
<file path=[Content_Types].xml><?xml version="1.0" encoding="utf-8"?>
<Types xmlns="http://schemas.openxmlformats.org/package/2006/content-types">
  <Default Extension="png" ContentType="image/png"/>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Masters/slideMaster12.xml" ContentType="application/vnd.openxmlformats-officedocument.presentationml.slideMaster+xml"/>
  <Override PartName="/ppt/slideMasters/slideMaster1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slides/slide120.xml" ContentType="application/vnd.openxmlformats-officedocument.presentationml.slide+xml"/>
  <Override PartName="/ppt/slides/slide121.xml" ContentType="application/vnd.openxmlformats-officedocument.presentationml.slide+xml"/>
  <Override PartName="/ppt/slides/slide122.xml" ContentType="application/vnd.openxmlformats-officedocument.presentationml.slide+xml"/>
  <Override PartName="/ppt/slides/slide123.xml" ContentType="application/vnd.openxmlformats-officedocument.presentationml.slide+xml"/>
  <Override PartName="/ppt/slides/slide124.xml" ContentType="application/vnd.openxmlformats-officedocument.presentationml.slide+xml"/>
  <Override PartName="/ppt/slides/slide125.xml" ContentType="application/vnd.openxmlformats-officedocument.presentationml.slide+xml"/>
  <Override PartName="/ppt/slides/slide126.xml" ContentType="application/vnd.openxmlformats-officedocument.presentationml.slide+xml"/>
  <Override PartName="/ppt/slides/slide127.xml" ContentType="application/vnd.openxmlformats-officedocument.presentationml.slide+xml"/>
  <Override PartName="/ppt/slides/slide128.xml" ContentType="application/vnd.openxmlformats-officedocument.presentationml.slide+xml"/>
  <Override PartName="/ppt/slides/slide129.xml" ContentType="application/vnd.openxmlformats-officedocument.presentationml.slide+xml"/>
  <Override PartName="/ppt/slides/slide130.xml" ContentType="application/vnd.openxmlformats-officedocument.presentationml.slide+xml"/>
  <Override PartName="/ppt/slides/slide131.xml" ContentType="application/vnd.openxmlformats-officedocument.presentationml.slide+xml"/>
  <Override PartName="/ppt/slides/slide132.xml" ContentType="application/vnd.openxmlformats-officedocument.presentationml.slide+xml"/>
  <Override PartName="/ppt/slides/slide133.xml" ContentType="application/vnd.openxmlformats-officedocument.presentationml.slide+xml"/>
  <Override PartName="/ppt/slides/slide134.xml" ContentType="application/vnd.openxmlformats-officedocument.presentationml.slide+xml"/>
  <Override PartName="/ppt/slides/slide135.xml" ContentType="application/vnd.openxmlformats-officedocument.presentationml.slide+xml"/>
  <Override PartName="/ppt/slides/slide136.xml" ContentType="application/vnd.openxmlformats-officedocument.presentationml.slide+xml"/>
  <Override PartName="/ppt/slides/slide137.xml" ContentType="application/vnd.openxmlformats-officedocument.presentationml.slide+xml"/>
  <Override PartName="/ppt/slides/slide13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4.xml" ContentType="application/vnd.openxmlformats-officedocument.theme+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theme/theme5.xml" ContentType="application/vnd.openxmlformats-officedocument.theme+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theme/theme6.xml" ContentType="application/vnd.openxmlformats-officedocument.theme+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theme/theme7.xml" ContentType="application/vnd.openxmlformats-officedocument.theme+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theme/theme8.xml" ContentType="application/vnd.openxmlformats-officedocument.theme+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theme/theme9.xml" ContentType="application/vnd.openxmlformats-officedocument.theme+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theme/theme10.xml" ContentType="application/vnd.openxmlformats-officedocument.theme+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slideLayouts/slideLayout122.xml" ContentType="application/vnd.openxmlformats-officedocument.presentationml.slideLayout+xml"/>
  <Override PartName="/ppt/theme/theme11.xml" ContentType="application/vnd.openxmlformats-officedocument.theme+xml"/>
  <Override PartName="/ppt/slideLayouts/slideLayout123.xml" ContentType="application/vnd.openxmlformats-officedocument.presentationml.slideLayout+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slideLayouts/slideLayout126.xml" ContentType="application/vnd.openxmlformats-officedocument.presentationml.slideLayout+xml"/>
  <Override PartName="/ppt/slideLayouts/slideLayout127.xml" ContentType="application/vnd.openxmlformats-officedocument.presentationml.slideLayout+xml"/>
  <Override PartName="/ppt/slideLayouts/slideLayout128.xml" ContentType="application/vnd.openxmlformats-officedocument.presentationml.slideLayout+xml"/>
  <Override PartName="/ppt/slideLayouts/slideLayout129.xml" ContentType="application/vnd.openxmlformats-officedocument.presentationml.slideLayout+xml"/>
  <Override PartName="/ppt/slideLayouts/slideLayout130.xml" ContentType="application/vnd.openxmlformats-officedocument.presentationml.slideLayout+xml"/>
  <Override PartName="/ppt/slideLayouts/slideLayout131.xml" ContentType="application/vnd.openxmlformats-officedocument.presentationml.slideLayout+xml"/>
  <Override PartName="/ppt/slideLayouts/slideLayout132.xml" ContentType="application/vnd.openxmlformats-officedocument.presentationml.slideLayout+xml"/>
  <Override PartName="/ppt/slideLayouts/slideLayout133.xml" ContentType="application/vnd.openxmlformats-officedocument.presentationml.slideLayout+xml"/>
  <Override PartName="/ppt/theme/theme12.xml" ContentType="application/vnd.openxmlformats-officedocument.theme+xml"/>
  <Override PartName="/ppt/slideLayouts/slideLayout134.xml" ContentType="application/vnd.openxmlformats-officedocument.presentationml.slideLayout+xml"/>
  <Override PartName="/ppt/slideLayouts/slideLayout135.xml" ContentType="application/vnd.openxmlformats-officedocument.presentationml.slideLayout+xml"/>
  <Override PartName="/ppt/slideLayouts/slideLayout136.xml" ContentType="application/vnd.openxmlformats-officedocument.presentationml.slideLayout+xml"/>
  <Override PartName="/ppt/slideLayouts/slideLayout137.xml" ContentType="application/vnd.openxmlformats-officedocument.presentationml.slideLayout+xml"/>
  <Override PartName="/ppt/slideLayouts/slideLayout138.xml" ContentType="application/vnd.openxmlformats-officedocument.presentationml.slideLayout+xml"/>
  <Override PartName="/ppt/slideLayouts/slideLayout139.xml" ContentType="application/vnd.openxmlformats-officedocument.presentationml.slideLayout+xml"/>
  <Override PartName="/ppt/slideLayouts/slideLayout140.xml" ContentType="application/vnd.openxmlformats-officedocument.presentationml.slideLayout+xml"/>
  <Override PartName="/ppt/slideLayouts/slideLayout141.xml" ContentType="application/vnd.openxmlformats-officedocument.presentationml.slideLayout+xml"/>
  <Override PartName="/ppt/slideLayouts/slideLayout142.xml" ContentType="application/vnd.openxmlformats-officedocument.presentationml.slideLayout+xml"/>
  <Override PartName="/ppt/slideLayouts/slideLayout143.xml" ContentType="application/vnd.openxmlformats-officedocument.presentationml.slideLayout+xml"/>
  <Override PartName="/ppt/slideLayouts/slideLayout144.xml" ContentType="application/vnd.openxmlformats-officedocument.presentationml.slideLayout+xml"/>
  <Override PartName="/ppt/theme/theme13.xml" ContentType="application/vnd.openxmlformats-officedocument.theme+xml"/>
  <Override PartName="/ppt/theme/theme1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charts/chart1.xml" ContentType="application/vnd.openxmlformats-officedocument.drawingml.chart+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charts/chart2.xml" ContentType="application/vnd.openxmlformats-officedocument.drawingml.chart+xml"/>
  <Override PartName="/ppt/drawings/drawing1.xml" ContentType="application/vnd.openxmlformats-officedocument.drawingml.chartshapes+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ppt/notesSlides/notesSlide74.xml" ContentType="application/vnd.openxmlformats-officedocument.presentationml.notesSlide+xml"/>
  <Override PartName="/ppt/notesSlides/notesSlide75.xml" ContentType="application/vnd.openxmlformats-officedocument.presentationml.notesSlide+xml"/>
  <Override PartName="/ppt/notesSlides/notesSlide76.xml" ContentType="application/vnd.openxmlformats-officedocument.presentationml.notesSlide+xml"/>
  <Override PartName="/ppt/notesSlides/notesSlide77.xml" ContentType="application/vnd.openxmlformats-officedocument.presentationml.notesSlide+xml"/>
  <Override PartName="/ppt/tags/tag1.xml" ContentType="application/vnd.openxmlformats-officedocument.presentationml.tags+xml"/>
  <Override PartName="/ppt/notesSlides/notesSlide78.xml" ContentType="application/vnd.openxmlformats-officedocument.presentationml.notesSlide+xml"/>
  <Override PartName="/ppt/notesSlides/notesSlide79.xml" ContentType="application/vnd.openxmlformats-officedocument.presentationml.notesSlide+xml"/>
  <Override PartName="/ppt/notesSlides/notesSlide80.xml" ContentType="application/vnd.openxmlformats-officedocument.presentationml.notesSlide+xml"/>
  <Override PartName="/ppt/notesSlides/notesSlide81.xml" ContentType="application/vnd.openxmlformats-officedocument.presentationml.notesSlide+xml"/>
  <Override PartName="/ppt/notesSlides/notesSlide82.xml" ContentType="application/vnd.openxmlformats-officedocument.presentationml.notesSlide+xml"/>
  <Override PartName="/ppt/notesSlides/notesSlide83.xml" ContentType="application/vnd.openxmlformats-officedocument.presentationml.notesSlide+xml"/>
  <Override PartName="/ppt/notesSlides/notesSlide84.xml" ContentType="application/vnd.openxmlformats-officedocument.presentationml.notesSlide+xml"/>
  <Override PartName="/ppt/notesSlides/notesSlide85.xml" ContentType="application/vnd.openxmlformats-officedocument.presentationml.notesSlide+xml"/>
  <Override PartName="/ppt/notesSlides/notesSlide86.xml" ContentType="application/vnd.openxmlformats-officedocument.presentationml.notesSlide+xml"/>
  <Override PartName="/ppt/notesSlides/notesSlide87.xml" ContentType="application/vnd.openxmlformats-officedocument.presentationml.notesSlide+xml"/>
  <Override PartName="/ppt/notesSlides/notesSlide88.xml" ContentType="application/vnd.openxmlformats-officedocument.presentationml.notesSlide+xml"/>
  <Override PartName="/ppt/notesSlides/notesSlide89.xml" ContentType="application/vnd.openxmlformats-officedocument.presentationml.notesSlide+xml"/>
  <Override PartName="/ppt/notesSlides/notesSlide90.xml" ContentType="application/vnd.openxmlformats-officedocument.presentationml.notesSlide+xml"/>
  <Override PartName="/ppt/notesSlides/notesSlide91.xml" ContentType="application/vnd.openxmlformats-officedocument.presentationml.notesSlide+xml"/>
  <Override PartName="/ppt/notesSlides/notesSlide92.xml" ContentType="application/vnd.openxmlformats-officedocument.presentationml.notesSlide+xml"/>
  <Override PartName="/ppt/notesSlides/notesSlide93.xml" ContentType="application/vnd.openxmlformats-officedocument.presentationml.notesSlide+xml"/>
  <Override PartName="/ppt/notesSlides/notesSlide94.xml" ContentType="application/vnd.openxmlformats-officedocument.presentationml.notesSlide+xml"/>
  <Override PartName="/ppt/notesSlides/notesSlide95.xml" ContentType="application/vnd.openxmlformats-officedocument.presentationml.notesSlide+xml"/>
  <Override PartName="/ppt/notesSlides/notesSlide96.xml" ContentType="application/vnd.openxmlformats-officedocument.presentationml.notesSlide+xml"/>
  <Override PartName="/ppt/notesSlides/notesSlide97.xml" ContentType="application/vnd.openxmlformats-officedocument.presentationml.notesSlide+xml"/>
  <Override PartName="/ppt/notesSlides/notesSlide98.xml" ContentType="application/vnd.openxmlformats-officedocument.presentationml.notesSlide+xml"/>
  <Override PartName="/ppt/notesSlides/notesSlide99.xml" ContentType="application/vnd.openxmlformats-officedocument.presentationml.notesSlide+xml"/>
  <Override PartName="/ppt/notesSlides/notesSlide100.xml" ContentType="application/vnd.openxmlformats-officedocument.presentationml.notesSlide+xml"/>
  <Override PartName="/ppt/notesSlides/notesSlide101.xml" ContentType="application/vnd.openxmlformats-officedocument.presentationml.notesSlide+xml"/>
  <Override PartName="/ppt/notesSlides/notesSlide102.xml" ContentType="application/vnd.openxmlformats-officedocument.presentationml.notesSlide+xml"/>
  <Override PartName="/ppt/notesSlides/notesSlide103.xml" ContentType="application/vnd.openxmlformats-officedocument.presentationml.notesSlide+xml"/>
  <Override PartName="/ppt/notesSlides/notesSlide104.xml" ContentType="application/vnd.openxmlformats-officedocument.presentationml.notesSlide+xml"/>
  <Override PartName="/ppt/notesSlides/notesSlide105.xml" ContentType="application/vnd.openxmlformats-officedocument.presentationml.notesSlide+xml"/>
  <Override PartName="/ppt/notesSlides/notesSlide106.xml" ContentType="application/vnd.openxmlformats-officedocument.presentationml.notesSlide+xml"/>
  <Override PartName="/ppt/notesSlides/notesSlide107.xml" ContentType="application/vnd.openxmlformats-officedocument.presentationml.notesSlide+xml"/>
  <Override PartName="/ppt/notesSlides/notesSlide108.xml" ContentType="application/vnd.openxmlformats-officedocument.presentationml.notesSlide+xml"/>
  <Override PartName="/ppt/notesSlides/notesSlide109.xml" ContentType="application/vnd.openxmlformats-officedocument.presentationml.notesSlide+xml"/>
  <Override PartName="/ppt/notesSlides/notesSlide110.xml" ContentType="application/vnd.openxmlformats-officedocument.presentationml.notesSlide+xml"/>
  <Override PartName="/ppt/notesSlides/notesSlide111.xml" ContentType="application/vnd.openxmlformats-officedocument.presentationml.notesSlide+xml"/>
  <Override PartName="/ppt/notesSlides/notesSlide112.xml" ContentType="application/vnd.openxmlformats-officedocument.presentationml.notesSlide+xml"/>
  <Override PartName="/ppt/notesSlides/notesSlide113.xml" ContentType="application/vnd.openxmlformats-officedocument.presentationml.notesSlide+xml"/>
  <Override PartName="/ppt/notesSlides/notesSlide114.xml" ContentType="application/vnd.openxmlformats-officedocument.presentationml.notesSlide+xml"/>
  <Override PartName="/ppt/notesSlides/notesSlide115.xml" ContentType="application/vnd.openxmlformats-officedocument.presentationml.notesSlide+xml"/>
  <Override PartName="/ppt/notesSlides/notesSlide116.xml" ContentType="application/vnd.openxmlformats-officedocument.presentationml.notesSlide+xml"/>
  <Override PartName="/ppt/notesSlides/notesSlide117.xml" ContentType="application/vnd.openxmlformats-officedocument.presentationml.notesSlide+xml"/>
  <Override PartName="/ppt/notesSlides/notesSlide118.xml" ContentType="application/vnd.openxmlformats-officedocument.presentationml.notesSlide+xml"/>
  <Override PartName="/ppt/notesSlides/notesSlide119.xml" ContentType="application/vnd.openxmlformats-officedocument.presentationml.notesSlide+xml"/>
  <Override PartName="/ppt/notesSlides/notesSlide120.xml" ContentType="application/vnd.openxmlformats-officedocument.presentationml.notesSlide+xml"/>
  <Override PartName="/ppt/notesSlides/notesSlide121.xml" ContentType="application/vnd.openxmlformats-officedocument.presentationml.notesSlide+xml"/>
  <Override PartName="/ppt/notesSlides/notesSlide122.xml" ContentType="application/vnd.openxmlformats-officedocument.presentationml.notesSlide+xml"/>
  <Override PartName="/ppt/notesSlides/notesSlide123.xml" ContentType="application/vnd.openxmlformats-officedocument.presentationml.notesSlide+xml"/>
  <Override PartName="/ppt/notesSlides/notesSlide124.xml" ContentType="application/vnd.openxmlformats-officedocument.presentationml.notesSlide+xml"/>
  <Override PartName="/ppt/notesSlides/notesSlide125.xml" ContentType="application/vnd.openxmlformats-officedocument.presentationml.notesSlide+xml"/>
  <Override PartName="/ppt/notesSlides/notesSlide126.xml" ContentType="application/vnd.openxmlformats-officedocument.presentationml.notesSlide+xml"/>
  <Override PartName="/ppt/notesSlides/notesSlide127.xml" ContentType="application/vnd.openxmlformats-officedocument.presentationml.notesSlide+xml"/>
  <Override PartName="/ppt/notesSlides/notesSlide128.xml" ContentType="application/vnd.openxmlformats-officedocument.presentationml.notesSlide+xml"/>
  <Override PartName="/ppt/notesSlides/notesSlide129.xml" ContentType="application/vnd.openxmlformats-officedocument.presentationml.notesSlide+xml"/>
  <Override PartName="/ppt/notesSlides/notesSlide130.xml" ContentType="application/vnd.openxmlformats-officedocument.presentationml.notesSlide+xml"/>
  <Override PartName="/ppt/notesSlides/notesSlide13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 id="2147483904" r:id="rId2"/>
    <p:sldMasterId id="2147483649" r:id="rId3"/>
    <p:sldMasterId id="2147483650" r:id="rId4"/>
    <p:sldMasterId id="2147483651" r:id="rId5"/>
    <p:sldMasterId id="2147483917" r:id="rId6"/>
    <p:sldMasterId id="2147483652" r:id="rId7"/>
    <p:sldMasterId id="2147483653" r:id="rId8"/>
    <p:sldMasterId id="2147483654" r:id="rId9"/>
    <p:sldMasterId id="2147483655" r:id="rId10"/>
    <p:sldMasterId id="2147483656" r:id="rId11"/>
    <p:sldMasterId id="2147483657" r:id="rId12"/>
    <p:sldMasterId id="2147483768" r:id="rId13"/>
  </p:sldMasterIdLst>
  <p:notesMasterIdLst>
    <p:notesMasterId r:id="rId152"/>
  </p:notesMasterIdLst>
  <p:sldIdLst>
    <p:sldId id="283" r:id="rId14"/>
    <p:sldId id="444" r:id="rId15"/>
    <p:sldId id="450" r:id="rId16"/>
    <p:sldId id="493" r:id="rId17"/>
    <p:sldId id="451" r:id="rId18"/>
    <p:sldId id="503" r:id="rId19"/>
    <p:sldId id="507" r:id="rId20"/>
    <p:sldId id="511" r:id="rId21"/>
    <p:sldId id="491" r:id="rId22"/>
    <p:sldId id="504" r:id="rId23"/>
    <p:sldId id="506" r:id="rId24"/>
    <p:sldId id="482" r:id="rId25"/>
    <p:sldId id="464" r:id="rId26"/>
    <p:sldId id="468" r:id="rId27"/>
    <p:sldId id="469" r:id="rId28"/>
    <p:sldId id="470" r:id="rId29"/>
    <p:sldId id="471" r:id="rId30"/>
    <p:sldId id="472" r:id="rId31"/>
    <p:sldId id="473" r:id="rId32"/>
    <p:sldId id="498" r:id="rId33"/>
    <p:sldId id="501" r:id="rId34"/>
    <p:sldId id="502" r:id="rId35"/>
    <p:sldId id="508" r:id="rId36"/>
    <p:sldId id="499" r:id="rId37"/>
    <p:sldId id="510" r:id="rId38"/>
    <p:sldId id="512" r:id="rId39"/>
    <p:sldId id="487" r:id="rId40"/>
    <p:sldId id="488" r:id="rId41"/>
    <p:sldId id="447" r:id="rId42"/>
    <p:sldId id="484" r:id="rId43"/>
    <p:sldId id="485" r:id="rId44"/>
    <p:sldId id="486" r:id="rId45"/>
    <p:sldId id="412" r:id="rId46"/>
    <p:sldId id="413" r:id="rId47"/>
    <p:sldId id="414" r:id="rId48"/>
    <p:sldId id="415" r:id="rId49"/>
    <p:sldId id="416" r:id="rId50"/>
    <p:sldId id="391" r:id="rId51"/>
    <p:sldId id="392" r:id="rId52"/>
    <p:sldId id="393" r:id="rId53"/>
    <p:sldId id="394" r:id="rId54"/>
    <p:sldId id="397" r:id="rId55"/>
    <p:sldId id="398" r:id="rId56"/>
    <p:sldId id="474" r:id="rId57"/>
    <p:sldId id="405" r:id="rId58"/>
    <p:sldId id="406" r:id="rId59"/>
    <p:sldId id="407" r:id="rId60"/>
    <p:sldId id="495" r:id="rId61"/>
    <p:sldId id="352" r:id="rId62"/>
    <p:sldId id="353" r:id="rId63"/>
    <p:sldId id="355" r:id="rId64"/>
    <p:sldId id="356" r:id="rId65"/>
    <p:sldId id="357" r:id="rId66"/>
    <p:sldId id="360" r:id="rId67"/>
    <p:sldId id="363" r:id="rId68"/>
    <p:sldId id="364" r:id="rId69"/>
    <p:sldId id="365" r:id="rId70"/>
    <p:sldId id="366" r:id="rId71"/>
    <p:sldId id="367" r:id="rId72"/>
    <p:sldId id="368" r:id="rId73"/>
    <p:sldId id="369" r:id="rId74"/>
    <p:sldId id="339" r:id="rId75"/>
    <p:sldId id="340" r:id="rId76"/>
    <p:sldId id="341" r:id="rId77"/>
    <p:sldId id="342" r:id="rId78"/>
    <p:sldId id="343" r:id="rId79"/>
    <p:sldId id="475" r:id="rId80"/>
    <p:sldId id="476" r:id="rId81"/>
    <p:sldId id="477" r:id="rId82"/>
    <p:sldId id="478" r:id="rId83"/>
    <p:sldId id="345" r:id="rId84"/>
    <p:sldId id="346" r:id="rId85"/>
    <p:sldId id="347" r:id="rId86"/>
    <p:sldId id="348" r:id="rId87"/>
    <p:sldId id="349" r:id="rId88"/>
    <p:sldId id="350" r:id="rId89"/>
    <p:sldId id="327" r:id="rId90"/>
    <p:sldId id="328" r:id="rId91"/>
    <p:sldId id="305" r:id="rId92"/>
    <p:sldId id="285" r:id="rId93"/>
    <p:sldId id="329" r:id="rId94"/>
    <p:sldId id="330" r:id="rId95"/>
    <p:sldId id="289" r:id="rId96"/>
    <p:sldId id="445" r:id="rId97"/>
    <p:sldId id="446" r:id="rId98"/>
    <p:sldId id="331" r:id="rId99"/>
    <p:sldId id="301" r:id="rId100"/>
    <p:sldId id="306" r:id="rId101"/>
    <p:sldId id="307" r:id="rId102"/>
    <p:sldId id="308" r:id="rId103"/>
    <p:sldId id="309" r:id="rId104"/>
    <p:sldId id="310" r:id="rId105"/>
    <p:sldId id="312" r:id="rId106"/>
    <p:sldId id="313" r:id="rId107"/>
    <p:sldId id="332" r:id="rId108"/>
    <p:sldId id="333" r:id="rId109"/>
    <p:sldId id="334" r:id="rId110"/>
    <p:sldId id="335" r:id="rId111"/>
    <p:sldId id="336" r:id="rId112"/>
    <p:sldId id="298" r:id="rId113"/>
    <p:sldId id="299" r:id="rId114"/>
    <p:sldId id="275" r:id="rId115"/>
    <p:sldId id="371" r:id="rId116"/>
    <p:sldId id="372" r:id="rId117"/>
    <p:sldId id="373" r:id="rId118"/>
    <p:sldId id="374" r:id="rId119"/>
    <p:sldId id="375" r:id="rId120"/>
    <p:sldId id="376" r:id="rId121"/>
    <p:sldId id="377" r:id="rId122"/>
    <p:sldId id="378" r:id="rId123"/>
    <p:sldId id="379" r:id="rId124"/>
    <p:sldId id="383" r:id="rId125"/>
    <p:sldId id="384" r:id="rId126"/>
    <p:sldId id="385" r:id="rId127"/>
    <p:sldId id="386" r:id="rId128"/>
    <p:sldId id="387" r:id="rId129"/>
    <p:sldId id="408" r:id="rId130"/>
    <p:sldId id="409" r:id="rId131"/>
    <p:sldId id="410" r:id="rId132"/>
    <p:sldId id="411" r:id="rId133"/>
    <p:sldId id="423" r:id="rId134"/>
    <p:sldId id="424" r:id="rId135"/>
    <p:sldId id="425" r:id="rId136"/>
    <p:sldId id="427" r:id="rId137"/>
    <p:sldId id="428" r:id="rId138"/>
    <p:sldId id="429" r:id="rId139"/>
    <p:sldId id="430" r:id="rId140"/>
    <p:sldId id="431" r:id="rId141"/>
    <p:sldId id="432" r:id="rId142"/>
    <p:sldId id="433" r:id="rId143"/>
    <p:sldId id="434" r:id="rId144"/>
    <p:sldId id="435" r:id="rId145"/>
    <p:sldId id="436" r:id="rId146"/>
    <p:sldId id="437" r:id="rId147"/>
    <p:sldId id="438" r:id="rId148"/>
    <p:sldId id="439" r:id="rId149"/>
    <p:sldId id="388" r:id="rId150"/>
    <p:sldId id="256" r:id="rId151"/>
  </p:sldIdLst>
  <p:sldSz cx="9144000" cy="6858000" type="screen4x3"/>
  <p:notesSz cx="6858000" cy="9144000"/>
  <p:defaultTextStyle>
    <a:defPPr>
      <a:defRPr lang="en-GB"/>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95701"/>
    <a:srgbClr val="0066FF"/>
    <a:srgbClr val="FF0000"/>
    <a:srgbClr val="29292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1704" autoAdjust="0"/>
    <p:restoredTop sz="94660"/>
  </p:normalViewPr>
  <p:slideViewPr>
    <p:cSldViewPr>
      <p:cViewPr>
        <p:scale>
          <a:sx n="50" d="100"/>
          <a:sy n="50" d="100"/>
        </p:scale>
        <p:origin x="-1218" y="24"/>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13.xml"/><Relationship Id="rId117" Type="http://schemas.openxmlformats.org/officeDocument/2006/relationships/slide" Target="slides/slide104.xml"/><Relationship Id="rId21" Type="http://schemas.openxmlformats.org/officeDocument/2006/relationships/slide" Target="slides/slide8.xml"/><Relationship Id="rId42" Type="http://schemas.openxmlformats.org/officeDocument/2006/relationships/slide" Target="slides/slide29.xml"/><Relationship Id="rId47" Type="http://schemas.openxmlformats.org/officeDocument/2006/relationships/slide" Target="slides/slide34.xml"/><Relationship Id="rId63" Type="http://schemas.openxmlformats.org/officeDocument/2006/relationships/slide" Target="slides/slide50.xml"/><Relationship Id="rId68" Type="http://schemas.openxmlformats.org/officeDocument/2006/relationships/slide" Target="slides/slide55.xml"/><Relationship Id="rId84" Type="http://schemas.openxmlformats.org/officeDocument/2006/relationships/slide" Target="slides/slide71.xml"/><Relationship Id="rId89" Type="http://schemas.openxmlformats.org/officeDocument/2006/relationships/slide" Target="slides/slide76.xml"/><Relationship Id="rId112" Type="http://schemas.openxmlformats.org/officeDocument/2006/relationships/slide" Target="slides/slide99.xml"/><Relationship Id="rId133" Type="http://schemas.openxmlformats.org/officeDocument/2006/relationships/slide" Target="slides/slide120.xml"/><Relationship Id="rId138" Type="http://schemas.openxmlformats.org/officeDocument/2006/relationships/slide" Target="slides/slide125.xml"/><Relationship Id="rId154" Type="http://schemas.openxmlformats.org/officeDocument/2006/relationships/viewProps" Target="viewProps.xml"/><Relationship Id="rId16" Type="http://schemas.openxmlformats.org/officeDocument/2006/relationships/slide" Target="slides/slide3.xml"/><Relationship Id="rId107" Type="http://schemas.openxmlformats.org/officeDocument/2006/relationships/slide" Target="slides/slide94.xml"/><Relationship Id="rId11" Type="http://schemas.openxmlformats.org/officeDocument/2006/relationships/slideMaster" Target="slideMasters/slideMaster11.xml"/><Relationship Id="rId32" Type="http://schemas.openxmlformats.org/officeDocument/2006/relationships/slide" Target="slides/slide19.xml"/><Relationship Id="rId37" Type="http://schemas.openxmlformats.org/officeDocument/2006/relationships/slide" Target="slides/slide24.xml"/><Relationship Id="rId53" Type="http://schemas.openxmlformats.org/officeDocument/2006/relationships/slide" Target="slides/slide40.xml"/><Relationship Id="rId58" Type="http://schemas.openxmlformats.org/officeDocument/2006/relationships/slide" Target="slides/slide45.xml"/><Relationship Id="rId74" Type="http://schemas.openxmlformats.org/officeDocument/2006/relationships/slide" Target="slides/slide61.xml"/><Relationship Id="rId79" Type="http://schemas.openxmlformats.org/officeDocument/2006/relationships/slide" Target="slides/slide66.xml"/><Relationship Id="rId102" Type="http://schemas.openxmlformats.org/officeDocument/2006/relationships/slide" Target="slides/slide89.xml"/><Relationship Id="rId123" Type="http://schemas.openxmlformats.org/officeDocument/2006/relationships/slide" Target="slides/slide110.xml"/><Relationship Id="rId128" Type="http://schemas.openxmlformats.org/officeDocument/2006/relationships/slide" Target="slides/slide115.xml"/><Relationship Id="rId144" Type="http://schemas.openxmlformats.org/officeDocument/2006/relationships/slide" Target="slides/slide131.xml"/><Relationship Id="rId149" Type="http://schemas.openxmlformats.org/officeDocument/2006/relationships/slide" Target="slides/slide136.xml"/><Relationship Id="rId5" Type="http://schemas.openxmlformats.org/officeDocument/2006/relationships/slideMaster" Target="slideMasters/slideMaster5.xml"/><Relationship Id="rId90" Type="http://schemas.openxmlformats.org/officeDocument/2006/relationships/slide" Target="slides/slide77.xml"/><Relationship Id="rId95" Type="http://schemas.openxmlformats.org/officeDocument/2006/relationships/slide" Target="slides/slide82.xml"/><Relationship Id="rId22" Type="http://schemas.openxmlformats.org/officeDocument/2006/relationships/slide" Target="slides/slide9.xml"/><Relationship Id="rId27" Type="http://schemas.openxmlformats.org/officeDocument/2006/relationships/slide" Target="slides/slide14.xml"/><Relationship Id="rId43" Type="http://schemas.openxmlformats.org/officeDocument/2006/relationships/slide" Target="slides/slide30.xml"/><Relationship Id="rId48" Type="http://schemas.openxmlformats.org/officeDocument/2006/relationships/slide" Target="slides/slide35.xml"/><Relationship Id="rId64" Type="http://schemas.openxmlformats.org/officeDocument/2006/relationships/slide" Target="slides/slide51.xml"/><Relationship Id="rId69" Type="http://schemas.openxmlformats.org/officeDocument/2006/relationships/slide" Target="slides/slide56.xml"/><Relationship Id="rId113" Type="http://schemas.openxmlformats.org/officeDocument/2006/relationships/slide" Target="slides/slide100.xml"/><Relationship Id="rId118" Type="http://schemas.openxmlformats.org/officeDocument/2006/relationships/slide" Target="slides/slide105.xml"/><Relationship Id="rId134" Type="http://schemas.openxmlformats.org/officeDocument/2006/relationships/slide" Target="slides/slide121.xml"/><Relationship Id="rId139" Type="http://schemas.openxmlformats.org/officeDocument/2006/relationships/slide" Target="slides/slide126.xml"/><Relationship Id="rId80" Type="http://schemas.openxmlformats.org/officeDocument/2006/relationships/slide" Target="slides/slide67.xml"/><Relationship Id="rId85" Type="http://schemas.openxmlformats.org/officeDocument/2006/relationships/slide" Target="slides/slide72.xml"/><Relationship Id="rId150" Type="http://schemas.openxmlformats.org/officeDocument/2006/relationships/slide" Target="slides/slide137.xml"/><Relationship Id="rId155" Type="http://schemas.openxmlformats.org/officeDocument/2006/relationships/theme" Target="theme/theme1.xml"/><Relationship Id="rId12" Type="http://schemas.openxmlformats.org/officeDocument/2006/relationships/slideMaster" Target="slideMasters/slideMaster12.xml"/><Relationship Id="rId17" Type="http://schemas.openxmlformats.org/officeDocument/2006/relationships/slide" Target="slides/slide4.xml"/><Relationship Id="rId25" Type="http://schemas.openxmlformats.org/officeDocument/2006/relationships/slide" Target="slides/slide12.xml"/><Relationship Id="rId33" Type="http://schemas.openxmlformats.org/officeDocument/2006/relationships/slide" Target="slides/slide20.xml"/><Relationship Id="rId38" Type="http://schemas.openxmlformats.org/officeDocument/2006/relationships/slide" Target="slides/slide25.xml"/><Relationship Id="rId46" Type="http://schemas.openxmlformats.org/officeDocument/2006/relationships/slide" Target="slides/slide33.xml"/><Relationship Id="rId59" Type="http://schemas.openxmlformats.org/officeDocument/2006/relationships/slide" Target="slides/slide46.xml"/><Relationship Id="rId67" Type="http://schemas.openxmlformats.org/officeDocument/2006/relationships/slide" Target="slides/slide54.xml"/><Relationship Id="rId103" Type="http://schemas.openxmlformats.org/officeDocument/2006/relationships/slide" Target="slides/slide90.xml"/><Relationship Id="rId108" Type="http://schemas.openxmlformats.org/officeDocument/2006/relationships/slide" Target="slides/slide95.xml"/><Relationship Id="rId116" Type="http://schemas.openxmlformats.org/officeDocument/2006/relationships/slide" Target="slides/slide103.xml"/><Relationship Id="rId124" Type="http://schemas.openxmlformats.org/officeDocument/2006/relationships/slide" Target="slides/slide111.xml"/><Relationship Id="rId129" Type="http://schemas.openxmlformats.org/officeDocument/2006/relationships/slide" Target="slides/slide116.xml"/><Relationship Id="rId137" Type="http://schemas.openxmlformats.org/officeDocument/2006/relationships/slide" Target="slides/slide124.xml"/><Relationship Id="rId20" Type="http://schemas.openxmlformats.org/officeDocument/2006/relationships/slide" Target="slides/slide7.xml"/><Relationship Id="rId41" Type="http://schemas.openxmlformats.org/officeDocument/2006/relationships/slide" Target="slides/slide28.xml"/><Relationship Id="rId54" Type="http://schemas.openxmlformats.org/officeDocument/2006/relationships/slide" Target="slides/slide41.xml"/><Relationship Id="rId62" Type="http://schemas.openxmlformats.org/officeDocument/2006/relationships/slide" Target="slides/slide49.xml"/><Relationship Id="rId70" Type="http://schemas.openxmlformats.org/officeDocument/2006/relationships/slide" Target="slides/slide57.xml"/><Relationship Id="rId75" Type="http://schemas.openxmlformats.org/officeDocument/2006/relationships/slide" Target="slides/slide62.xml"/><Relationship Id="rId83" Type="http://schemas.openxmlformats.org/officeDocument/2006/relationships/slide" Target="slides/slide70.xml"/><Relationship Id="rId88" Type="http://schemas.openxmlformats.org/officeDocument/2006/relationships/slide" Target="slides/slide75.xml"/><Relationship Id="rId91" Type="http://schemas.openxmlformats.org/officeDocument/2006/relationships/slide" Target="slides/slide78.xml"/><Relationship Id="rId96" Type="http://schemas.openxmlformats.org/officeDocument/2006/relationships/slide" Target="slides/slide83.xml"/><Relationship Id="rId111" Type="http://schemas.openxmlformats.org/officeDocument/2006/relationships/slide" Target="slides/slide98.xml"/><Relationship Id="rId132" Type="http://schemas.openxmlformats.org/officeDocument/2006/relationships/slide" Target="slides/slide119.xml"/><Relationship Id="rId140" Type="http://schemas.openxmlformats.org/officeDocument/2006/relationships/slide" Target="slides/slide127.xml"/><Relationship Id="rId145" Type="http://schemas.openxmlformats.org/officeDocument/2006/relationships/slide" Target="slides/slide132.xml"/><Relationship Id="rId153"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Master" Target="slideMasters/slideMaster6.xml"/><Relationship Id="rId15" Type="http://schemas.openxmlformats.org/officeDocument/2006/relationships/slide" Target="slides/slide2.xml"/><Relationship Id="rId23" Type="http://schemas.openxmlformats.org/officeDocument/2006/relationships/slide" Target="slides/slide10.xml"/><Relationship Id="rId28" Type="http://schemas.openxmlformats.org/officeDocument/2006/relationships/slide" Target="slides/slide15.xml"/><Relationship Id="rId36" Type="http://schemas.openxmlformats.org/officeDocument/2006/relationships/slide" Target="slides/slide23.xml"/><Relationship Id="rId49" Type="http://schemas.openxmlformats.org/officeDocument/2006/relationships/slide" Target="slides/slide36.xml"/><Relationship Id="rId57" Type="http://schemas.openxmlformats.org/officeDocument/2006/relationships/slide" Target="slides/slide44.xml"/><Relationship Id="rId106" Type="http://schemas.openxmlformats.org/officeDocument/2006/relationships/slide" Target="slides/slide93.xml"/><Relationship Id="rId114" Type="http://schemas.openxmlformats.org/officeDocument/2006/relationships/slide" Target="slides/slide101.xml"/><Relationship Id="rId119" Type="http://schemas.openxmlformats.org/officeDocument/2006/relationships/slide" Target="slides/slide106.xml"/><Relationship Id="rId127" Type="http://schemas.openxmlformats.org/officeDocument/2006/relationships/slide" Target="slides/slide114.xml"/><Relationship Id="rId10" Type="http://schemas.openxmlformats.org/officeDocument/2006/relationships/slideMaster" Target="slideMasters/slideMaster10.xml"/><Relationship Id="rId31" Type="http://schemas.openxmlformats.org/officeDocument/2006/relationships/slide" Target="slides/slide18.xml"/><Relationship Id="rId44" Type="http://schemas.openxmlformats.org/officeDocument/2006/relationships/slide" Target="slides/slide31.xml"/><Relationship Id="rId52" Type="http://schemas.openxmlformats.org/officeDocument/2006/relationships/slide" Target="slides/slide39.xml"/><Relationship Id="rId60" Type="http://schemas.openxmlformats.org/officeDocument/2006/relationships/slide" Target="slides/slide47.xml"/><Relationship Id="rId65" Type="http://schemas.openxmlformats.org/officeDocument/2006/relationships/slide" Target="slides/slide52.xml"/><Relationship Id="rId73" Type="http://schemas.openxmlformats.org/officeDocument/2006/relationships/slide" Target="slides/slide60.xml"/><Relationship Id="rId78" Type="http://schemas.openxmlformats.org/officeDocument/2006/relationships/slide" Target="slides/slide65.xml"/><Relationship Id="rId81" Type="http://schemas.openxmlformats.org/officeDocument/2006/relationships/slide" Target="slides/slide68.xml"/><Relationship Id="rId86" Type="http://schemas.openxmlformats.org/officeDocument/2006/relationships/slide" Target="slides/slide73.xml"/><Relationship Id="rId94" Type="http://schemas.openxmlformats.org/officeDocument/2006/relationships/slide" Target="slides/slide81.xml"/><Relationship Id="rId99" Type="http://schemas.openxmlformats.org/officeDocument/2006/relationships/slide" Target="slides/slide86.xml"/><Relationship Id="rId101" Type="http://schemas.openxmlformats.org/officeDocument/2006/relationships/slide" Target="slides/slide88.xml"/><Relationship Id="rId122" Type="http://schemas.openxmlformats.org/officeDocument/2006/relationships/slide" Target="slides/slide109.xml"/><Relationship Id="rId130" Type="http://schemas.openxmlformats.org/officeDocument/2006/relationships/slide" Target="slides/slide117.xml"/><Relationship Id="rId135" Type="http://schemas.openxmlformats.org/officeDocument/2006/relationships/slide" Target="slides/slide122.xml"/><Relationship Id="rId143" Type="http://schemas.openxmlformats.org/officeDocument/2006/relationships/slide" Target="slides/slide130.xml"/><Relationship Id="rId148" Type="http://schemas.openxmlformats.org/officeDocument/2006/relationships/slide" Target="slides/slide135.xml"/><Relationship Id="rId151" Type="http://schemas.openxmlformats.org/officeDocument/2006/relationships/slide" Target="slides/slide138.xml"/><Relationship Id="rId156" Type="http://schemas.openxmlformats.org/officeDocument/2006/relationships/tableStyles" Target="tableStyles.xml"/><Relationship Id="rId4" Type="http://schemas.openxmlformats.org/officeDocument/2006/relationships/slideMaster" Target="slideMasters/slideMaster4.xml"/><Relationship Id="rId9" Type="http://schemas.openxmlformats.org/officeDocument/2006/relationships/slideMaster" Target="slideMasters/slideMaster9.xml"/><Relationship Id="rId13" Type="http://schemas.openxmlformats.org/officeDocument/2006/relationships/slideMaster" Target="slideMasters/slideMaster13.xml"/><Relationship Id="rId18" Type="http://schemas.openxmlformats.org/officeDocument/2006/relationships/slide" Target="slides/slide5.xml"/><Relationship Id="rId39" Type="http://schemas.openxmlformats.org/officeDocument/2006/relationships/slide" Target="slides/slide26.xml"/><Relationship Id="rId109" Type="http://schemas.openxmlformats.org/officeDocument/2006/relationships/slide" Target="slides/slide96.xml"/><Relationship Id="rId34" Type="http://schemas.openxmlformats.org/officeDocument/2006/relationships/slide" Target="slides/slide21.xml"/><Relationship Id="rId50" Type="http://schemas.openxmlformats.org/officeDocument/2006/relationships/slide" Target="slides/slide37.xml"/><Relationship Id="rId55" Type="http://schemas.openxmlformats.org/officeDocument/2006/relationships/slide" Target="slides/slide42.xml"/><Relationship Id="rId76" Type="http://schemas.openxmlformats.org/officeDocument/2006/relationships/slide" Target="slides/slide63.xml"/><Relationship Id="rId97" Type="http://schemas.openxmlformats.org/officeDocument/2006/relationships/slide" Target="slides/slide84.xml"/><Relationship Id="rId104" Type="http://schemas.openxmlformats.org/officeDocument/2006/relationships/slide" Target="slides/slide91.xml"/><Relationship Id="rId120" Type="http://schemas.openxmlformats.org/officeDocument/2006/relationships/slide" Target="slides/slide107.xml"/><Relationship Id="rId125" Type="http://schemas.openxmlformats.org/officeDocument/2006/relationships/slide" Target="slides/slide112.xml"/><Relationship Id="rId141" Type="http://schemas.openxmlformats.org/officeDocument/2006/relationships/slide" Target="slides/slide128.xml"/><Relationship Id="rId146" Type="http://schemas.openxmlformats.org/officeDocument/2006/relationships/slide" Target="slides/slide133.xml"/><Relationship Id="rId7" Type="http://schemas.openxmlformats.org/officeDocument/2006/relationships/slideMaster" Target="slideMasters/slideMaster7.xml"/><Relationship Id="rId71" Type="http://schemas.openxmlformats.org/officeDocument/2006/relationships/slide" Target="slides/slide58.xml"/><Relationship Id="rId92" Type="http://schemas.openxmlformats.org/officeDocument/2006/relationships/slide" Target="slides/slide79.xml"/><Relationship Id="rId2" Type="http://schemas.openxmlformats.org/officeDocument/2006/relationships/slideMaster" Target="slideMasters/slideMaster2.xml"/><Relationship Id="rId29" Type="http://schemas.openxmlformats.org/officeDocument/2006/relationships/slide" Target="slides/slide16.xml"/><Relationship Id="rId24" Type="http://schemas.openxmlformats.org/officeDocument/2006/relationships/slide" Target="slides/slide11.xml"/><Relationship Id="rId40" Type="http://schemas.openxmlformats.org/officeDocument/2006/relationships/slide" Target="slides/slide27.xml"/><Relationship Id="rId45" Type="http://schemas.openxmlformats.org/officeDocument/2006/relationships/slide" Target="slides/slide32.xml"/><Relationship Id="rId66" Type="http://schemas.openxmlformats.org/officeDocument/2006/relationships/slide" Target="slides/slide53.xml"/><Relationship Id="rId87" Type="http://schemas.openxmlformats.org/officeDocument/2006/relationships/slide" Target="slides/slide74.xml"/><Relationship Id="rId110" Type="http://schemas.openxmlformats.org/officeDocument/2006/relationships/slide" Target="slides/slide97.xml"/><Relationship Id="rId115" Type="http://schemas.openxmlformats.org/officeDocument/2006/relationships/slide" Target="slides/slide102.xml"/><Relationship Id="rId131" Type="http://schemas.openxmlformats.org/officeDocument/2006/relationships/slide" Target="slides/slide118.xml"/><Relationship Id="rId136" Type="http://schemas.openxmlformats.org/officeDocument/2006/relationships/slide" Target="slides/slide123.xml"/><Relationship Id="rId61" Type="http://schemas.openxmlformats.org/officeDocument/2006/relationships/slide" Target="slides/slide48.xml"/><Relationship Id="rId82" Type="http://schemas.openxmlformats.org/officeDocument/2006/relationships/slide" Target="slides/slide69.xml"/><Relationship Id="rId152" Type="http://schemas.openxmlformats.org/officeDocument/2006/relationships/notesMaster" Target="notesMasters/notesMaster1.xml"/><Relationship Id="rId19" Type="http://schemas.openxmlformats.org/officeDocument/2006/relationships/slide" Target="slides/slide6.xml"/><Relationship Id="rId14" Type="http://schemas.openxmlformats.org/officeDocument/2006/relationships/slide" Target="slides/slide1.xml"/><Relationship Id="rId30" Type="http://schemas.openxmlformats.org/officeDocument/2006/relationships/slide" Target="slides/slide17.xml"/><Relationship Id="rId35" Type="http://schemas.openxmlformats.org/officeDocument/2006/relationships/slide" Target="slides/slide22.xml"/><Relationship Id="rId56" Type="http://schemas.openxmlformats.org/officeDocument/2006/relationships/slide" Target="slides/slide43.xml"/><Relationship Id="rId77" Type="http://schemas.openxmlformats.org/officeDocument/2006/relationships/slide" Target="slides/slide64.xml"/><Relationship Id="rId100" Type="http://schemas.openxmlformats.org/officeDocument/2006/relationships/slide" Target="slides/slide87.xml"/><Relationship Id="rId105" Type="http://schemas.openxmlformats.org/officeDocument/2006/relationships/slide" Target="slides/slide92.xml"/><Relationship Id="rId126" Type="http://schemas.openxmlformats.org/officeDocument/2006/relationships/slide" Target="slides/slide113.xml"/><Relationship Id="rId147" Type="http://schemas.openxmlformats.org/officeDocument/2006/relationships/slide" Target="slides/slide134.xml"/><Relationship Id="rId8" Type="http://schemas.openxmlformats.org/officeDocument/2006/relationships/slideMaster" Target="slideMasters/slideMaster8.xml"/><Relationship Id="rId51" Type="http://schemas.openxmlformats.org/officeDocument/2006/relationships/slide" Target="slides/slide38.xml"/><Relationship Id="rId72" Type="http://schemas.openxmlformats.org/officeDocument/2006/relationships/slide" Target="slides/slide59.xml"/><Relationship Id="rId93" Type="http://schemas.openxmlformats.org/officeDocument/2006/relationships/slide" Target="slides/slide80.xml"/><Relationship Id="rId98" Type="http://schemas.openxmlformats.org/officeDocument/2006/relationships/slide" Target="slides/slide85.xml"/><Relationship Id="rId121" Type="http://schemas.openxmlformats.org/officeDocument/2006/relationships/slide" Target="slides/slide108.xml"/><Relationship Id="rId142" Type="http://schemas.openxmlformats.org/officeDocument/2006/relationships/slide" Target="slides/slide129.xml"/><Relationship Id="rId3" Type="http://schemas.openxmlformats.org/officeDocument/2006/relationships/slideMaster" Target="slideMasters/slideMaster3.xml"/></Relationships>
</file>

<file path=ppt/charts/_rels/chart1.xml.rels><?xml version="1.0" encoding="UTF-8" standalone="yes"?>
<Relationships xmlns="http://schemas.openxmlformats.org/package/2006/relationships"><Relationship Id="rId1" Type="http://schemas.openxmlformats.org/officeDocument/2006/relationships/oleObject" Target="file:///C:\Documents%20and%20Settings\01183\Local%20Settings\Temporary%20Internet%20Files\Content.Outlook\BUR76OMT\GFCF%20Sept08.xls" TargetMode="External"/></Relationships>
</file>

<file path=ppt/charts/_rels/chart2.xml.rels><?xml version="1.0" encoding="UTF-8" standalone="yes"?>
<Relationships xmlns="http://schemas.openxmlformats.org/package/2006/relationships"><Relationship Id="rId2" Type="http://schemas.openxmlformats.org/officeDocument/2006/relationships/chartUserShapes" Target="../drawings/drawing1.xml"/><Relationship Id="rId1" Type="http://schemas.openxmlformats.org/officeDocument/2006/relationships/oleObject" Target="file:///C:\Documents%20and%20Settings\am0290\My%20Documents\Chart%20in%20Barometer08.xls"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ZA"/>
  <c:roundedCorners val="0"/>
  <mc:AlternateContent xmlns:mc="http://schemas.openxmlformats.org/markup-compatibility/2006">
    <mc:Choice xmlns:c14="http://schemas.microsoft.com/office/drawing/2007/8/2/chart" Requires="c14">
      <c14:style val="110"/>
    </mc:Choice>
    <mc:Fallback>
      <c:style val="10"/>
    </mc:Fallback>
  </mc:AlternateContent>
  <c:chart>
    <c:autoTitleDeleted val="1"/>
    <c:plotArea>
      <c:layout>
        <c:manualLayout>
          <c:layoutTarget val="inner"/>
          <c:xMode val="edge"/>
          <c:yMode val="edge"/>
          <c:x val="0.11932779235928842"/>
          <c:y val="3.1746232032582963E-2"/>
          <c:w val="0.83361412947588165"/>
          <c:h val="0.6930073117672394"/>
        </c:manualLayout>
      </c:layout>
      <c:lineChart>
        <c:grouping val="standard"/>
        <c:varyColors val="0"/>
        <c:ser>
          <c:idx val="0"/>
          <c:order val="0"/>
          <c:tx>
            <c:strRef>
              <c:f>'GFCF % of GDP'!$B$5</c:f>
              <c:strCache>
                <c:ptCount val="1"/>
                <c:pt idx="0">
                  <c:v>General government</c:v>
                </c:pt>
              </c:strCache>
            </c:strRef>
          </c:tx>
          <c:marker>
            <c:symbol val="none"/>
          </c:marker>
          <c:cat>
            <c:numRef>
              <c:f>'GFCF % of GDP'!$A$6:$A$67</c:f>
              <c:numCache>
                <c:formatCode>0</c:formatCode>
                <c:ptCount val="62"/>
                <c:pt idx="0">
                  <c:v>1946</c:v>
                </c:pt>
                <c:pt idx="1">
                  <c:v>1947</c:v>
                </c:pt>
                <c:pt idx="2">
                  <c:v>1948</c:v>
                </c:pt>
                <c:pt idx="3">
                  <c:v>1949</c:v>
                </c:pt>
                <c:pt idx="4">
                  <c:v>1950</c:v>
                </c:pt>
                <c:pt idx="5">
                  <c:v>1951</c:v>
                </c:pt>
                <c:pt idx="6">
                  <c:v>1952</c:v>
                </c:pt>
                <c:pt idx="7">
                  <c:v>1953</c:v>
                </c:pt>
                <c:pt idx="8">
                  <c:v>1954</c:v>
                </c:pt>
                <c:pt idx="9">
                  <c:v>1955</c:v>
                </c:pt>
                <c:pt idx="10">
                  <c:v>1956</c:v>
                </c:pt>
                <c:pt idx="11">
                  <c:v>1957</c:v>
                </c:pt>
                <c:pt idx="12">
                  <c:v>1958</c:v>
                </c:pt>
                <c:pt idx="13">
                  <c:v>1959</c:v>
                </c:pt>
                <c:pt idx="14">
                  <c:v>1960</c:v>
                </c:pt>
                <c:pt idx="15">
                  <c:v>1961</c:v>
                </c:pt>
                <c:pt idx="16">
                  <c:v>1962</c:v>
                </c:pt>
                <c:pt idx="17">
                  <c:v>1963</c:v>
                </c:pt>
                <c:pt idx="18">
                  <c:v>1964</c:v>
                </c:pt>
                <c:pt idx="19">
                  <c:v>1965</c:v>
                </c:pt>
                <c:pt idx="20">
                  <c:v>1966</c:v>
                </c:pt>
                <c:pt idx="21">
                  <c:v>1967</c:v>
                </c:pt>
                <c:pt idx="22">
                  <c:v>1968</c:v>
                </c:pt>
                <c:pt idx="23">
                  <c:v>1969</c:v>
                </c:pt>
                <c:pt idx="24">
                  <c:v>1970</c:v>
                </c:pt>
                <c:pt idx="25">
                  <c:v>1971</c:v>
                </c:pt>
                <c:pt idx="26">
                  <c:v>1972</c:v>
                </c:pt>
                <c:pt idx="27">
                  <c:v>1973</c:v>
                </c:pt>
                <c:pt idx="28">
                  <c:v>1974</c:v>
                </c:pt>
                <c:pt idx="29">
                  <c:v>1975</c:v>
                </c:pt>
                <c:pt idx="30">
                  <c:v>1976</c:v>
                </c:pt>
                <c:pt idx="31">
                  <c:v>1977</c:v>
                </c:pt>
                <c:pt idx="32">
                  <c:v>1978</c:v>
                </c:pt>
                <c:pt idx="33">
                  <c:v>1979</c:v>
                </c:pt>
                <c:pt idx="34">
                  <c:v>1980</c:v>
                </c:pt>
                <c:pt idx="35">
                  <c:v>1981</c:v>
                </c:pt>
                <c:pt idx="36">
                  <c:v>1982</c:v>
                </c:pt>
                <c:pt idx="37">
                  <c:v>1983</c:v>
                </c:pt>
                <c:pt idx="38">
                  <c:v>1984</c:v>
                </c:pt>
                <c:pt idx="39">
                  <c:v>1985</c:v>
                </c:pt>
                <c:pt idx="40">
                  <c:v>1986</c:v>
                </c:pt>
                <c:pt idx="41">
                  <c:v>1987</c:v>
                </c:pt>
                <c:pt idx="42">
                  <c:v>1988</c:v>
                </c:pt>
                <c:pt idx="43">
                  <c:v>1989</c:v>
                </c:pt>
                <c:pt idx="44">
                  <c:v>1990</c:v>
                </c:pt>
                <c:pt idx="45">
                  <c:v>1991</c:v>
                </c:pt>
                <c:pt idx="46">
                  <c:v>1992</c:v>
                </c:pt>
                <c:pt idx="47">
                  <c:v>1993</c:v>
                </c:pt>
                <c:pt idx="48">
                  <c:v>1994</c:v>
                </c:pt>
                <c:pt idx="49">
                  <c:v>1995</c:v>
                </c:pt>
                <c:pt idx="50">
                  <c:v>1996</c:v>
                </c:pt>
                <c:pt idx="51">
                  <c:v>1997</c:v>
                </c:pt>
                <c:pt idx="52">
                  <c:v>1998</c:v>
                </c:pt>
                <c:pt idx="53">
                  <c:v>1999</c:v>
                </c:pt>
                <c:pt idx="54">
                  <c:v>2000</c:v>
                </c:pt>
                <c:pt idx="55">
                  <c:v>2001</c:v>
                </c:pt>
                <c:pt idx="56">
                  <c:v>2002</c:v>
                </c:pt>
                <c:pt idx="57">
                  <c:v>2003</c:v>
                </c:pt>
                <c:pt idx="58">
                  <c:v>2004</c:v>
                </c:pt>
                <c:pt idx="59">
                  <c:v>2005</c:v>
                </c:pt>
                <c:pt idx="60">
                  <c:v>2006</c:v>
                </c:pt>
                <c:pt idx="61">
                  <c:v>2007</c:v>
                </c:pt>
              </c:numCache>
            </c:numRef>
          </c:cat>
          <c:val>
            <c:numRef>
              <c:f>'GFCF % of GDP'!$B$6:$B$67</c:f>
              <c:numCache>
                <c:formatCode>0.0</c:formatCode>
                <c:ptCount val="62"/>
                <c:pt idx="0">
                  <c:v>5.3025936599423629</c:v>
                </c:pt>
                <c:pt idx="1">
                  <c:v>6.1683220073183485</c:v>
                </c:pt>
                <c:pt idx="2">
                  <c:v>6.7203028868906793</c:v>
                </c:pt>
                <c:pt idx="3">
                  <c:v>7.4449339207048464</c:v>
                </c:pt>
                <c:pt idx="4">
                  <c:v>5.9025133282558855</c:v>
                </c:pt>
                <c:pt idx="5">
                  <c:v>5.3959355290819362</c:v>
                </c:pt>
                <c:pt idx="6">
                  <c:v>6.3377981051944134</c:v>
                </c:pt>
                <c:pt idx="7">
                  <c:v>6.9887834339948736</c:v>
                </c:pt>
                <c:pt idx="8">
                  <c:v>6.3318193962062495</c:v>
                </c:pt>
                <c:pt idx="9">
                  <c:v>6.6886242715986786</c:v>
                </c:pt>
                <c:pt idx="10">
                  <c:v>6.9111424541607924</c:v>
                </c:pt>
                <c:pt idx="11">
                  <c:v>7.179373194043194</c:v>
                </c:pt>
                <c:pt idx="12">
                  <c:v>9.0771884432945189</c:v>
                </c:pt>
                <c:pt idx="13">
                  <c:v>7.3101201384646703</c:v>
                </c:pt>
                <c:pt idx="14">
                  <c:v>7.0178775199695655</c:v>
                </c:pt>
                <c:pt idx="15">
                  <c:v>6.8473351400180666</c:v>
                </c:pt>
                <c:pt idx="16">
                  <c:v>6.5276364869447274</c:v>
                </c:pt>
                <c:pt idx="17">
                  <c:v>6.8206147729010445</c:v>
                </c:pt>
                <c:pt idx="18">
                  <c:v>7.2808114492149505</c:v>
                </c:pt>
                <c:pt idx="19">
                  <c:v>8.8306400305382748</c:v>
                </c:pt>
                <c:pt idx="20">
                  <c:v>8.3333333333333321</c:v>
                </c:pt>
                <c:pt idx="21">
                  <c:v>7.6786274714928524</c:v>
                </c:pt>
                <c:pt idx="22">
                  <c:v>7.7369439071566823</c:v>
                </c:pt>
                <c:pt idx="23">
                  <c:v>7.6797666037412124</c:v>
                </c:pt>
                <c:pt idx="24">
                  <c:v>8.0994449222109548</c:v>
                </c:pt>
                <c:pt idx="25">
                  <c:v>9.3449349179400247</c:v>
                </c:pt>
                <c:pt idx="26">
                  <c:v>10.355419043440181</c:v>
                </c:pt>
                <c:pt idx="27">
                  <c:v>8.444782168186423</c:v>
                </c:pt>
                <c:pt idx="28">
                  <c:v>8.1352720682127089</c:v>
                </c:pt>
                <c:pt idx="29">
                  <c:v>9.7719869706840505</c:v>
                </c:pt>
                <c:pt idx="30">
                  <c:v>10.623054979253112</c:v>
                </c:pt>
                <c:pt idx="31">
                  <c:v>8.9431131607366439</c:v>
                </c:pt>
                <c:pt idx="32">
                  <c:v>7.5147148366145258</c:v>
                </c:pt>
                <c:pt idx="33">
                  <c:v>7.2292993630573434</c:v>
                </c:pt>
                <c:pt idx="34">
                  <c:v>6.3797226207556434</c:v>
                </c:pt>
                <c:pt idx="35">
                  <c:v>7.0154430588818233</c:v>
                </c:pt>
                <c:pt idx="36">
                  <c:v>7.208168610996581</c:v>
                </c:pt>
                <c:pt idx="37">
                  <c:v>6.3306836248012734</c:v>
                </c:pt>
                <c:pt idx="38">
                  <c:v>5.56047891195833</c:v>
                </c:pt>
                <c:pt idx="39">
                  <c:v>5.601968682894749</c:v>
                </c:pt>
                <c:pt idx="40">
                  <c:v>5.0871849794169135</c:v>
                </c:pt>
                <c:pt idx="41">
                  <c:v>4.4856195640348924</c:v>
                </c:pt>
                <c:pt idx="42">
                  <c:v>4.5173724912099917</c:v>
                </c:pt>
                <c:pt idx="43">
                  <c:v>4.5963858293996855</c:v>
                </c:pt>
                <c:pt idx="44">
                  <c:v>3.8941949374775802</c:v>
                </c:pt>
                <c:pt idx="45">
                  <c:v>3.4580396409422254</c:v>
                </c:pt>
                <c:pt idx="46">
                  <c:v>2.8506951440660777</c:v>
                </c:pt>
                <c:pt idx="47">
                  <c:v>2.5074331253388027</c:v>
                </c:pt>
                <c:pt idx="48">
                  <c:v>2.3558450178378649</c:v>
                </c:pt>
                <c:pt idx="49">
                  <c:v>2.3942711184090477</c:v>
                </c:pt>
                <c:pt idx="50">
                  <c:v>2.6108739485463412</c:v>
                </c:pt>
                <c:pt idx="51">
                  <c:v>2.7103962200866252</c:v>
                </c:pt>
                <c:pt idx="52">
                  <c:v>2.7297070137818822</c:v>
                </c:pt>
                <c:pt idx="53">
                  <c:v>2.6055601505746093</c:v>
                </c:pt>
                <c:pt idx="54">
                  <c:v>2.7010848583958493</c:v>
                </c:pt>
                <c:pt idx="55">
                  <c:v>2.5162572413718731</c:v>
                </c:pt>
                <c:pt idx="56">
                  <c:v>2.5305061440114192</c:v>
                </c:pt>
                <c:pt idx="57">
                  <c:v>2.629188866758204</c:v>
                </c:pt>
                <c:pt idx="58">
                  <c:v>2.50937207290688</c:v>
                </c:pt>
                <c:pt idx="59">
                  <c:v>2.4319513687594392</c:v>
                </c:pt>
                <c:pt idx="60">
                  <c:v>2.7128859930812066</c:v>
                </c:pt>
                <c:pt idx="61">
                  <c:v>2.6622818614489692</c:v>
                </c:pt>
              </c:numCache>
            </c:numRef>
          </c:val>
          <c:smooth val="0"/>
        </c:ser>
        <c:ser>
          <c:idx val="1"/>
          <c:order val="1"/>
          <c:tx>
            <c:strRef>
              <c:f>'GFCF % of GDP'!$C$5</c:f>
              <c:strCache>
                <c:ptCount val="1"/>
                <c:pt idx="0">
                  <c:v>Public corporations</c:v>
                </c:pt>
              </c:strCache>
            </c:strRef>
          </c:tx>
          <c:marker>
            <c:symbol val="none"/>
          </c:marker>
          <c:cat>
            <c:numRef>
              <c:f>'GFCF % of GDP'!$A$6:$A$67</c:f>
              <c:numCache>
                <c:formatCode>0</c:formatCode>
                <c:ptCount val="62"/>
                <c:pt idx="0">
                  <c:v>1946</c:v>
                </c:pt>
                <c:pt idx="1">
                  <c:v>1947</c:v>
                </c:pt>
                <c:pt idx="2">
                  <c:v>1948</c:v>
                </c:pt>
                <c:pt idx="3">
                  <c:v>1949</c:v>
                </c:pt>
                <c:pt idx="4">
                  <c:v>1950</c:v>
                </c:pt>
                <c:pt idx="5">
                  <c:v>1951</c:v>
                </c:pt>
                <c:pt idx="6">
                  <c:v>1952</c:v>
                </c:pt>
                <c:pt idx="7">
                  <c:v>1953</c:v>
                </c:pt>
                <c:pt idx="8">
                  <c:v>1954</c:v>
                </c:pt>
                <c:pt idx="9">
                  <c:v>1955</c:v>
                </c:pt>
                <c:pt idx="10">
                  <c:v>1956</c:v>
                </c:pt>
                <c:pt idx="11">
                  <c:v>1957</c:v>
                </c:pt>
                <c:pt idx="12">
                  <c:v>1958</c:v>
                </c:pt>
                <c:pt idx="13">
                  <c:v>1959</c:v>
                </c:pt>
                <c:pt idx="14">
                  <c:v>1960</c:v>
                </c:pt>
                <c:pt idx="15">
                  <c:v>1961</c:v>
                </c:pt>
                <c:pt idx="16">
                  <c:v>1962</c:v>
                </c:pt>
                <c:pt idx="17">
                  <c:v>1963</c:v>
                </c:pt>
                <c:pt idx="18">
                  <c:v>1964</c:v>
                </c:pt>
                <c:pt idx="19">
                  <c:v>1965</c:v>
                </c:pt>
                <c:pt idx="20">
                  <c:v>1966</c:v>
                </c:pt>
                <c:pt idx="21">
                  <c:v>1967</c:v>
                </c:pt>
                <c:pt idx="22">
                  <c:v>1968</c:v>
                </c:pt>
                <c:pt idx="23">
                  <c:v>1969</c:v>
                </c:pt>
                <c:pt idx="24">
                  <c:v>1970</c:v>
                </c:pt>
                <c:pt idx="25">
                  <c:v>1971</c:v>
                </c:pt>
                <c:pt idx="26">
                  <c:v>1972</c:v>
                </c:pt>
                <c:pt idx="27">
                  <c:v>1973</c:v>
                </c:pt>
                <c:pt idx="28">
                  <c:v>1974</c:v>
                </c:pt>
                <c:pt idx="29">
                  <c:v>1975</c:v>
                </c:pt>
                <c:pt idx="30">
                  <c:v>1976</c:v>
                </c:pt>
                <c:pt idx="31">
                  <c:v>1977</c:v>
                </c:pt>
                <c:pt idx="32">
                  <c:v>1978</c:v>
                </c:pt>
                <c:pt idx="33">
                  <c:v>1979</c:v>
                </c:pt>
                <c:pt idx="34">
                  <c:v>1980</c:v>
                </c:pt>
                <c:pt idx="35">
                  <c:v>1981</c:v>
                </c:pt>
                <c:pt idx="36">
                  <c:v>1982</c:v>
                </c:pt>
                <c:pt idx="37">
                  <c:v>1983</c:v>
                </c:pt>
                <c:pt idx="38">
                  <c:v>1984</c:v>
                </c:pt>
                <c:pt idx="39">
                  <c:v>1985</c:v>
                </c:pt>
                <c:pt idx="40">
                  <c:v>1986</c:v>
                </c:pt>
                <c:pt idx="41">
                  <c:v>1987</c:v>
                </c:pt>
                <c:pt idx="42">
                  <c:v>1988</c:v>
                </c:pt>
                <c:pt idx="43">
                  <c:v>1989</c:v>
                </c:pt>
                <c:pt idx="44">
                  <c:v>1990</c:v>
                </c:pt>
                <c:pt idx="45">
                  <c:v>1991</c:v>
                </c:pt>
                <c:pt idx="46">
                  <c:v>1992</c:v>
                </c:pt>
                <c:pt idx="47">
                  <c:v>1993</c:v>
                </c:pt>
                <c:pt idx="48">
                  <c:v>1994</c:v>
                </c:pt>
                <c:pt idx="49">
                  <c:v>1995</c:v>
                </c:pt>
                <c:pt idx="50">
                  <c:v>1996</c:v>
                </c:pt>
                <c:pt idx="51">
                  <c:v>1997</c:v>
                </c:pt>
                <c:pt idx="52">
                  <c:v>1998</c:v>
                </c:pt>
                <c:pt idx="53">
                  <c:v>1999</c:v>
                </c:pt>
                <c:pt idx="54">
                  <c:v>2000</c:v>
                </c:pt>
                <c:pt idx="55">
                  <c:v>2001</c:v>
                </c:pt>
                <c:pt idx="56">
                  <c:v>2002</c:v>
                </c:pt>
                <c:pt idx="57">
                  <c:v>2003</c:v>
                </c:pt>
                <c:pt idx="58">
                  <c:v>2004</c:v>
                </c:pt>
                <c:pt idx="59">
                  <c:v>2005</c:v>
                </c:pt>
                <c:pt idx="60">
                  <c:v>2006</c:v>
                </c:pt>
                <c:pt idx="61">
                  <c:v>2007</c:v>
                </c:pt>
              </c:numCache>
            </c:numRef>
          </c:cat>
          <c:val>
            <c:numRef>
              <c:f>'GFCF % of GDP'!$C$6:$C$67</c:f>
              <c:numCache>
                <c:formatCode>0.0</c:formatCode>
                <c:ptCount val="62"/>
                <c:pt idx="0">
                  <c:v>0.40345821325648595</c:v>
                </c:pt>
                <c:pt idx="1">
                  <c:v>0.57501306847882905</c:v>
                </c:pt>
                <c:pt idx="2">
                  <c:v>2.2716516800757187</c:v>
                </c:pt>
                <c:pt idx="3">
                  <c:v>1.4537444933920598</c:v>
                </c:pt>
                <c:pt idx="4">
                  <c:v>1.4851485148514851</c:v>
                </c:pt>
                <c:pt idx="5">
                  <c:v>1.3665031534688161</c:v>
                </c:pt>
                <c:pt idx="6">
                  <c:v>1.8294674942829139</c:v>
                </c:pt>
                <c:pt idx="7">
                  <c:v>2.7610008628127876</c:v>
                </c:pt>
                <c:pt idx="8">
                  <c:v>2.1106064654020837</c:v>
                </c:pt>
                <c:pt idx="9">
                  <c:v>1.2921205979224655</c:v>
                </c:pt>
                <c:pt idx="10">
                  <c:v>1.2693935119887165</c:v>
                </c:pt>
                <c:pt idx="11">
                  <c:v>1.2447210491220206</c:v>
                </c:pt>
                <c:pt idx="12">
                  <c:v>1.5955153083225526</c:v>
                </c:pt>
                <c:pt idx="13">
                  <c:v>1.7104459376909034</c:v>
                </c:pt>
                <c:pt idx="14">
                  <c:v>1.2552301255230125</c:v>
                </c:pt>
                <c:pt idx="15">
                  <c:v>1.2285456187895212</c:v>
                </c:pt>
                <c:pt idx="16">
                  <c:v>1.3563919972872158</c:v>
                </c:pt>
                <c:pt idx="17">
                  <c:v>1.8045572717540921</c:v>
                </c:pt>
                <c:pt idx="18">
                  <c:v>1.6812560789217827</c:v>
                </c:pt>
                <c:pt idx="19">
                  <c:v>1.9849853670950519</c:v>
                </c:pt>
                <c:pt idx="20">
                  <c:v>2.2642390289449299</c:v>
                </c:pt>
                <c:pt idx="21">
                  <c:v>2.4688774976461976</c:v>
                </c:pt>
                <c:pt idx="22">
                  <c:v>2.4661508704061887</c:v>
                </c:pt>
                <c:pt idx="23">
                  <c:v>2.3082203535266861</c:v>
                </c:pt>
                <c:pt idx="24">
                  <c:v>2.6268470017981387</c:v>
                </c:pt>
                <c:pt idx="25">
                  <c:v>2.5254668930390367</c:v>
                </c:pt>
                <c:pt idx="26">
                  <c:v>2.68914937629286</c:v>
                </c:pt>
                <c:pt idx="27">
                  <c:v>3.5967578520770012</c:v>
                </c:pt>
                <c:pt idx="28">
                  <c:v>3.7154508382419582</c:v>
                </c:pt>
                <c:pt idx="29">
                  <c:v>4.9665117300442851</c:v>
                </c:pt>
                <c:pt idx="30">
                  <c:v>5.0181535269709245</c:v>
                </c:pt>
                <c:pt idx="31">
                  <c:v>5.4347508829281104</c:v>
                </c:pt>
                <c:pt idx="32">
                  <c:v>5.9392125025370524</c:v>
                </c:pt>
                <c:pt idx="33">
                  <c:v>6.3227176220806776</c:v>
                </c:pt>
                <c:pt idx="34">
                  <c:v>6.5869599872469307</c:v>
                </c:pt>
                <c:pt idx="35">
                  <c:v>5.3844248079940265</c:v>
                </c:pt>
                <c:pt idx="36">
                  <c:v>4.8264655235138614</c:v>
                </c:pt>
                <c:pt idx="37">
                  <c:v>4.6433492315845424</c:v>
                </c:pt>
                <c:pt idx="38">
                  <c:v>4.3713376256963032</c:v>
                </c:pt>
                <c:pt idx="39">
                  <c:v>4.6552453800216433</c:v>
                </c:pt>
                <c:pt idx="40">
                  <c:v>3.533585461360822</c:v>
                </c:pt>
                <c:pt idx="41">
                  <c:v>2.7352316386768742</c:v>
                </c:pt>
                <c:pt idx="42">
                  <c:v>2.3929813513474842</c:v>
                </c:pt>
                <c:pt idx="43">
                  <c:v>3.0984281377644267</c:v>
                </c:pt>
                <c:pt idx="44">
                  <c:v>3.0819554475943356</c:v>
                </c:pt>
                <c:pt idx="45">
                  <c:v>2.6591963371287428</c:v>
                </c:pt>
                <c:pt idx="46">
                  <c:v>2.3746389952313787</c:v>
                </c:pt>
                <c:pt idx="47">
                  <c:v>1.9155991204623855</c:v>
                </c:pt>
                <c:pt idx="48">
                  <c:v>1.7485273375923001</c:v>
                </c:pt>
                <c:pt idx="49">
                  <c:v>1.894727239554826</c:v>
                </c:pt>
                <c:pt idx="50">
                  <c:v>1.9456140748340478</c:v>
                </c:pt>
                <c:pt idx="51">
                  <c:v>2.0408907295874492</c:v>
                </c:pt>
                <c:pt idx="52">
                  <c:v>3.0316907858582147</c:v>
                </c:pt>
                <c:pt idx="53">
                  <c:v>2.1172864616810232</c:v>
                </c:pt>
                <c:pt idx="54">
                  <c:v>1.5878145373627659</c:v>
                </c:pt>
                <c:pt idx="55">
                  <c:v>1.4530292439169452</c:v>
                </c:pt>
                <c:pt idx="56">
                  <c:v>1.557629466612019</c:v>
                </c:pt>
                <c:pt idx="57">
                  <c:v>1.7992485085583934</c:v>
                </c:pt>
                <c:pt idx="58">
                  <c:v>1.7793142889085261</c:v>
                </c:pt>
                <c:pt idx="59">
                  <c:v>1.9115976138610438</c:v>
                </c:pt>
                <c:pt idx="60">
                  <c:v>2.1649442495122377</c:v>
                </c:pt>
                <c:pt idx="61">
                  <c:v>2.7924839350672177</c:v>
                </c:pt>
              </c:numCache>
            </c:numRef>
          </c:val>
          <c:smooth val="0"/>
        </c:ser>
        <c:ser>
          <c:idx val="2"/>
          <c:order val="2"/>
          <c:tx>
            <c:strRef>
              <c:f>'GFCF % of GDP'!$D$5</c:f>
              <c:strCache>
                <c:ptCount val="1"/>
                <c:pt idx="0">
                  <c:v>Private business enterprises</c:v>
                </c:pt>
              </c:strCache>
            </c:strRef>
          </c:tx>
          <c:spPr>
            <a:ln>
              <a:solidFill>
                <a:srgbClr val="FFFF00"/>
              </a:solidFill>
            </a:ln>
          </c:spPr>
          <c:marker>
            <c:symbol val="none"/>
          </c:marker>
          <c:cat>
            <c:numRef>
              <c:f>'GFCF % of GDP'!$A$6:$A$67</c:f>
              <c:numCache>
                <c:formatCode>0</c:formatCode>
                <c:ptCount val="62"/>
                <c:pt idx="0">
                  <c:v>1946</c:v>
                </c:pt>
                <c:pt idx="1">
                  <c:v>1947</c:v>
                </c:pt>
                <c:pt idx="2">
                  <c:v>1948</c:v>
                </c:pt>
                <c:pt idx="3">
                  <c:v>1949</c:v>
                </c:pt>
                <c:pt idx="4">
                  <c:v>1950</c:v>
                </c:pt>
                <c:pt idx="5">
                  <c:v>1951</c:v>
                </c:pt>
                <c:pt idx="6">
                  <c:v>1952</c:v>
                </c:pt>
                <c:pt idx="7">
                  <c:v>1953</c:v>
                </c:pt>
                <c:pt idx="8">
                  <c:v>1954</c:v>
                </c:pt>
                <c:pt idx="9">
                  <c:v>1955</c:v>
                </c:pt>
                <c:pt idx="10">
                  <c:v>1956</c:v>
                </c:pt>
                <c:pt idx="11">
                  <c:v>1957</c:v>
                </c:pt>
                <c:pt idx="12">
                  <c:v>1958</c:v>
                </c:pt>
                <c:pt idx="13">
                  <c:v>1959</c:v>
                </c:pt>
                <c:pt idx="14">
                  <c:v>1960</c:v>
                </c:pt>
                <c:pt idx="15">
                  <c:v>1961</c:v>
                </c:pt>
                <c:pt idx="16">
                  <c:v>1962</c:v>
                </c:pt>
                <c:pt idx="17">
                  <c:v>1963</c:v>
                </c:pt>
                <c:pt idx="18">
                  <c:v>1964</c:v>
                </c:pt>
                <c:pt idx="19">
                  <c:v>1965</c:v>
                </c:pt>
                <c:pt idx="20">
                  <c:v>1966</c:v>
                </c:pt>
                <c:pt idx="21">
                  <c:v>1967</c:v>
                </c:pt>
                <c:pt idx="22">
                  <c:v>1968</c:v>
                </c:pt>
                <c:pt idx="23">
                  <c:v>1969</c:v>
                </c:pt>
                <c:pt idx="24">
                  <c:v>1970</c:v>
                </c:pt>
                <c:pt idx="25">
                  <c:v>1971</c:v>
                </c:pt>
                <c:pt idx="26">
                  <c:v>1972</c:v>
                </c:pt>
                <c:pt idx="27">
                  <c:v>1973</c:v>
                </c:pt>
                <c:pt idx="28">
                  <c:v>1974</c:v>
                </c:pt>
                <c:pt idx="29">
                  <c:v>1975</c:v>
                </c:pt>
                <c:pt idx="30">
                  <c:v>1976</c:v>
                </c:pt>
                <c:pt idx="31">
                  <c:v>1977</c:v>
                </c:pt>
                <c:pt idx="32">
                  <c:v>1978</c:v>
                </c:pt>
                <c:pt idx="33">
                  <c:v>1979</c:v>
                </c:pt>
                <c:pt idx="34">
                  <c:v>1980</c:v>
                </c:pt>
                <c:pt idx="35">
                  <c:v>1981</c:v>
                </c:pt>
                <c:pt idx="36">
                  <c:v>1982</c:v>
                </c:pt>
                <c:pt idx="37">
                  <c:v>1983</c:v>
                </c:pt>
                <c:pt idx="38">
                  <c:v>1984</c:v>
                </c:pt>
                <c:pt idx="39">
                  <c:v>1985</c:v>
                </c:pt>
                <c:pt idx="40">
                  <c:v>1986</c:v>
                </c:pt>
                <c:pt idx="41">
                  <c:v>1987</c:v>
                </c:pt>
                <c:pt idx="42">
                  <c:v>1988</c:v>
                </c:pt>
                <c:pt idx="43">
                  <c:v>1989</c:v>
                </c:pt>
                <c:pt idx="44">
                  <c:v>1990</c:v>
                </c:pt>
                <c:pt idx="45">
                  <c:v>1991</c:v>
                </c:pt>
                <c:pt idx="46">
                  <c:v>1992</c:v>
                </c:pt>
                <c:pt idx="47">
                  <c:v>1993</c:v>
                </c:pt>
                <c:pt idx="48">
                  <c:v>1994</c:v>
                </c:pt>
                <c:pt idx="49">
                  <c:v>1995</c:v>
                </c:pt>
                <c:pt idx="50">
                  <c:v>1996</c:v>
                </c:pt>
                <c:pt idx="51">
                  <c:v>1997</c:v>
                </c:pt>
                <c:pt idx="52">
                  <c:v>1998</c:v>
                </c:pt>
                <c:pt idx="53">
                  <c:v>1999</c:v>
                </c:pt>
                <c:pt idx="54">
                  <c:v>2000</c:v>
                </c:pt>
                <c:pt idx="55">
                  <c:v>2001</c:v>
                </c:pt>
                <c:pt idx="56">
                  <c:v>2002</c:v>
                </c:pt>
                <c:pt idx="57">
                  <c:v>2003</c:v>
                </c:pt>
                <c:pt idx="58">
                  <c:v>2004</c:v>
                </c:pt>
                <c:pt idx="59">
                  <c:v>2005</c:v>
                </c:pt>
                <c:pt idx="60">
                  <c:v>2006</c:v>
                </c:pt>
                <c:pt idx="61">
                  <c:v>2007</c:v>
                </c:pt>
              </c:numCache>
            </c:numRef>
          </c:cat>
          <c:val>
            <c:numRef>
              <c:f>'GFCF % of GDP'!$D$6:$D$67</c:f>
              <c:numCache>
                <c:formatCode>0.0</c:formatCode>
                <c:ptCount val="62"/>
                <c:pt idx="0">
                  <c:v>9.855907780979825</c:v>
                </c:pt>
                <c:pt idx="1">
                  <c:v>12.388917929952953</c:v>
                </c:pt>
                <c:pt idx="2">
                  <c:v>14.434453383814468</c:v>
                </c:pt>
                <c:pt idx="3">
                  <c:v>14.933920704845811</c:v>
                </c:pt>
                <c:pt idx="4">
                  <c:v>13.785224676313785</c:v>
                </c:pt>
                <c:pt idx="5">
                  <c:v>15.066573230553622</c:v>
                </c:pt>
                <c:pt idx="6">
                  <c:v>17.706631819666772</c:v>
                </c:pt>
                <c:pt idx="7">
                  <c:v>15.44434857635893</c:v>
                </c:pt>
                <c:pt idx="8">
                  <c:v>15.228426395939088</c:v>
                </c:pt>
                <c:pt idx="9">
                  <c:v>14.035976691157842</c:v>
                </c:pt>
                <c:pt idx="10">
                  <c:v>12.45886224729667</c:v>
                </c:pt>
                <c:pt idx="11">
                  <c:v>12.380529006445945</c:v>
                </c:pt>
                <c:pt idx="12">
                  <c:v>12.03104786545925</c:v>
                </c:pt>
                <c:pt idx="13">
                  <c:v>11.48442272449603</c:v>
                </c:pt>
                <c:pt idx="14">
                  <c:v>11.25903385317612</c:v>
                </c:pt>
                <c:pt idx="15">
                  <c:v>10.623306233062356</c:v>
                </c:pt>
                <c:pt idx="16">
                  <c:v>9.850796880298466</c:v>
                </c:pt>
                <c:pt idx="17">
                  <c:v>10.812050772289405</c:v>
                </c:pt>
                <c:pt idx="18">
                  <c:v>12.796998749478949</c:v>
                </c:pt>
                <c:pt idx="19">
                  <c:v>13.576790940323196</c:v>
                </c:pt>
                <c:pt idx="20">
                  <c:v>12.616713352007469</c:v>
                </c:pt>
                <c:pt idx="21">
                  <c:v>11.92593367507062</c:v>
                </c:pt>
                <c:pt idx="22">
                  <c:v>11.537717601547389</c:v>
                </c:pt>
                <c:pt idx="23">
                  <c:v>12.141753904238813</c:v>
                </c:pt>
                <c:pt idx="24">
                  <c:v>13.618950824798683</c:v>
                </c:pt>
                <c:pt idx="25">
                  <c:v>13.837011884550048</c:v>
                </c:pt>
                <c:pt idx="26">
                  <c:v>13.33291543910237</c:v>
                </c:pt>
                <c:pt idx="27">
                  <c:v>12.887537993921052</c:v>
                </c:pt>
                <c:pt idx="28">
                  <c:v>12.843432055031522</c:v>
                </c:pt>
                <c:pt idx="29">
                  <c:v>14.240749551659773</c:v>
                </c:pt>
                <c:pt idx="30">
                  <c:v>14.043049792531118</c:v>
                </c:pt>
                <c:pt idx="31">
                  <c:v>13.189924403841101</c:v>
                </c:pt>
                <c:pt idx="32">
                  <c:v>12.484777755226304</c:v>
                </c:pt>
                <c:pt idx="33">
                  <c:v>12.276008492569002</c:v>
                </c:pt>
                <c:pt idx="34">
                  <c:v>12.928423401881068</c:v>
                </c:pt>
                <c:pt idx="35">
                  <c:v>15.054917829713435</c:v>
                </c:pt>
                <c:pt idx="36">
                  <c:v>15.461667192161254</c:v>
                </c:pt>
                <c:pt idx="37">
                  <c:v>15.073661897191309</c:v>
                </c:pt>
                <c:pt idx="38">
                  <c:v>14.04814439701946</c:v>
                </c:pt>
                <c:pt idx="39">
                  <c:v>12.548002319785573</c:v>
                </c:pt>
                <c:pt idx="40">
                  <c:v>11.025134709997022</c:v>
                </c:pt>
                <c:pt idx="41">
                  <c:v>10.625433016312977</c:v>
                </c:pt>
                <c:pt idx="42">
                  <c:v>12.506857876181376</c:v>
                </c:pt>
                <c:pt idx="43">
                  <c:v>12.51211875586071</c:v>
                </c:pt>
                <c:pt idx="44">
                  <c:v>12.168755348220946</c:v>
                </c:pt>
                <c:pt idx="45">
                  <c:v>11.038616784143619</c:v>
                </c:pt>
                <c:pt idx="46">
                  <c:v>10.425146080999404</c:v>
                </c:pt>
                <c:pt idx="47">
                  <c:v>10.267451711085505</c:v>
                </c:pt>
                <c:pt idx="48">
                  <c:v>11.046419978428679</c:v>
                </c:pt>
                <c:pt idx="49">
                  <c:v>11.591680350301052</c:v>
                </c:pt>
                <c:pt idx="50">
                  <c:v>11.728219252565721</c:v>
                </c:pt>
                <c:pt idx="51">
                  <c:v>11.759730506175973</c:v>
                </c:pt>
                <c:pt idx="52">
                  <c:v>11.333011863840609</c:v>
                </c:pt>
                <c:pt idx="53">
                  <c:v>10.732066418986276</c:v>
                </c:pt>
                <c:pt idx="54">
                  <c:v>10.85476517869149</c:v>
                </c:pt>
                <c:pt idx="55">
                  <c:v>11.082080809249449</c:v>
                </c:pt>
                <c:pt idx="56">
                  <c:v>10.936605575943856</c:v>
                </c:pt>
                <c:pt idx="57">
                  <c:v>11.476069114368109</c:v>
                </c:pt>
                <c:pt idx="58">
                  <c:v>11.865463544051806</c:v>
                </c:pt>
                <c:pt idx="59">
                  <c:v>12.5075029184325</c:v>
                </c:pt>
                <c:pt idx="60">
                  <c:v>13.743171548842918</c:v>
                </c:pt>
                <c:pt idx="61">
                  <c:v>15.108047690014903</c:v>
                </c:pt>
              </c:numCache>
            </c:numRef>
          </c:val>
          <c:smooth val="0"/>
        </c:ser>
        <c:ser>
          <c:idx val="3"/>
          <c:order val="3"/>
          <c:tx>
            <c:strRef>
              <c:f>'GFCF % of GDP'!$E$5</c:f>
              <c:strCache>
                <c:ptCount val="1"/>
                <c:pt idx="0">
                  <c:v>Total</c:v>
                </c:pt>
              </c:strCache>
            </c:strRef>
          </c:tx>
          <c:marker>
            <c:symbol val="none"/>
          </c:marker>
          <c:cat>
            <c:numRef>
              <c:f>'GFCF % of GDP'!$A$6:$A$67</c:f>
              <c:numCache>
                <c:formatCode>0</c:formatCode>
                <c:ptCount val="62"/>
                <c:pt idx="0">
                  <c:v>1946</c:v>
                </c:pt>
                <c:pt idx="1">
                  <c:v>1947</c:v>
                </c:pt>
                <c:pt idx="2">
                  <c:v>1948</c:v>
                </c:pt>
                <c:pt idx="3">
                  <c:v>1949</c:v>
                </c:pt>
                <c:pt idx="4">
                  <c:v>1950</c:v>
                </c:pt>
                <c:pt idx="5">
                  <c:v>1951</c:v>
                </c:pt>
                <c:pt idx="6">
                  <c:v>1952</c:v>
                </c:pt>
                <c:pt idx="7">
                  <c:v>1953</c:v>
                </c:pt>
                <c:pt idx="8">
                  <c:v>1954</c:v>
                </c:pt>
                <c:pt idx="9">
                  <c:v>1955</c:v>
                </c:pt>
                <c:pt idx="10">
                  <c:v>1956</c:v>
                </c:pt>
                <c:pt idx="11">
                  <c:v>1957</c:v>
                </c:pt>
                <c:pt idx="12">
                  <c:v>1958</c:v>
                </c:pt>
                <c:pt idx="13">
                  <c:v>1959</c:v>
                </c:pt>
                <c:pt idx="14">
                  <c:v>1960</c:v>
                </c:pt>
                <c:pt idx="15">
                  <c:v>1961</c:v>
                </c:pt>
                <c:pt idx="16">
                  <c:v>1962</c:v>
                </c:pt>
                <c:pt idx="17">
                  <c:v>1963</c:v>
                </c:pt>
                <c:pt idx="18">
                  <c:v>1964</c:v>
                </c:pt>
                <c:pt idx="19">
                  <c:v>1965</c:v>
                </c:pt>
                <c:pt idx="20">
                  <c:v>1966</c:v>
                </c:pt>
                <c:pt idx="21">
                  <c:v>1967</c:v>
                </c:pt>
                <c:pt idx="22">
                  <c:v>1968</c:v>
                </c:pt>
                <c:pt idx="23">
                  <c:v>1969</c:v>
                </c:pt>
                <c:pt idx="24">
                  <c:v>1970</c:v>
                </c:pt>
                <c:pt idx="25">
                  <c:v>1971</c:v>
                </c:pt>
                <c:pt idx="26">
                  <c:v>1972</c:v>
                </c:pt>
                <c:pt idx="27">
                  <c:v>1973</c:v>
                </c:pt>
                <c:pt idx="28">
                  <c:v>1974</c:v>
                </c:pt>
                <c:pt idx="29">
                  <c:v>1975</c:v>
                </c:pt>
                <c:pt idx="30">
                  <c:v>1976</c:v>
                </c:pt>
                <c:pt idx="31">
                  <c:v>1977</c:v>
                </c:pt>
                <c:pt idx="32">
                  <c:v>1978</c:v>
                </c:pt>
                <c:pt idx="33">
                  <c:v>1979</c:v>
                </c:pt>
                <c:pt idx="34">
                  <c:v>1980</c:v>
                </c:pt>
                <c:pt idx="35">
                  <c:v>1981</c:v>
                </c:pt>
                <c:pt idx="36">
                  <c:v>1982</c:v>
                </c:pt>
                <c:pt idx="37">
                  <c:v>1983</c:v>
                </c:pt>
                <c:pt idx="38">
                  <c:v>1984</c:v>
                </c:pt>
                <c:pt idx="39">
                  <c:v>1985</c:v>
                </c:pt>
                <c:pt idx="40">
                  <c:v>1986</c:v>
                </c:pt>
                <c:pt idx="41">
                  <c:v>1987</c:v>
                </c:pt>
                <c:pt idx="42">
                  <c:v>1988</c:v>
                </c:pt>
                <c:pt idx="43">
                  <c:v>1989</c:v>
                </c:pt>
                <c:pt idx="44">
                  <c:v>1990</c:v>
                </c:pt>
                <c:pt idx="45">
                  <c:v>1991</c:v>
                </c:pt>
                <c:pt idx="46">
                  <c:v>1992</c:v>
                </c:pt>
                <c:pt idx="47">
                  <c:v>1993</c:v>
                </c:pt>
                <c:pt idx="48">
                  <c:v>1994</c:v>
                </c:pt>
                <c:pt idx="49">
                  <c:v>1995</c:v>
                </c:pt>
                <c:pt idx="50">
                  <c:v>1996</c:v>
                </c:pt>
                <c:pt idx="51">
                  <c:v>1997</c:v>
                </c:pt>
                <c:pt idx="52">
                  <c:v>1998</c:v>
                </c:pt>
                <c:pt idx="53">
                  <c:v>1999</c:v>
                </c:pt>
                <c:pt idx="54">
                  <c:v>2000</c:v>
                </c:pt>
                <c:pt idx="55">
                  <c:v>2001</c:v>
                </c:pt>
                <c:pt idx="56">
                  <c:v>2002</c:v>
                </c:pt>
                <c:pt idx="57">
                  <c:v>2003</c:v>
                </c:pt>
                <c:pt idx="58">
                  <c:v>2004</c:v>
                </c:pt>
                <c:pt idx="59">
                  <c:v>2005</c:v>
                </c:pt>
                <c:pt idx="60">
                  <c:v>2006</c:v>
                </c:pt>
                <c:pt idx="61">
                  <c:v>2007</c:v>
                </c:pt>
              </c:numCache>
            </c:numRef>
          </c:cat>
          <c:val>
            <c:numRef>
              <c:f>'GFCF % of GDP'!$E$6:$E$67</c:f>
              <c:numCache>
                <c:formatCode>0.0</c:formatCode>
                <c:ptCount val="62"/>
                <c:pt idx="0">
                  <c:v>15.561959654178676</c:v>
                </c:pt>
                <c:pt idx="1">
                  <c:v>19.13225300575013</c:v>
                </c:pt>
                <c:pt idx="2">
                  <c:v>23.426407950780789</c:v>
                </c:pt>
                <c:pt idx="3">
                  <c:v>23.832599118942728</c:v>
                </c:pt>
                <c:pt idx="4">
                  <c:v>21.172886519421173</c:v>
                </c:pt>
                <c:pt idx="5">
                  <c:v>21.829011913104431</c:v>
                </c:pt>
                <c:pt idx="6">
                  <c:v>25.8738974191442</c:v>
                </c:pt>
                <c:pt idx="7">
                  <c:v>25.19413287316641</c:v>
                </c:pt>
                <c:pt idx="8">
                  <c:v>23.67085225754743</c:v>
                </c:pt>
                <c:pt idx="9">
                  <c:v>22.016721560678999</c:v>
                </c:pt>
                <c:pt idx="10">
                  <c:v>20.639398213446231</c:v>
                </c:pt>
                <c:pt idx="11">
                  <c:v>20.804623249611023</c:v>
                </c:pt>
                <c:pt idx="12">
                  <c:v>22.703751617076325</c:v>
                </c:pt>
                <c:pt idx="13">
                  <c:v>20.504988800651631</c:v>
                </c:pt>
                <c:pt idx="14">
                  <c:v>19.532141498668697</c:v>
                </c:pt>
                <c:pt idx="15">
                  <c:v>18.699186991869919</c:v>
                </c:pt>
                <c:pt idx="16">
                  <c:v>17.734825364530348</c:v>
                </c:pt>
                <c:pt idx="17">
                  <c:v>19.437222816944487</c:v>
                </c:pt>
                <c:pt idx="18">
                  <c:v>21.759066277615673</c:v>
                </c:pt>
                <c:pt idx="19">
                  <c:v>24.392416337956483</c:v>
                </c:pt>
                <c:pt idx="20">
                  <c:v>23.214285714285843</c:v>
                </c:pt>
                <c:pt idx="21">
                  <c:v>22.073438644209642</c:v>
                </c:pt>
                <c:pt idx="22">
                  <c:v>21.740812379110189</c:v>
                </c:pt>
                <c:pt idx="23">
                  <c:v>22.129740861506779</c:v>
                </c:pt>
                <c:pt idx="24">
                  <c:v>24.345242748807689</c:v>
                </c:pt>
                <c:pt idx="25">
                  <c:v>25.707413695529013</c:v>
                </c:pt>
                <c:pt idx="26">
                  <c:v>26.377483858835326</c:v>
                </c:pt>
                <c:pt idx="27">
                  <c:v>24.929078014184388</c:v>
                </c:pt>
                <c:pt idx="28">
                  <c:v>24.694154961486337</c:v>
                </c:pt>
                <c:pt idx="29">
                  <c:v>28.979248252388089</c:v>
                </c:pt>
                <c:pt idx="30">
                  <c:v>29.684258298755193</c:v>
                </c:pt>
                <c:pt idx="31">
                  <c:v>27.567788447505887</c:v>
                </c:pt>
                <c:pt idx="32">
                  <c:v>25.938705094377784</c:v>
                </c:pt>
                <c:pt idx="33">
                  <c:v>25.828025477706987</c:v>
                </c:pt>
                <c:pt idx="34">
                  <c:v>25.895106009883627</c:v>
                </c:pt>
                <c:pt idx="35">
                  <c:v>27.454785696589312</c:v>
                </c:pt>
                <c:pt idx="36">
                  <c:v>27.496301326671681</c:v>
                </c:pt>
                <c:pt idx="37">
                  <c:v>26.047694753577087</c:v>
                </c:pt>
                <c:pt idx="38">
                  <c:v>23.979960934674093</c:v>
                </c:pt>
                <c:pt idx="39">
                  <c:v>22.805216382701751</c:v>
                </c:pt>
                <c:pt idx="40">
                  <c:v>19.645905150774791</c:v>
                </c:pt>
                <c:pt idx="41">
                  <c:v>17.84628421902466</c:v>
                </c:pt>
                <c:pt idx="42">
                  <c:v>19.41721171873883</c:v>
                </c:pt>
                <c:pt idx="43">
                  <c:v>20.206932723024842</c:v>
                </c:pt>
                <c:pt idx="44">
                  <c:v>19.144905733293001</c:v>
                </c:pt>
                <c:pt idx="45">
                  <c:v>17.155852762214796</c:v>
                </c:pt>
                <c:pt idx="46">
                  <c:v>15.65048022029687</c:v>
                </c:pt>
                <c:pt idx="47">
                  <c:v>14.690483956886759</c:v>
                </c:pt>
                <c:pt idx="48">
                  <c:v>15.150792333858806</c:v>
                </c:pt>
                <c:pt idx="49">
                  <c:v>15.88067870826492</c:v>
                </c:pt>
                <c:pt idx="50">
                  <c:v>16.284707275945909</c:v>
                </c:pt>
                <c:pt idx="51">
                  <c:v>16.511017455849991</c:v>
                </c:pt>
                <c:pt idx="52">
                  <c:v>17.094409663480707</c:v>
                </c:pt>
                <c:pt idx="53">
                  <c:v>15.454913031241896</c:v>
                </c:pt>
                <c:pt idx="54">
                  <c:v>15.143664574450089</c:v>
                </c:pt>
                <c:pt idx="55">
                  <c:v>15.051367294538171</c:v>
                </c:pt>
                <c:pt idx="56">
                  <c:v>15.024741186567287</c:v>
                </c:pt>
                <c:pt idx="57">
                  <c:v>15.904506489684676</c:v>
                </c:pt>
                <c:pt idx="58">
                  <c:v>16.154149905867186</c:v>
                </c:pt>
                <c:pt idx="59">
                  <c:v>16.851051901053108</c:v>
                </c:pt>
                <c:pt idx="60">
                  <c:v>18.621001791436395</c:v>
                </c:pt>
                <c:pt idx="61">
                  <c:v>20.562813486530974</c:v>
                </c:pt>
              </c:numCache>
            </c:numRef>
          </c:val>
          <c:smooth val="0"/>
        </c:ser>
        <c:dLbls>
          <c:showLegendKey val="0"/>
          <c:showVal val="0"/>
          <c:showCatName val="0"/>
          <c:showSerName val="0"/>
          <c:showPercent val="0"/>
          <c:showBubbleSize val="0"/>
        </c:dLbls>
        <c:marker val="1"/>
        <c:smooth val="0"/>
        <c:axId val="142113792"/>
        <c:axId val="142127872"/>
      </c:lineChart>
      <c:catAx>
        <c:axId val="142113792"/>
        <c:scaling>
          <c:orientation val="minMax"/>
        </c:scaling>
        <c:delete val="0"/>
        <c:axPos val="b"/>
        <c:numFmt formatCode="0" sourceLinked="1"/>
        <c:majorTickMark val="out"/>
        <c:minorTickMark val="none"/>
        <c:tickLblPos val="nextTo"/>
        <c:spPr>
          <a:solidFill>
            <a:srgbClr val="4F81BD">
              <a:lumMod val="20000"/>
              <a:lumOff val="80000"/>
            </a:srgbClr>
          </a:solidFill>
        </c:spPr>
        <c:txPr>
          <a:bodyPr rot="-5400000" vert="horz"/>
          <a:lstStyle/>
          <a:p>
            <a:pPr>
              <a:defRPr/>
            </a:pPr>
            <a:endParaRPr lang="en-US"/>
          </a:p>
        </c:txPr>
        <c:crossAx val="142127872"/>
        <c:crosses val="autoZero"/>
        <c:auto val="1"/>
        <c:lblAlgn val="ctr"/>
        <c:lblOffset val="100"/>
        <c:tickLblSkip val="4"/>
        <c:tickMarkSkip val="2"/>
        <c:noMultiLvlLbl val="0"/>
      </c:catAx>
      <c:valAx>
        <c:axId val="142127872"/>
        <c:scaling>
          <c:orientation val="minMax"/>
        </c:scaling>
        <c:delete val="0"/>
        <c:axPos val="l"/>
        <c:majorGridlines/>
        <c:title>
          <c:tx>
            <c:rich>
              <a:bodyPr/>
              <a:lstStyle/>
              <a:p>
                <a:pPr>
                  <a:defRPr/>
                </a:pPr>
                <a:r>
                  <a:rPr lang="en-US"/>
                  <a:t>Percentage</a:t>
                </a:r>
              </a:p>
            </c:rich>
          </c:tx>
          <c:layout>
            <c:manualLayout>
              <c:xMode val="edge"/>
              <c:yMode val="edge"/>
              <c:x val="6.533367356858214E-3"/>
              <c:y val="0.28677127295253368"/>
            </c:manualLayout>
          </c:layout>
          <c:overlay val="0"/>
        </c:title>
        <c:numFmt formatCode="0" sourceLinked="0"/>
        <c:majorTickMark val="out"/>
        <c:minorTickMark val="none"/>
        <c:tickLblPos val="nextTo"/>
        <c:txPr>
          <a:bodyPr rot="0" vert="horz"/>
          <a:lstStyle/>
          <a:p>
            <a:pPr>
              <a:defRPr sz="2000"/>
            </a:pPr>
            <a:endParaRPr lang="en-US"/>
          </a:p>
        </c:txPr>
        <c:crossAx val="142113792"/>
        <c:crosses val="autoZero"/>
        <c:crossBetween val="between"/>
      </c:valAx>
    </c:plotArea>
    <c:legend>
      <c:legendPos val="b"/>
      <c:layout>
        <c:manualLayout>
          <c:xMode val="edge"/>
          <c:yMode val="edge"/>
          <c:x val="7.3400894332653214E-3"/>
          <c:y val="0.8892085681309787"/>
          <c:w val="0.9926364586371148"/>
          <c:h val="7.0729114461116502E-2"/>
        </c:manualLayout>
      </c:layout>
      <c:overlay val="0"/>
      <c:spPr>
        <a:solidFill>
          <a:srgbClr val="4F81BD">
            <a:lumMod val="20000"/>
            <a:lumOff val="80000"/>
          </a:srgbClr>
        </a:solidFill>
      </c:spPr>
      <c:txPr>
        <a:bodyPr/>
        <a:lstStyle/>
        <a:p>
          <a:pPr>
            <a:defRPr sz="1800"/>
          </a:pPr>
          <a:endParaRPr lang="en-US"/>
        </a:p>
      </c:txPr>
    </c:legend>
    <c:plotVisOnly val="1"/>
    <c:dispBlanksAs val="gap"/>
    <c:showDLblsOverMax val="0"/>
  </c:chart>
  <c:txPr>
    <a:bodyPr/>
    <a:lstStyle/>
    <a:p>
      <a:pPr>
        <a:defRPr sz="1800"/>
      </a:pPr>
      <a:endParaRPr lang="en-US"/>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ZA"/>
  <c:roundedCorners val="0"/>
  <mc:AlternateContent xmlns:mc="http://schemas.openxmlformats.org/markup-compatibility/2006">
    <mc:Choice xmlns:c14="http://schemas.microsoft.com/office/drawing/2007/8/2/chart" Requires="c14">
      <c14:style val="126"/>
    </mc:Choice>
    <mc:Fallback>
      <c:style val="26"/>
    </mc:Fallback>
  </mc:AlternateContent>
  <c:chart>
    <c:autoTitleDeleted val="0"/>
    <c:plotArea>
      <c:layout>
        <c:manualLayout>
          <c:layoutTarget val="inner"/>
          <c:xMode val="edge"/>
          <c:yMode val="edge"/>
          <c:x val="0.21275580366245594"/>
          <c:y val="6.080728743193619E-2"/>
          <c:w val="0.60066540325755269"/>
          <c:h val="0.79773451725843536"/>
        </c:manualLayout>
      </c:layout>
      <c:barChart>
        <c:barDir val="col"/>
        <c:grouping val="stacked"/>
        <c:varyColors val="0"/>
        <c:ser>
          <c:idx val="2"/>
          <c:order val="2"/>
          <c:tx>
            <c:strRef>
              <c:f>"backlog"</c:f>
            </c:strRef>
          </c:tx>
          <c:invertIfNegative val="0"/>
          <c:cat>
            <c:multiLvlStrRef>
              <c:f>Sheet1!$A$28:$A$35</c:f>
            </c:multiLvlStrRef>
          </c:cat>
          <c:val>
            <c:numRef>
              <c:f>(Sheet1!$C$29:$D$29,Sheet1!$C$31:$D$31,Sheet1!$C$33:$D$33,Sheet1!$C$35:$D$35)</c:f>
            </c:numRef>
          </c:val>
        </c:ser>
        <c:ser>
          <c:idx val="0"/>
          <c:order val="0"/>
          <c:tx>
            <c:v>access</c:v>
          </c:tx>
          <c:invertIfNegative val="0"/>
          <c:cat>
            <c:multiLvlStrRef>
              <c:f>Sheet1!#REF!</c:f>
            </c:multiLvlStrRef>
          </c:cat>
          <c:val>
            <c:numRef>
              <c:f>'[Chart in Barometer08.xls]Sheet1'!$D$28:$E$28,'[Chart in Barometer08.xls]Sheet1'!$D$30:$E$30,'[Chart in Barometer08.xls]Sheet1'!$D$32:$E$32,'[Chart in Barometer08.xls]Sheet1'!$D$34:$E$34</c:f>
              <c:numCache>
                <c:formatCode>#,##0.0</c:formatCode>
                <c:ptCount val="8"/>
                <c:pt idx="0">
                  <c:v>10</c:v>
                </c:pt>
                <c:pt idx="1">
                  <c:v>11.1</c:v>
                </c:pt>
                <c:pt idx="2">
                  <c:v>9.8000000000000007</c:v>
                </c:pt>
                <c:pt idx="3">
                  <c:v>11.2</c:v>
                </c:pt>
                <c:pt idx="4">
                  <c:v>8.3000000000000007</c:v>
                </c:pt>
                <c:pt idx="5">
                  <c:v>10</c:v>
                </c:pt>
                <c:pt idx="6">
                  <c:v>3.8</c:v>
                </c:pt>
                <c:pt idx="7">
                  <c:v>9.1</c:v>
                </c:pt>
              </c:numCache>
            </c:numRef>
          </c:val>
        </c:ser>
        <c:ser>
          <c:idx val="1"/>
          <c:order val="1"/>
          <c:tx>
            <c:v>backlog</c:v>
          </c:tx>
          <c:invertIfNegative val="0"/>
          <c:cat>
            <c:multiLvlStrRef>
              <c:f>Sheet1!#REF!</c:f>
            </c:multiLvlStrRef>
          </c:cat>
          <c:val>
            <c:numRef>
              <c:f>'[Chart in Barometer08.xls]Sheet1'!$D$29:$E$29,'[Chart in Barometer08.xls]Sheet1'!$D$31:$E$31,'[Chart in Barometer08.xls]Sheet1'!$D$33:$E$33,'[Chart in Barometer08.xls]Sheet1'!$D$35:$E$35</c:f>
              <c:numCache>
                <c:formatCode>#,##0.0</c:formatCode>
                <c:ptCount val="8"/>
                <c:pt idx="0">
                  <c:v>1.8</c:v>
                </c:pt>
                <c:pt idx="1">
                  <c:v>1.4</c:v>
                </c:pt>
                <c:pt idx="2">
                  <c:v>2</c:v>
                </c:pt>
                <c:pt idx="3">
                  <c:v>1.3</c:v>
                </c:pt>
                <c:pt idx="4">
                  <c:v>3.5</c:v>
                </c:pt>
                <c:pt idx="5">
                  <c:v>2.5</c:v>
                </c:pt>
                <c:pt idx="6">
                  <c:v>8</c:v>
                </c:pt>
                <c:pt idx="7">
                  <c:v>3.4</c:v>
                </c:pt>
              </c:numCache>
            </c:numRef>
          </c:val>
        </c:ser>
        <c:dLbls>
          <c:showLegendKey val="0"/>
          <c:showVal val="0"/>
          <c:showCatName val="0"/>
          <c:showSerName val="0"/>
          <c:showPercent val="0"/>
          <c:showBubbleSize val="0"/>
        </c:dLbls>
        <c:gapWidth val="150"/>
        <c:overlap val="100"/>
        <c:axId val="142456704"/>
        <c:axId val="142458240"/>
      </c:barChart>
      <c:catAx>
        <c:axId val="142456704"/>
        <c:scaling>
          <c:orientation val="minMax"/>
        </c:scaling>
        <c:delete val="1"/>
        <c:axPos val="b"/>
        <c:numFmt formatCode="General" sourceLinked="1"/>
        <c:majorTickMark val="out"/>
        <c:minorTickMark val="none"/>
        <c:tickLblPos val="none"/>
        <c:crossAx val="142458240"/>
        <c:crosses val="autoZero"/>
        <c:auto val="1"/>
        <c:lblAlgn val="ctr"/>
        <c:lblOffset val="100"/>
        <c:noMultiLvlLbl val="0"/>
      </c:catAx>
      <c:valAx>
        <c:axId val="142458240"/>
        <c:scaling>
          <c:orientation val="minMax"/>
          <c:max val="13"/>
          <c:min val="0"/>
        </c:scaling>
        <c:delete val="0"/>
        <c:axPos val="l"/>
        <c:title>
          <c:tx>
            <c:rich>
              <a:bodyPr rot="-5400000" vert="horz"/>
              <a:lstStyle/>
              <a:p>
                <a:pPr>
                  <a:defRPr/>
                </a:pPr>
                <a:r>
                  <a:rPr lang="en-US"/>
                  <a:t>Number of households (millions)</a:t>
                </a:r>
              </a:p>
            </c:rich>
          </c:tx>
          <c:layout/>
          <c:overlay val="0"/>
        </c:title>
        <c:numFmt formatCode="#,##0" sourceLinked="0"/>
        <c:majorTickMark val="out"/>
        <c:minorTickMark val="none"/>
        <c:tickLblPos val="nextTo"/>
        <c:crossAx val="142456704"/>
        <c:crosses val="autoZero"/>
        <c:crossBetween val="between"/>
        <c:majorUnit val="2"/>
      </c:valAx>
    </c:plotArea>
    <c:plotVisOnly val="1"/>
    <c:dispBlanksAs val="gap"/>
    <c:showDLblsOverMax val="0"/>
  </c:chart>
  <c:txPr>
    <a:bodyPr/>
    <a:lstStyle/>
    <a:p>
      <a:pPr>
        <a:defRPr sz="1800">
          <a:solidFill>
            <a:schemeClr val="tx1"/>
          </a:solidFill>
        </a:defRPr>
      </a:pPr>
      <a:endParaRPr lang="en-US"/>
    </a:p>
  </c:txPr>
  <c:externalData r:id="rId1">
    <c:autoUpdate val="0"/>
  </c:externalData>
  <c:userShapes r:id="rId2"/>
</c:chartSpac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E1B116A-D449-43CD-81AF-64F080C4764B}" type="doc">
      <dgm:prSet loTypeId="urn:microsoft.com/office/officeart/2005/8/layout/hierarchy4" loCatId="list" qsTypeId="urn:microsoft.com/office/officeart/2005/8/quickstyle/simple1" qsCatId="simple" csTypeId="urn:microsoft.com/office/officeart/2005/8/colors/accent1_2" csCatId="accent1" phldr="1"/>
      <dgm:spPr/>
      <dgm:t>
        <a:bodyPr/>
        <a:lstStyle/>
        <a:p>
          <a:endParaRPr lang="en-US"/>
        </a:p>
      </dgm:t>
    </dgm:pt>
    <dgm:pt modelId="{7650FF41-3A37-4357-97AA-EEBE49A3DA4C}">
      <dgm:prSet phldrT="[Text]"/>
      <dgm:spPr/>
      <dgm:t>
        <a:bodyPr/>
        <a:lstStyle/>
        <a:p>
          <a:r>
            <a:rPr lang="en-US" dirty="0" smtClean="0"/>
            <a:t>Environmental</a:t>
          </a:r>
          <a:endParaRPr lang="en-US" dirty="0"/>
        </a:p>
      </dgm:t>
    </dgm:pt>
    <dgm:pt modelId="{F663F64B-53B8-4BE4-BEA6-165FC40EE5EC}" type="parTrans" cxnId="{811F7499-E7AC-4219-BA6A-328DE406B5DC}">
      <dgm:prSet/>
      <dgm:spPr/>
      <dgm:t>
        <a:bodyPr/>
        <a:lstStyle/>
        <a:p>
          <a:endParaRPr lang="en-US"/>
        </a:p>
      </dgm:t>
    </dgm:pt>
    <dgm:pt modelId="{3806FE24-E3D1-4BE9-9F05-C3BE14B06D42}" type="sibTrans" cxnId="{811F7499-E7AC-4219-BA6A-328DE406B5DC}">
      <dgm:prSet/>
      <dgm:spPr/>
      <dgm:t>
        <a:bodyPr/>
        <a:lstStyle/>
        <a:p>
          <a:endParaRPr lang="en-US"/>
        </a:p>
      </dgm:t>
    </dgm:pt>
    <dgm:pt modelId="{6F856296-B427-48CA-8729-0B74FF8B1C5C}">
      <dgm:prSet phldrT="[Text]"/>
      <dgm:spPr/>
      <dgm:t>
        <a:bodyPr/>
        <a:lstStyle/>
        <a:p>
          <a:r>
            <a:rPr lang="en-US" dirty="0" smtClean="0"/>
            <a:t>Economic</a:t>
          </a:r>
          <a:endParaRPr lang="en-US" dirty="0"/>
        </a:p>
      </dgm:t>
    </dgm:pt>
    <dgm:pt modelId="{9570A32C-F0AD-437A-8B73-0A0ACA7CF1BE}" type="parTrans" cxnId="{4CBD1D56-BAD0-4016-90A3-95EBD59F3658}">
      <dgm:prSet/>
      <dgm:spPr/>
      <dgm:t>
        <a:bodyPr/>
        <a:lstStyle/>
        <a:p>
          <a:endParaRPr lang="en-US"/>
        </a:p>
      </dgm:t>
    </dgm:pt>
    <dgm:pt modelId="{03B1B763-7A9E-47A9-AF71-4DCCE125480F}" type="sibTrans" cxnId="{4CBD1D56-BAD0-4016-90A3-95EBD59F3658}">
      <dgm:prSet/>
      <dgm:spPr/>
      <dgm:t>
        <a:bodyPr/>
        <a:lstStyle/>
        <a:p>
          <a:endParaRPr lang="en-US"/>
        </a:p>
      </dgm:t>
    </dgm:pt>
    <dgm:pt modelId="{AF8CA2B3-9182-4E5D-8755-9C177DF249CA}">
      <dgm:prSet phldrT="[Text]"/>
      <dgm:spPr/>
      <dgm:t>
        <a:bodyPr/>
        <a:lstStyle/>
        <a:p>
          <a:r>
            <a:rPr lang="en-US" dirty="0" smtClean="0"/>
            <a:t>Financial</a:t>
          </a:r>
          <a:endParaRPr lang="en-US" dirty="0"/>
        </a:p>
      </dgm:t>
    </dgm:pt>
    <dgm:pt modelId="{E9BD64BD-4ADE-4387-B3B5-732058E0C52F}" type="parTrans" cxnId="{42D20ED3-2F59-4B95-A496-42922B854971}">
      <dgm:prSet/>
      <dgm:spPr/>
      <dgm:t>
        <a:bodyPr/>
        <a:lstStyle/>
        <a:p>
          <a:endParaRPr lang="en-US"/>
        </a:p>
      </dgm:t>
    </dgm:pt>
    <dgm:pt modelId="{0C3239F8-5BBE-4303-830F-35C641B259A4}" type="sibTrans" cxnId="{42D20ED3-2F59-4B95-A496-42922B854971}">
      <dgm:prSet/>
      <dgm:spPr/>
      <dgm:t>
        <a:bodyPr/>
        <a:lstStyle/>
        <a:p>
          <a:endParaRPr lang="en-US"/>
        </a:p>
      </dgm:t>
    </dgm:pt>
    <dgm:pt modelId="{2F887827-2481-4CCE-A763-98673A3A2DD0}">
      <dgm:prSet phldrT="[Text]"/>
      <dgm:spPr/>
      <dgm:t>
        <a:bodyPr/>
        <a:lstStyle/>
        <a:p>
          <a:r>
            <a:rPr lang="en-US" dirty="0" smtClean="0"/>
            <a:t>Institutional</a:t>
          </a:r>
          <a:endParaRPr lang="en-US" dirty="0"/>
        </a:p>
      </dgm:t>
    </dgm:pt>
    <dgm:pt modelId="{12EFFBB4-75FB-431F-90B8-C9708D4FDD92}" type="parTrans" cxnId="{AAA784A1-4D9D-400A-A093-E5E3F0A3A794}">
      <dgm:prSet/>
      <dgm:spPr/>
      <dgm:t>
        <a:bodyPr/>
        <a:lstStyle/>
        <a:p>
          <a:endParaRPr lang="en-US"/>
        </a:p>
      </dgm:t>
    </dgm:pt>
    <dgm:pt modelId="{BFF4062B-4078-4F37-B5EC-6136B32863FE}" type="sibTrans" cxnId="{AAA784A1-4D9D-400A-A093-E5E3F0A3A794}">
      <dgm:prSet/>
      <dgm:spPr/>
      <dgm:t>
        <a:bodyPr/>
        <a:lstStyle/>
        <a:p>
          <a:endParaRPr lang="en-US"/>
        </a:p>
      </dgm:t>
    </dgm:pt>
    <dgm:pt modelId="{37B46CAF-B5C4-4DE4-81A5-E8835A39D015}">
      <dgm:prSet phldrT="[Text]"/>
      <dgm:spPr/>
      <dgm:t>
        <a:bodyPr/>
        <a:lstStyle/>
        <a:p>
          <a:r>
            <a:rPr lang="en-US" dirty="0" smtClean="0"/>
            <a:t>Technical</a:t>
          </a:r>
          <a:endParaRPr lang="en-US" dirty="0"/>
        </a:p>
      </dgm:t>
    </dgm:pt>
    <dgm:pt modelId="{F5B56135-F87B-466F-A042-6DA798E07D9A}" type="parTrans" cxnId="{DCBACEFD-982D-4536-9F30-26E82C1EA65F}">
      <dgm:prSet/>
      <dgm:spPr/>
      <dgm:t>
        <a:bodyPr/>
        <a:lstStyle/>
        <a:p>
          <a:endParaRPr lang="en-US"/>
        </a:p>
      </dgm:t>
    </dgm:pt>
    <dgm:pt modelId="{85AF040D-140D-4E74-88AD-0F2FFD0062E7}" type="sibTrans" cxnId="{DCBACEFD-982D-4536-9F30-26E82C1EA65F}">
      <dgm:prSet/>
      <dgm:spPr/>
      <dgm:t>
        <a:bodyPr/>
        <a:lstStyle/>
        <a:p>
          <a:endParaRPr lang="en-US"/>
        </a:p>
      </dgm:t>
    </dgm:pt>
    <dgm:pt modelId="{11ADD92D-328F-4200-9F44-3E9D8E862D3D}">
      <dgm:prSet phldrT="[Text]"/>
      <dgm:spPr/>
      <dgm:t>
        <a:bodyPr/>
        <a:lstStyle/>
        <a:p>
          <a:r>
            <a:rPr lang="en-US" dirty="0" smtClean="0"/>
            <a:t>Social</a:t>
          </a:r>
          <a:endParaRPr lang="en-US" dirty="0"/>
        </a:p>
      </dgm:t>
    </dgm:pt>
    <dgm:pt modelId="{CF5284B6-5470-42DC-9A63-2B3C5F985123}" type="parTrans" cxnId="{188F76DD-7C4E-4D98-A69D-912AF4C2ADB5}">
      <dgm:prSet/>
      <dgm:spPr/>
      <dgm:t>
        <a:bodyPr/>
        <a:lstStyle/>
        <a:p>
          <a:endParaRPr lang="en-US"/>
        </a:p>
      </dgm:t>
    </dgm:pt>
    <dgm:pt modelId="{BC9AC0CE-FD8C-47C8-AB7F-7C5696D8ABB2}" type="sibTrans" cxnId="{188F76DD-7C4E-4D98-A69D-912AF4C2ADB5}">
      <dgm:prSet/>
      <dgm:spPr/>
      <dgm:t>
        <a:bodyPr/>
        <a:lstStyle/>
        <a:p>
          <a:endParaRPr lang="en-US"/>
        </a:p>
      </dgm:t>
    </dgm:pt>
    <dgm:pt modelId="{1A030057-7288-4E2E-99CB-8349D61FD3C9}" type="pres">
      <dgm:prSet presAssocID="{7E1B116A-D449-43CD-81AF-64F080C4764B}" presName="Name0" presStyleCnt="0">
        <dgm:presLayoutVars>
          <dgm:chPref val="1"/>
          <dgm:dir/>
          <dgm:animOne val="branch"/>
          <dgm:animLvl val="lvl"/>
          <dgm:resizeHandles/>
        </dgm:presLayoutVars>
      </dgm:prSet>
      <dgm:spPr/>
      <dgm:t>
        <a:bodyPr/>
        <a:lstStyle/>
        <a:p>
          <a:endParaRPr lang="en-US"/>
        </a:p>
      </dgm:t>
    </dgm:pt>
    <dgm:pt modelId="{8E1816DB-69FE-4F92-A9B6-AA73FB115F27}" type="pres">
      <dgm:prSet presAssocID="{7650FF41-3A37-4357-97AA-EEBE49A3DA4C}" presName="vertOne" presStyleCnt="0"/>
      <dgm:spPr/>
    </dgm:pt>
    <dgm:pt modelId="{17381FE9-88E9-4434-8329-3321C95D23A3}" type="pres">
      <dgm:prSet presAssocID="{7650FF41-3A37-4357-97AA-EEBE49A3DA4C}" presName="txOne" presStyleLbl="node0" presStyleIdx="0" presStyleCnt="1" custLinFactNeighborX="1786" custLinFactNeighborY="-3536">
        <dgm:presLayoutVars>
          <dgm:chPref val="3"/>
        </dgm:presLayoutVars>
      </dgm:prSet>
      <dgm:spPr/>
      <dgm:t>
        <a:bodyPr/>
        <a:lstStyle/>
        <a:p>
          <a:endParaRPr lang="en-US"/>
        </a:p>
      </dgm:t>
    </dgm:pt>
    <dgm:pt modelId="{E77A4B4E-CA40-468C-A242-CCA1274C21CB}" type="pres">
      <dgm:prSet presAssocID="{7650FF41-3A37-4357-97AA-EEBE49A3DA4C}" presName="parTransOne" presStyleCnt="0"/>
      <dgm:spPr/>
    </dgm:pt>
    <dgm:pt modelId="{902C2168-0377-47F4-A53A-DA6C09B5FFCC}" type="pres">
      <dgm:prSet presAssocID="{7650FF41-3A37-4357-97AA-EEBE49A3DA4C}" presName="horzOne" presStyleCnt="0"/>
      <dgm:spPr/>
    </dgm:pt>
    <dgm:pt modelId="{6E432210-F80C-42B9-9ACD-39F02683735A}" type="pres">
      <dgm:prSet presAssocID="{6F856296-B427-48CA-8729-0B74FF8B1C5C}" presName="vertTwo" presStyleCnt="0"/>
      <dgm:spPr/>
    </dgm:pt>
    <dgm:pt modelId="{65F03834-602C-4AA6-9475-90D9E17723E9}" type="pres">
      <dgm:prSet presAssocID="{6F856296-B427-48CA-8729-0B74FF8B1C5C}" presName="txTwo" presStyleLbl="node2" presStyleIdx="0" presStyleCnt="2">
        <dgm:presLayoutVars>
          <dgm:chPref val="3"/>
        </dgm:presLayoutVars>
      </dgm:prSet>
      <dgm:spPr/>
      <dgm:t>
        <a:bodyPr/>
        <a:lstStyle/>
        <a:p>
          <a:endParaRPr lang="en-US"/>
        </a:p>
      </dgm:t>
    </dgm:pt>
    <dgm:pt modelId="{103D4819-40F4-462F-8F0E-32A516D6CC0A}" type="pres">
      <dgm:prSet presAssocID="{6F856296-B427-48CA-8729-0B74FF8B1C5C}" presName="parTransTwo" presStyleCnt="0"/>
      <dgm:spPr/>
    </dgm:pt>
    <dgm:pt modelId="{D5030B20-CA7B-4F8C-96E5-525FE4F63C61}" type="pres">
      <dgm:prSet presAssocID="{6F856296-B427-48CA-8729-0B74FF8B1C5C}" presName="horzTwo" presStyleCnt="0"/>
      <dgm:spPr/>
    </dgm:pt>
    <dgm:pt modelId="{7685302F-00F1-4671-800C-8E51B2C41CE5}" type="pres">
      <dgm:prSet presAssocID="{AF8CA2B3-9182-4E5D-8755-9C177DF249CA}" presName="vertThree" presStyleCnt="0"/>
      <dgm:spPr/>
    </dgm:pt>
    <dgm:pt modelId="{F981D9D8-FCDE-4366-B4CA-EC6325DC16FC}" type="pres">
      <dgm:prSet presAssocID="{AF8CA2B3-9182-4E5D-8755-9C177DF249CA}" presName="txThree" presStyleLbl="node3" presStyleIdx="0" presStyleCnt="3">
        <dgm:presLayoutVars>
          <dgm:chPref val="3"/>
        </dgm:presLayoutVars>
      </dgm:prSet>
      <dgm:spPr/>
      <dgm:t>
        <a:bodyPr/>
        <a:lstStyle/>
        <a:p>
          <a:endParaRPr lang="en-US"/>
        </a:p>
      </dgm:t>
    </dgm:pt>
    <dgm:pt modelId="{4AC9F3F5-0FE6-4A33-9096-527BDA656111}" type="pres">
      <dgm:prSet presAssocID="{AF8CA2B3-9182-4E5D-8755-9C177DF249CA}" presName="horzThree" presStyleCnt="0"/>
      <dgm:spPr/>
    </dgm:pt>
    <dgm:pt modelId="{7D87B83D-DA78-4DDE-82E8-D1FD4EF33A45}" type="pres">
      <dgm:prSet presAssocID="{0C3239F8-5BBE-4303-830F-35C641B259A4}" presName="sibSpaceThree" presStyleCnt="0"/>
      <dgm:spPr/>
    </dgm:pt>
    <dgm:pt modelId="{6F80BEF3-C41A-490E-9ABE-50384124A300}" type="pres">
      <dgm:prSet presAssocID="{2F887827-2481-4CCE-A763-98673A3A2DD0}" presName="vertThree" presStyleCnt="0"/>
      <dgm:spPr/>
    </dgm:pt>
    <dgm:pt modelId="{0CB6C337-C59E-4BDF-A287-CC2E9C1349C7}" type="pres">
      <dgm:prSet presAssocID="{2F887827-2481-4CCE-A763-98673A3A2DD0}" presName="txThree" presStyleLbl="node3" presStyleIdx="1" presStyleCnt="3">
        <dgm:presLayoutVars>
          <dgm:chPref val="3"/>
        </dgm:presLayoutVars>
      </dgm:prSet>
      <dgm:spPr/>
      <dgm:t>
        <a:bodyPr/>
        <a:lstStyle/>
        <a:p>
          <a:endParaRPr lang="en-US"/>
        </a:p>
      </dgm:t>
    </dgm:pt>
    <dgm:pt modelId="{F91B0531-4663-48A6-A133-861C51052FD6}" type="pres">
      <dgm:prSet presAssocID="{2F887827-2481-4CCE-A763-98673A3A2DD0}" presName="horzThree" presStyleCnt="0"/>
      <dgm:spPr/>
    </dgm:pt>
    <dgm:pt modelId="{8DA28325-5B89-47F8-AA99-B123B9137DF8}" type="pres">
      <dgm:prSet presAssocID="{03B1B763-7A9E-47A9-AF71-4DCCE125480F}" presName="sibSpaceTwo" presStyleCnt="0"/>
      <dgm:spPr/>
    </dgm:pt>
    <dgm:pt modelId="{B2528009-3F3B-4678-B474-5481AE3A5867}" type="pres">
      <dgm:prSet presAssocID="{37B46CAF-B5C4-4DE4-81A5-E8835A39D015}" presName="vertTwo" presStyleCnt="0"/>
      <dgm:spPr/>
    </dgm:pt>
    <dgm:pt modelId="{5C7F1CF5-C561-4ADA-9619-C366C7467A61}" type="pres">
      <dgm:prSet presAssocID="{37B46CAF-B5C4-4DE4-81A5-E8835A39D015}" presName="txTwo" presStyleLbl="node2" presStyleIdx="1" presStyleCnt="2">
        <dgm:presLayoutVars>
          <dgm:chPref val="3"/>
        </dgm:presLayoutVars>
      </dgm:prSet>
      <dgm:spPr/>
      <dgm:t>
        <a:bodyPr/>
        <a:lstStyle/>
        <a:p>
          <a:endParaRPr lang="en-US"/>
        </a:p>
      </dgm:t>
    </dgm:pt>
    <dgm:pt modelId="{5749E736-3CFB-474A-ACF9-0305BF830766}" type="pres">
      <dgm:prSet presAssocID="{37B46CAF-B5C4-4DE4-81A5-E8835A39D015}" presName="parTransTwo" presStyleCnt="0"/>
      <dgm:spPr/>
    </dgm:pt>
    <dgm:pt modelId="{3D24A8DF-B033-4143-BA04-C75E079BF232}" type="pres">
      <dgm:prSet presAssocID="{37B46CAF-B5C4-4DE4-81A5-E8835A39D015}" presName="horzTwo" presStyleCnt="0"/>
      <dgm:spPr/>
    </dgm:pt>
    <dgm:pt modelId="{16F8E9A6-B53B-4FE2-980B-A30DC1839B6C}" type="pres">
      <dgm:prSet presAssocID="{11ADD92D-328F-4200-9F44-3E9D8E862D3D}" presName="vertThree" presStyleCnt="0"/>
      <dgm:spPr/>
    </dgm:pt>
    <dgm:pt modelId="{D92A3619-48DB-4A4E-9174-90B73117C1B2}" type="pres">
      <dgm:prSet presAssocID="{11ADD92D-328F-4200-9F44-3E9D8E862D3D}" presName="txThree" presStyleLbl="node3" presStyleIdx="2" presStyleCnt="3">
        <dgm:presLayoutVars>
          <dgm:chPref val="3"/>
        </dgm:presLayoutVars>
      </dgm:prSet>
      <dgm:spPr/>
      <dgm:t>
        <a:bodyPr/>
        <a:lstStyle/>
        <a:p>
          <a:endParaRPr lang="en-US"/>
        </a:p>
      </dgm:t>
    </dgm:pt>
    <dgm:pt modelId="{2D161CCA-51EF-4449-AC46-799A23A6F6E5}" type="pres">
      <dgm:prSet presAssocID="{11ADD92D-328F-4200-9F44-3E9D8E862D3D}" presName="horzThree" presStyleCnt="0"/>
      <dgm:spPr/>
    </dgm:pt>
  </dgm:ptLst>
  <dgm:cxnLst>
    <dgm:cxn modelId="{811F7499-E7AC-4219-BA6A-328DE406B5DC}" srcId="{7E1B116A-D449-43CD-81AF-64F080C4764B}" destId="{7650FF41-3A37-4357-97AA-EEBE49A3DA4C}" srcOrd="0" destOrd="0" parTransId="{F663F64B-53B8-4BE4-BEA6-165FC40EE5EC}" sibTransId="{3806FE24-E3D1-4BE9-9F05-C3BE14B06D42}"/>
    <dgm:cxn modelId="{04E51C4F-03EB-4969-B0B3-0F02912B5170}" type="presOf" srcId="{6F856296-B427-48CA-8729-0B74FF8B1C5C}" destId="{65F03834-602C-4AA6-9475-90D9E17723E9}" srcOrd="0" destOrd="0" presId="urn:microsoft.com/office/officeart/2005/8/layout/hierarchy4"/>
    <dgm:cxn modelId="{BCD07FC7-D1FD-42DA-885B-B0D7ED5B20A0}" type="presOf" srcId="{37B46CAF-B5C4-4DE4-81A5-E8835A39D015}" destId="{5C7F1CF5-C561-4ADA-9619-C366C7467A61}" srcOrd="0" destOrd="0" presId="urn:microsoft.com/office/officeart/2005/8/layout/hierarchy4"/>
    <dgm:cxn modelId="{4CBD1D56-BAD0-4016-90A3-95EBD59F3658}" srcId="{7650FF41-3A37-4357-97AA-EEBE49A3DA4C}" destId="{6F856296-B427-48CA-8729-0B74FF8B1C5C}" srcOrd="0" destOrd="0" parTransId="{9570A32C-F0AD-437A-8B73-0A0ACA7CF1BE}" sibTransId="{03B1B763-7A9E-47A9-AF71-4DCCE125480F}"/>
    <dgm:cxn modelId="{F12B8439-283A-4D69-901F-378A53A881A4}" type="presOf" srcId="{11ADD92D-328F-4200-9F44-3E9D8E862D3D}" destId="{D92A3619-48DB-4A4E-9174-90B73117C1B2}" srcOrd="0" destOrd="0" presId="urn:microsoft.com/office/officeart/2005/8/layout/hierarchy4"/>
    <dgm:cxn modelId="{188F76DD-7C4E-4D98-A69D-912AF4C2ADB5}" srcId="{37B46CAF-B5C4-4DE4-81A5-E8835A39D015}" destId="{11ADD92D-328F-4200-9F44-3E9D8E862D3D}" srcOrd="0" destOrd="0" parTransId="{CF5284B6-5470-42DC-9A63-2B3C5F985123}" sibTransId="{BC9AC0CE-FD8C-47C8-AB7F-7C5696D8ABB2}"/>
    <dgm:cxn modelId="{AAA784A1-4D9D-400A-A093-E5E3F0A3A794}" srcId="{6F856296-B427-48CA-8729-0B74FF8B1C5C}" destId="{2F887827-2481-4CCE-A763-98673A3A2DD0}" srcOrd="1" destOrd="0" parTransId="{12EFFBB4-75FB-431F-90B8-C9708D4FDD92}" sibTransId="{BFF4062B-4078-4F37-B5EC-6136B32863FE}"/>
    <dgm:cxn modelId="{42D20ED3-2F59-4B95-A496-42922B854971}" srcId="{6F856296-B427-48CA-8729-0B74FF8B1C5C}" destId="{AF8CA2B3-9182-4E5D-8755-9C177DF249CA}" srcOrd="0" destOrd="0" parTransId="{E9BD64BD-4ADE-4387-B3B5-732058E0C52F}" sibTransId="{0C3239F8-5BBE-4303-830F-35C641B259A4}"/>
    <dgm:cxn modelId="{EE6BA79C-E4FC-4A2B-859A-29379D53E538}" type="presOf" srcId="{7650FF41-3A37-4357-97AA-EEBE49A3DA4C}" destId="{17381FE9-88E9-4434-8329-3321C95D23A3}" srcOrd="0" destOrd="0" presId="urn:microsoft.com/office/officeart/2005/8/layout/hierarchy4"/>
    <dgm:cxn modelId="{812367DF-2EDF-4463-BD78-59FACE8677A9}" type="presOf" srcId="{7E1B116A-D449-43CD-81AF-64F080C4764B}" destId="{1A030057-7288-4E2E-99CB-8349D61FD3C9}" srcOrd="0" destOrd="0" presId="urn:microsoft.com/office/officeart/2005/8/layout/hierarchy4"/>
    <dgm:cxn modelId="{DCBACEFD-982D-4536-9F30-26E82C1EA65F}" srcId="{7650FF41-3A37-4357-97AA-EEBE49A3DA4C}" destId="{37B46CAF-B5C4-4DE4-81A5-E8835A39D015}" srcOrd="1" destOrd="0" parTransId="{F5B56135-F87B-466F-A042-6DA798E07D9A}" sibTransId="{85AF040D-140D-4E74-88AD-0F2FFD0062E7}"/>
    <dgm:cxn modelId="{7FDD6EFD-5127-4E74-AB2B-488213BB06D7}" type="presOf" srcId="{AF8CA2B3-9182-4E5D-8755-9C177DF249CA}" destId="{F981D9D8-FCDE-4366-B4CA-EC6325DC16FC}" srcOrd="0" destOrd="0" presId="urn:microsoft.com/office/officeart/2005/8/layout/hierarchy4"/>
    <dgm:cxn modelId="{02330954-0F25-4EF0-9D23-52035FB58F43}" type="presOf" srcId="{2F887827-2481-4CCE-A763-98673A3A2DD0}" destId="{0CB6C337-C59E-4BDF-A287-CC2E9C1349C7}" srcOrd="0" destOrd="0" presId="urn:microsoft.com/office/officeart/2005/8/layout/hierarchy4"/>
    <dgm:cxn modelId="{E80FA819-A685-4DF3-9168-AF1FB2568974}" type="presParOf" srcId="{1A030057-7288-4E2E-99CB-8349D61FD3C9}" destId="{8E1816DB-69FE-4F92-A9B6-AA73FB115F27}" srcOrd="0" destOrd="0" presId="urn:microsoft.com/office/officeart/2005/8/layout/hierarchy4"/>
    <dgm:cxn modelId="{E75CEF7F-829F-4901-93FC-F2AD68972FF9}" type="presParOf" srcId="{8E1816DB-69FE-4F92-A9B6-AA73FB115F27}" destId="{17381FE9-88E9-4434-8329-3321C95D23A3}" srcOrd="0" destOrd="0" presId="urn:microsoft.com/office/officeart/2005/8/layout/hierarchy4"/>
    <dgm:cxn modelId="{114D3E63-7B5F-46AA-9240-AAB77C9E06DD}" type="presParOf" srcId="{8E1816DB-69FE-4F92-A9B6-AA73FB115F27}" destId="{E77A4B4E-CA40-468C-A242-CCA1274C21CB}" srcOrd="1" destOrd="0" presId="urn:microsoft.com/office/officeart/2005/8/layout/hierarchy4"/>
    <dgm:cxn modelId="{5C2E47D7-EE20-4EE5-B18E-5C2A5A95D5A8}" type="presParOf" srcId="{8E1816DB-69FE-4F92-A9B6-AA73FB115F27}" destId="{902C2168-0377-47F4-A53A-DA6C09B5FFCC}" srcOrd="2" destOrd="0" presId="urn:microsoft.com/office/officeart/2005/8/layout/hierarchy4"/>
    <dgm:cxn modelId="{1CC7B85E-81A4-4FD2-9395-B62B55404EDE}" type="presParOf" srcId="{902C2168-0377-47F4-A53A-DA6C09B5FFCC}" destId="{6E432210-F80C-42B9-9ACD-39F02683735A}" srcOrd="0" destOrd="0" presId="urn:microsoft.com/office/officeart/2005/8/layout/hierarchy4"/>
    <dgm:cxn modelId="{447C5D03-C3FE-4163-A7B4-719DD1B617BF}" type="presParOf" srcId="{6E432210-F80C-42B9-9ACD-39F02683735A}" destId="{65F03834-602C-4AA6-9475-90D9E17723E9}" srcOrd="0" destOrd="0" presId="urn:microsoft.com/office/officeart/2005/8/layout/hierarchy4"/>
    <dgm:cxn modelId="{93326D10-E0D8-4438-B246-19B293219385}" type="presParOf" srcId="{6E432210-F80C-42B9-9ACD-39F02683735A}" destId="{103D4819-40F4-462F-8F0E-32A516D6CC0A}" srcOrd="1" destOrd="0" presId="urn:microsoft.com/office/officeart/2005/8/layout/hierarchy4"/>
    <dgm:cxn modelId="{BA2699E0-0F15-4FF5-AA90-5C16CC642A7C}" type="presParOf" srcId="{6E432210-F80C-42B9-9ACD-39F02683735A}" destId="{D5030B20-CA7B-4F8C-96E5-525FE4F63C61}" srcOrd="2" destOrd="0" presId="urn:microsoft.com/office/officeart/2005/8/layout/hierarchy4"/>
    <dgm:cxn modelId="{EE98A4F4-4F45-49F8-8A0E-D2A19B2214B4}" type="presParOf" srcId="{D5030B20-CA7B-4F8C-96E5-525FE4F63C61}" destId="{7685302F-00F1-4671-800C-8E51B2C41CE5}" srcOrd="0" destOrd="0" presId="urn:microsoft.com/office/officeart/2005/8/layout/hierarchy4"/>
    <dgm:cxn modelId="{09C00F4F-DF20-4884-917C-78B48332A77E}" type="presParOf" srcId="{7685302F-00F1-4671-800C-8E51B2C41CE5}" destId="{F981D9D8-FCDE-4366-B4CA-EC6325DC16FC}" srcOrd="0" destOrd="0" presId="urn:microsoft.com/office/officeart/2005/8/layout/hierarchy4"/>
    <dgm:cxn modelId="{ABC86FAB-F549-4359-990A-0F89526C4E48}" type="presParOf" srcId="{7685302F-00F1-4671-800C-8E51B2C41CE5}" destId="{4AC9F3F5-0FE6-4A33-9096-527BDA656111}" srcOrd="1" destOrd="0" presId="urn:microsoft.com/office/officeart/2005/8/layout/hierarchy4"/>
    <dgm:cxn modelId="{5F88524D-B97E-488E-A7EB-C1C10F29989A}" type="presParOf" srcId="{D5030B20-CA7B-4F8C-96E5-525FE4F63C61}" destId="{7D87B83D-DA78-4DDE-82E8-D1FD4EF33A45}" srcOrd="1" destOrd="0" presId="urn:microsoft.com/office/officeart/2005/8/layout/hierarchy4"/>
    <dgm:cxn modelId="{1C473A0F-07A3-4AEA-8585-6E3050E204DF}" type="presParOf" srcId="{D5030B20-CA7B-4F8C-96E5-525FE4F63C61}" destId="{6F80BEF3-C41A-490E-9ABE-50384124A300}" srcOrd="2" destOrd="0" presId="urn:microsoft.com/office/officeart/2005/8/layout/hierarchy4"/>
    <dgm:cxn modelId="{7552406D-38EC-4A21-9C2D-968372AAE9F9}" type="presParOf" srcId="{6F80BEF3-C41A-490E-9ABE-50384124A300}" destId="{0CB6C337-C59E-4BDF-A287-CC2E9C1349C7}" srcOrd="0" destOrd="0" presId="urn:microsoft.com/office/officeart/2005/8/layout/hierarchy4"/>
    <dgm:cxn modelId="{C50A3345-B295-431C-B95B-144684ED4D62}" type="presParOf" srcId="{6F80BEF3-C41A-490E-9ABE-50384124A300}" destId="{F91B0531-4663-48A6-A133-861C51052FD6}" srcOrd="1" destOrd="0" presId="urn:microsoft.com/office/officeart/2005/8/layout/hierarchy4"/>
    <dgm:cxn modelId="{E39EA38C-7E2C-4F9F-BCCA-BAF894942ADE}" type="presParOf" srcId="{902C2168-0377-47F4-A53A-DA6C09B5FFCC}" destId="{8DA28325-5B89-47F8-AA99-B123B9137DF8}" srcOrd="1" destOrd="0" presId="urn:microsoft.com/office/officeart/2005/8/layout/hierarchy4"/>
    <dgm:cxn modelId="{4133C51E-E4B7-4AC6-AC4E-D05D0C185997}" type="presParOf" srcId="{902C2168-0377-47F4-A53A-DA6C09B5FFCC}" destId="{B2528009-3F3B-4678-B474-5481AE3A5867}" srcOrd="2" destOrd="0" presId="urn:microsoft.com/office/officeart/2005/8/layout/hierarchy4"/>
    <dgm:cxn modelId="{26B7F8BE-3BC8-495C-AD45-580EBBF40023}" type="presParOf" srcId="{B2528009-3F3B-4678-B474-5481AE3A5867}" destId="{5C7F1CF5-C561-4ADA-9619-C366C7467A61}" srcOrd="0" destOrd="0" presId="urn:microsoft.com/office/officeart/2005/8/layout/hierarchy4"/>
    <dgm:cxn modelId="{A14D0505-0912-4EA2-914E-D846E00288E6}" type="presParOf" srcId="{B2528009-3F3B-4678-B474-5481AE3A5867}" destId="{5749E736-3CFB-474A-ACF9-0305BF830766}" srcOrd="1" destOrd="0" presId="urn:microsoft.com/office/officeart/2005/8/layout/hierarchy4"/>
    <dgm:cxn modelId="{3E15136D-AD03-4CFA-9C2F-EC7C23FF88A8}" type="presParOf" srcId="{B2528009-3F3B-4678-B474-5481AE3A5867}" destId="{3D24A8DF-B033-4143-BA04-C75E079BF232}" srcOrd="2" destOrd="0" presId="urn:microsoft.com/office/officeart/2005/8/layout/hierarchy4"/>
    <dgm:cxn modelId="{0EA29B17-DCF8-4709-8C4B-7DC1908BFCE0}" type="presParOf" srcId="{3D24A8DF-B033-4143-BA04-C75E079BF232}" destId="{16F8E9A6-B53B-4FE2-980B-A30DC1839B6C}" srcOrd="0" destOrd="0" presId="urn:microsoft.com/office/officeart/2005/8/layout/hierarchy4"/>
    <dgm:cxn modelId="{961D1AEF-F818-49C6-BB2F-89C783B4F854}" type="presParOf" srcId="{16F8E9A6-B53B-4FE2-980B-A30DC1839B6C}" destId="{D92A3619-48DB-4A4E-9174-90B73117C1B2}" srcOrd="0" destOrd="0" presId="urn:microsoft.com/office/officeart/2005/8/layout/hierarchy4"/>
    <dgm:cxn modelId="{05488611-C69F-4407-9C92-684C82A6F697}" type="presParOf" srcId="{16F8E9A6-B53B-4FE2-980B-A30DC1839B6C}" destId="{2D161CCA-51EF-4449-AC46-799A23A6F6E5}" srcOrd="1" destOrd="0" presId="urn:microsoft.com/office/officeart/2005/8/layout/hierarchy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7381FE9-88E9-4434-8329-3321C95D23A3}">
      <dsp:nvSpPr>
        <dsp:cNvPr id="0" name=""/>
        <dsp:cNvSpPr/>
      </dsp:nvSpPr>
      <dsp:spPr>
        <a:xfrm>
          <a:off x="1886" y="0"/>
          <a:ext cx="8217369" cy="1412153"/>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43840" tIns="243840" rIns="243840" bIns="243840" numCol="1" spcCol="1270" anchor="ctr" anchorCtr="0">
          <a:noAutofit/>
        </a:bodyPr>
        <a:lstStyle/>
        <a:p>
          <a:pPr lvl="0" algn="ctr" defTabSz="2844800">
            <a:lnSpc>
              <a:spcPct val="90000"/>
            </a:lnSpc>
            <a:spcBef>
              <a:spcPct val="0"/>
            </a:spcBef>
            <a:spcAft>
              <a:spcPct val="35000"/>
            </a:spcAft>
          </a:pPr>
          <a:r>
            <a:rPr lang="en-US" sz="6400" kern="1200" dirty="0" smtClean="0"/>
            <a:t>Environmental</a:t>
          </a:r>
          <a:endParaRPr lang="en-US" sz="6400" kern="1200" dirty="0"/>
        </a:p>
      </dsp:txBody>
      <dsp:txXfrm>
        <a:off x="43247" y="41361"/>
        <a:ext cx="8134647" cy="1329431"/>
      </dsp:txXfrm>
    </dsp:sp>
    <dsp:sp modelId="{65F03834-602C-4AA6-9475-90D9E17723E9}">
      <dsp:nvSpPr>
        <dsp:cNvPr id="0" name=""/>
        <dsp:cNvSpPr/>
      </dsp:nvSpPr>
      <dsp:spPr>
        <a:xfrm>
          <a:off x="943" y="1556904"/>
          <a:ext cx="5367840" cy="1412153"/>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0" tIns="152400" rIns="152400" bIns="152400" numCol="1" spcCol="1270" anchor="ctr" anchorCtr="0">
          <a:noAutofit/>
        </a:bodyPr>
        <a:lstStyle/>
        <a:p>
          <a:pPr lvl="0" algn="ctr" defTabSz="1778000">
            <a:lnSpc>
              <a:spcPct val="90000"/>
            </a:lnSpc>
            <a:spcBef>
              <a:spcPct val="0"/>
            </a:spcBef>
            <a:spcAft>
              <a:spcPct val="35000"/>
            </a:spcAft>
          </a:pPr>
          <a:r>
            <a:rPr lang="en-US" sz="4000" kern="1200" dirty="0" smtClean="0"/>
            <a:t>Economic</a:t>
          </a:r>
          <a:endParaRPr lang="en-US" sz="4000" kern="1200" dirty="0"/>
        </a:p>
      </dsp:txBody>
      <dsp:txXfrm>
        <a:off x="42304" y="1598265"/>
        <a:ext cx="5285118" cy="1329431"/>
      </dsp:txXfrm>
    </dsp:sp>
    <dsp:sp modelId="{F981D9D8-FCDE-4366-B4CA-EC6325DC16FC}">
      <dsp:nvSpPr>
        <dsp:cNvPr id="0" name=""/>
        <dsp:cNvSpPr/>
      </dsp:nvSpPr>
      <dsp:spPr>
        <a:xfrm>
          <a:off x="943" y="3112670"/>
          <a:ext cx="2628717" cy="1412153"/>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9540" tIns="129540" rIns="129540" bIns="129540" numCol="1" spcCol="1270" anchor="ctr" anchorCtr="0">
          <a:noAutofit/>
        </a:bodyPr>
        <a:lstStyle/>
        <a:p>
          <a:pPr lvl="0" algn="ctr" defTabSz="1511300">
            <a:lnSpc>
              <a:spcPct val="90000"/>
            </a:lnSpc>
            <a:spcBef>
              <a:spcPct val="0"/>
            </a:spcBef>
            <a:spcAft>
              <a:spcPct val="35000"/>
            </a:spcAft>
          </a:pPr>
          <a:r>
            <a:rPr lang="en-US" sz="3400" kern="1200" dirty="0" smtClean="0"/>
            <a:t>Financial</a:t>
          </a:r>
          <a:endParaRPr lang="en-US" sz="3400" kern="1200" dirty="0"/>
        </a:p>
      </dsp:txBody>
      <dsp:txXfrm>
        <a:off x="42304" y="3154031"/>
        <a:ext cx="2545995" cy="1329431"/>
      </dsp:txXfrm>
    </dsp:sp>
    <dsp:sp modelId="{0CB6C337-C59E-4BDF-A287-CC2E9C1349C7}">
      <dsp:nvSpPr>
        <dsp:cNvPr id="0" name=""/>
        <dsp:cNvSpPr/>
      </dsp:nvSpPr>
      <dsp:spPr>
        <a:xfrm>
          <a:off x="2740066" y="3112670"/>
          <a:ext cx="2628717" cy="1412153"/>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9540" tIns="129540" rIns="129540" bIns="129540" numCol="1" spcCol="1270" anchor="ctr" anchorCtr="0">
          <a:noAutofit/>
        </a:bodyPr>
        <a:lstStyle/>
        <a:p>
          <a:pPr lvl="0" algn="ctr" defTabSz="1511300">
            <a:lnSpc>
              <a:spcPct val="90000"/>
            </a:lnSpc>
            <a:spcBef>
              <a:spcPct val="0"/>
            </a:spcBef>
            <a:spcAft>
              <a:spcPct val="35000"/>
            </a:spcAft>
          </a:pPr>
          <a:r>
            <a:rPr lang="en-US" sz="3400" kern="1200" dirty="0" smtClean="0"/>
            <a:t>Institutional</a:t>
          </a:r>
          <a:endParaRPr lang="en-US" sz="3400" kern="1200" dirty="0"/>
        </a:p>
      </dsp:txBody>
      <dsp:txXfrm>
        <a:off x="2781427" y="3154031"/>
        <a:ext cx="2545995" cy="1329431"/>
      </dsp:txXfrm>
    </dsp:sp>
    <dsp:sp modelId="{5C7F1CF5-C561-4ADA-9619-C366C7467A61}">
      <dsp:nvSpPr>
        <dsp:cNvPr id="0" name=""/>
        <dsp:cNvSpPr/>
      </dsp:nvSpPr>
      <dsp:spPr>
        <a:xfrm>
          <a:off x="5589595" y="1556904"/>
          <a:ext cx="2628717" cy="1412153"/>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0" tIns="152400" rIns="152400" bIns="152400" numCol="1" spcCol="1270" anchor="ctr" anchorCtr="0">
          <a:noAutofit/>
        </a:bodyPr>
        <a:lstStyle/>
        <a:p>
          <a:pPr lvl="0" algn="ctr" defTabSz="1778000">
            <a:lnSpc>
              <a:spcPct val="90000"/>
            </a:lnSpc>
            <a:spcBef>
              <a:spcPct val="0"/>
            </a:spcBef>
            <a:spcAft>
              <a:spcPct val="35000"/>
            </a:spcAft>
          </a:pPr>
          <a:r>
            <a:rPr lang="en-US" sz="4000" kern="1200" dirty="0" smtClean="0"/>
            <a:t>Technical</a:t>
          </a:r>
          <a:endParaRPr lang="en-US" sz="4000" kern="1200" dirty="0"/>
        </a:p>
      </dsp:txBody>
      <dsp:txXfrm>
        <a:off x="5630956" y="1598265"/>
        <a:ext cx="2545995" cy="1329431"/>
      </dsp:txXfrm>
    </dsp:sp>
    <dsp:sp modelId="{D92A3619-48DB-4A4E-9174-90B73117C1B2}">
      <dsp:nvSpPr>
        <dsp:cNvPr id="0" name=""/>
        <dsp:cNvSpPr/>
      </dsp:nvSpPr>
      <dsp:spPr>
        <a:xfrm>
          <a:off x="5589595" y="3112670"/>
          <a:ext cx="2628717" cy="1412153"/>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9540" tIns="129540" rIns="129540" bIns="129540" numCol="1" spcCol="1270" anchor="ctr" anchorCtr="0">
          <a:noAutofit/>
        </a:bodyPr>
        <a:lstStyle/>
        <a:p>
          <a:pPr lvl="0" algn="ctr" defTabSz="1511300">
            <a:lnSpc>
              <a:spcPct val="90000"/>
            </a:lnSpc>
            <a:spcBef>
              <a:spcPct val="0"/>
            </a:spcBef>
            <a:spcAft>
              <a:spcPct val="35000"/>
            </a:spcAft>
          </a:pPr>
          <a:r>
            <a:rPr lang="en-US" sz="3400" kern="1200" dirty="0" smtClean="0"/>
            <a:t>Social</a:t>
          </a:r>
          <a:endParaRPr lang="en-US" sz="3400" kern="1200" dirty="0"/>
        </a:p>
      </dsp:txBody>
      <dsp:txXfrm>
        <a:off x="5630956" y="3154031"/>
        <a:ext cx="2545995" cy="1329431"/>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4">
  <dgm:title val=""/>
  <dgm:desc val=""/>
  <dgm:catLst>
    <dgm:cat type="hierarchy" pri="4000"/>
    <dgm:cat type="list" pri="24000"/>
    <dgm:cat type="relationship" pri="10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Name0">
    <dgm:varLst>
      <dgm:chPref val="1"/>
      <dgm:dir/>
      <dgm:animOne val="branch"/>
      <dgm:animLvl val="lvl"/>
      <dgm:resizeHandles/>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w" for="ch" forName="vertOne" refType="w"/>
      <dgm:constr type="w" for="des" forName="horzOne" refType="w"/>
      <dgm:constr type="w" for="des" forName="txOne" refType="w"/>
      <dgm:constr type="w" for="des" forName="vertTwo" refType="w"/>
      <dgm:constr type="w" for="des" forName="horzTwo" refType="w"/>
      <dgm:constr type="w" for="des" forName="txTwo" refType="w"/>
      <dgm:constr type="w" for="des" forName="vertThree" refType="w"/>
      <dgm:constr type="w" for="des" forName="horzThree" refType="w"/>
      <dgm:constr type="w" for="des" forName="txThree" refType="w"/>
      <dgm:constr type="w" for="des" forName="vertFour" refType="w"/>
      <dgm:constr type="w" for="des" forName="horzFour" refType="w"/>
      <dgm:constr type="w" for="des" forName="txFour" refType="w"/>
      <dgm:constr type="h" for="des" ptType="node" op="equ"/>
      <dgm:constr type="h" for="des" forName="txOne" refType="h"/>
      <dgm:constr type="userH" for="des" ptType="node" refType="h" refFor="des" refForName="txOne"/>
      <dgm:constr type="primFontSz" for="des" forName="txOne" val="65"/>
      <dgm:constr type="primFontSz" for="des" forName="txTwo" val="65"/>
      <dgm:constr type="primFontSz" for="des" forName="txTwo" refType="primFontSz" refFor="des" refForName="txOne" op="lte"/>
      <dgm:constr type="primFontSz" for="des" forName="txThree" val="65"/>
      <dgm:constr type="primFontSz" for="des" forName="txThree" refType="primFontSz" refFor="des" refForName="txOne" op="lte"/>
      <dgm:constr type="primFontSz" for="des" forName="txThree" refType="primFontSz" refFor="des" refForName="txTwo" op="lte"/>
      <dgm:constr type="primFontSz" for="des" forName="txFour" val="65"/>
      <dgm:constr type="primFontSz" for="des" forName="txFour" refType="primFontSz" refFor="des" refForName="txOne" op="lte"/>
      <dgm:constr type="primFontSz" for="des" forName="txFour" refType="primFontSz" refFor="des" refForName="txTwo" op="lte"/>
      <dgm:constr type="primFontSz" for="des" forName="txFour" refType="primFontSz" refFor="des" refForName="txThree" op="lte"/>
      <dgm:constr type="w" for="des" forName="sibSpaceOne" refType="w" fact="0.168"/>
      <dgm:constr type="w" for="des" forName="sibSpaceTwo" refType="w" refFor="des" refForName="sibSpaceOne" op="equ" fact="0.5"/>
      <dgm:constr type="w" for="des" forName="sibSpaceThree" refType="w" refFor="des" refForName="sibSpaceTwo" op="equ" fact="0.5"/>
      <dgm:constr type="w" for="des" forName="sibSpaceFour" refType="w" refFor="des" refForName="sibSpaceThree" op="equ" fact="0.5"/>
      <dgm:constr type="h" for="des" forName="parTransOne" refType="w" fact="0.056"/>
      <dgm:constr type="h" for="des" forName="parTransTwo" refType="h" refFor="des" refForName="parTransOne" op="equ"/>
      <dgm:constr type="h" for="des" forName="parTransThree" refType="h" refFor="des" refForName="parTransTwo" op="equ"/>
      <dgm:constr type="h" for="des" forName="parTransFour" refType="h" refFor="des" refForName="parTransThree" op="equ"/>
    </dgm:constrLst>
    <dgm:ruleLst/>
    <dgm:forEach name="Name4" axis="ch" ptType="node">
      <dgm:layoutNode name="vertOne">
        <dgm:alg type="lin">
          <dgm:param type="linDir" val="fromT"/>
        </dgm:alg>
        <dgm:shape xmlns:r="http://schemas.openxmlformats.org/officeDocument/2006/relationships" r:blip="">
          <dgm:adjLst/>
        </dgm:shape>
        <dgm:presOf/>
        <dgm:constrLst>
          <dgm:constr type="w" for="ch" forName="txOne" refType="w" refFor="ch" refForName="horzOne" op="gte"/>
        </dgm:constrLst>
        <dgm:ruleLst/>
        <dgm:layoutNode name="txOn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5">
          <dgm:if name="Name6" axis="des" ptType="node" func="cnt" op="gt" val="0">
            <dgm:layoutNode name="parTransOne">
              <dgm:alg type="sp"/>
              <dgm:shape xmlns:r="http://schemas.openxmlformats.org/officeDocument/2006/relationships" r:blip="">
                <dgm:adjLst/>
              </dgm:shape>
              <dgm:presOf/>
              <dgm:constrLst/>
              <dgm:ruleLst/>
            </dgm:layoutNode>
          </dgm:if>
          <dgm:else name="Name7"/>
        </dgm:choose>
        <dgm:layoutNode name="horzOne">
          <dgm:choose name="Name8">
            <dgm:if name="Name9" func="var" arg="dir" op="equ" val="norm">
              <dgm:alg type="lin">
                <dgm:param type="linDir" val="fromL"/>
                <dgm:param type="nodeVertAlign" val="t"/>
              </dgm:alg>
            </dgm:if>
            <dgm:else name="Name1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1" axis="ch" ptType="node">
            <dgm:layoutNode name="vertTwo">
              <dgm:alg type="lin">
                <dgm:param type="linDir" val="fromT"/>
              </dgm:alg>
              <dgm:shape xmlns:r="http://schemas.openxmlformats.org/officeDocument/2006/relationships" r:blip="">
                <dgm:adjLst/>
              </dgm:shape>
              <dgm:presOf/>
              <dgm:constrLst>
                <dgm:constr type="w" for="ch" forName="txTwo" refType="w" refFor="ch" refForName="horzTwo" op="gte"/>
              </dgm:constrLst>
              <dgm:ruleLst/>
              <dgm:layoutNode name="txTwo">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2">
                <dgm:if name="Name13" axis="des" ptType="node" func="cnt" op="gt" val="0">
                  <dgm:layoutNode name="parTransTwo">
                    <dgm:alg type="sp"/>
                    <dgm:shape xmlns:r="http://schemas.openxmlformats.org/officeDocument/2006/relationships" r:blip="">
                      <dgm:adjLst/>
                    </dgm:shape>
                    <dgm:presOf/>
                    <dgm:constrLst/>
                    <dgm:ruleLst/>
                  </dgm:layoutNode>
                </dgm:if>
                <dgm:else name="Name14"/>
              </dgm:choose>
              <dgm:layoutNode name="horzTwo">
                <dgm:choose name="Name15">
                  <dgm:if name="Name16" func="var" arg="dir" op="equ" val="norm">
                    <dgm:alg type="lin">
                      <dgm:param type="linDir" val="fromL"/>
                      <dgm:param type="nodeVertAlign" val="t"/>
                    </dgm:alg>
                  </dgm:if>
                  <dgm:else name="Name17">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8" axis="ch" ptType="node">
                  <dgm:layoutNode name="vertThree">
                    <dgm:alg type="lin">
                      <dgm:param type="linDir" val="fromT"/>
                    </dgm:alg>
                    <dgm:shape xmlns:r="http://schemas.openxmlformats.org/officeDocument/2006/relationships" r:blip="">
                      <dgm:adjLst/>
                    </dgm:shape>
                    <dgm:presOf/>
                    <dgm:constrLst>
                      <dgm:constr type="w" for="ch" forName="txThree" refType="w" refFor="ch" refForName="horzThree" op="gte"/>
                    </dgm:constrLst>
                    <dgm:ruleLst/>
                    <dgm:layoutNode name="txThree">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9">
                      <dgm:if name="Name20" axis="des" ptType="node" func="cnt" op="gt" val="0">
                        <dgm:layoutNode name="parTransThree">
                          <dgm:alg type="sp"/>
                          <dgm:shape xmlns:r="http://schemas.openxmlformats.org/officeDocument/2006/relationships" r:blip="">
                            <dgm:adjLst/>
                          </dgm:shape>
                          <dgm:presOf/>
                          <dgm:constrLst/>
                          <dgm:ruleLst/>
                        </dgm:layoutNode>
                      </dgm:if>
                      <dgm:else name="Name21"/>
                    </dgm:choose>
                    <dgm:layoutNode name="horzThree">
                      <dgm:choose name="Name22">
                        <dgm:if name="Name23" func="var" arg="dir" op="equ" val="norm">
                          <dgm:alg type="lin">
                            <dgm:param type="linDir" val="fromL"/>
                            <dgm:param type="nodeVertAlign" val="t"/>
                          </dgm:alg>
                        </dgm:if>
                        <dgm:else name="Name24">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repeat" axis="ch" ptType="node">
                        <dgm:layoutNode name="vertFour">
                          <dgm:varLst>
                            <dgm:chPref val="3"/>
                          </dgm:varLst>
                          <dgm:alg type="lin">
                            <dgm:param type="linDir" val="fromT"/>
                          </dgm:alg>
                          <dgm:shape xmlns:r="http://schemas.openxmlformats.org/officeDocument/2006/relationships" r:blip="">
                            <dgm:adjLst/>
                          </dgm:shape>
                          <dgm:presOf/>
                          <dgm:constrLst>
                            <dgm:constr type="w" for="ch" forName="txFour" refType="w" refFor="ch" refForName="horzFour" op="gte"/>
                          </dgm:constrLst>
                          <dgm:ruleLst/>
                          <dgm:layoutNode name="txFour">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25">
                            <dgm:if name="Name26" axis="des" ptType="node" func="cnt" op="gt" val="0">
                              <dgm:layoutNode name="parTransFour">
                                <dgm:alg type="sp"/>
                                <dgm:shape xmlns:r="http://schemas.openxmlformats.org/officeDocument/2006/relationships" r:blip="">
                                  <dgm:adjLst/>
                                </dgm:shape>
                                <dgm:presOf/>
                                <dgm:constrLst/>
                                <dgm:ruleLst/>
                              </dgm:layoutNode>
                            </dgm:if>
                            <dgm:else name="Name27"/>
                          </dgm:choose>
                          <dgm:layoutNode name="horzFour">
                            <dgm:choose name="Name28">
                              <dgm:if name="Name29" func="var" arg="dir" op="equ" val="norm">
                                <dgm:alg type="lin">
                                  <dgm:param type="linDir" val="fromL"/>
                                  <dgm:param type="nodeVertAlign" val="t"/>
                                </dgm:alg>
                              </dgm:if>
                              <dgm:else name="Name3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31" ref="repeat"/>
                          </dgm:layoutNode>
                        </dgm:layoutNode>
                        <dgm:choose name="Name32">
                          <dgm:if name="Name33" axis="self" ptType="node" func="revPos" op="gte" val="2">
                            <dgm:forEach name="Name34" axis="followSib" ptType="sibTrans" cnt="1">
                              <dgm:layoutNode name="sibSpaceFour">
                                <dgm:alg type="sp"/>
                                <dgm:shape xmlns:r="http://schemas.openxmlformats.org/officeDocument/2006/relationships" r:blip="">
                                  <dgm:adjLst/>
                                </dgm:shape>
                                <dgm:presOf/>
                                <dgm:constrLst/>
                                <dgm:ruleLst/>
                              </dgm:layoutNode>
                            </dgm:forEach>
                          </dgm:if>
                          <dgm:else name="Name35"/>
                        </dgm:choose>
                      </dgm:forEach>
                    </dgm:layoutNode>
                  </dgm:layoutNode>
                  <dgm:choose name="Name36">
                    <dgm:if name="Name37" axis="self" ptType="node" func="revPos" op="gte" val="2">
                      <dgm:forEach name="Name38" axis="followSib" ptType="sibTrans" cnt="1">
                        <dgm:layoutNode name="sibSpaceThree">
                          <dgm:alg type="sp"/>
                          <dgm:shape xmlns:r="http://schemas.openxmlformats.org/officeDocument/2006/relationships" r:blip="">
                            <dgm:adjLst/>
                          </dgm:shape>
                          <dgm:presOf/>
                          <dgm:constrLst/>
                          <dgm:ruleLst/>
                        </dgm:layoutNode>
                      </dgm:forEach>
                    </dgm:if>
                    <dgm:else name="Name39"/>
                  </dgm:choose>
                </dgm:forEach>
              </dgm:layoutNode>
            </dgm:layoutNode>
            <dgm:choose name="Name40">
              <dgm:if name="Name41" axis="self" ptType="node" func="revPos" op="gte" val="2">
                <dgm:forEach name="Name42" axis="followSib" ptType="sibTrans" cnt="1">
                  <dgm:layoutNode name="sibSpaceTwo">
                    <dgm:alg type="sp"/>
                    <dgm:shape xmlns:r="http://schemas.openxmlformats.org/officeDocument/2006/relationships" r:blip="">
                      <dgm:adjLst/>
                    </dgm:shape>
                    <dgm:presOf/>
                    <dgm:constrLst/>
                    <dgm:ruleLst/>
                  </dgm:layoutNode>
                </dgm:forEach>
              </dgm:if>
              <dgm:else name="Name43"/>
            </dgm:choose>
          </dgm:forEach>
        </dgm:layoutNode>
      </dgm:layoutNode>
      <dgm:choose name="Name44">
        <dgm:if name="Name45" axis="self" ptType="node" func="revPos" op="gte" val="2">
          <dgm:forEach name="Name46" axis="followSib" ptType="sibTrans" cnt="1">
            <dgm:layoutNode name="sibSpaceOne">
              <dgm:alg type="sp"/>
              <dgm:shape xmlns:r="http://schemas.openxmlformats.org/officeDocument/2006/relationships" r:blip="">
                <dgm:adjLst/>
              </dgm:shape>
              <dgm:presOf/>
              <dgm:constrLst/>
              <dgm:ruleLst/>
            </dgm:layoutNode>
          </dgm:forEach>
        </dgm:if>
        <dgm:else name="Name47"/>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drawing1.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image" Target="../media/image16.png"/></Relationships>
</file>

<file path=ppt/drawings/_rels/vmlDrawing1.vml.rels><?xml version="1.0" encoding="UTF-8" standalone="yes"?>
<Relationships xmlns="http://schemas.openxmlformats.org/package/2006/relationships"><Relationship Id="rId1" Type="http://schemas.openxmlformats.org/officeDocument/2006/relationships/image" Target="NULL"/></Relationships>
</file>

<file path=ppt/drawings/drawing1.xml><?xml version="1.0" encoding="utf-8"?>
<c:userShapes xmlns:c="http://schemas.openxmlformats.org/drawingml/2006/chart">
  <cdr:relSizeAnchor xmlns:cdr="http://schemas.openxmlformats.org/drawingml/2006/chartDrawing">
    <cdr:from>
      <cdr:x>0.21656</cdr:x>
      <cdr:y>0</cdr:y>
    </cdr:from>
    <cdr:to>
      <cdr:x>0.38114</cdr:x>
      <cdr:y>0.08473</cdr:y>
    </cdr:to>
    <cdr:sp macro="" textlink="">
      <cdr:nvSpPr>
        <cdr:cNvPr id="2" name="Text Box 8"/>
        <cdr:cNvSpPr txBox="1">
          <a:spLocks xmlns:a="http://schemas.openxmlformats.org/drawingml/2006/main" noChangeArrowheads="1"/>
        </cdr:cNvSpPr>
      </cdr:nvSpPr>
      <cdr:spPr bwMode="auto">
        <a:xfrm xmlns:a="http://schemas.openxmlformats.org/drawingml/2006/main">
          <a:off x="1785950" y="-214314"/>
          <a:ext cx="1357322" cy="369219"/>
        </a:xfrm>
        <a:prstGeom xmlns:a="http://schemas.openxmlformats.org/drawingml/2006/main" prst="rect">
          <a:avLst/>
        </a:prstGeom>
        <a:noFill xmlns:a="http://schemas.openxmlformats.org/drawingml/2006/main"/>
        <a:ln xmlns:a="http://schemas.openxmlformats.org/drawingml/2006/main" w="9525">
          <a:noFill/>
          <a:miter lim="800000"/>
          <a:headEnd/>
          <a:tailEnd/>
        </a:ln>
      </cdr:spPr>
      <cdr:txBody>
        <a:bodyPr xmlns:a="http://schemas.openxmlformats.org/drawingml/2006/main" wrap="square" lIns="91328" tIns="45664" rIns="91328" bIns="45664">
          <a:spAutoFit/>
        </a:bodyPr>
        <a:lstStyle xmlns:a="http://schemas.openxmlformats.org/drawingml/2006/main">
          <a:defPPr>
            <a:defRPr lang="en-US"/>
          </a:defPPr>
          <a:lvl1pPr marL="0" algn="l" defTabSz="913271" rtl="0" eaLnBrk="1" latinLnBrk="0" hangingPunct="1">
            <a:defRPr sz="1800" kern="1200">
              <a:solidFill>
                <a:sysClr val="windowText" lastClr="000000"/>
              </a:solidFill>
              <a:latin typeface="Calibri"/>
            </a:defRPr>
          </a:lvl1pPr>
          <a:lvl2pPr marL="456635" algn="l" defTabSz="913271" rtl="0" eaLnBrk="1" latinLnBrk="0" hangingPunct="1">
            <a:defRPr sz="1800" kern="1200">
              <a:solidFill>
                <a:sysClr val="windowText" lastClr="000000"/>
              </a:solidFill>
              <a:latin typeface="Calibri"/>
            </a:defRPr>
          </a:lvl2pPr>
          <a:lvl3pPr marL="913271" algn="l" defTabSz="913271" rtl="0" eaLnBrk="1" latinLnBrk="0" hangingPunct="1">
            <a:defRPr sz="1800" kern="1200">
              <a:solidFill>
                <a:sysClr val="windowText" lastClr="000000"/>
              </a:solidFill>
              <a:latin typeface="Calibri"/>
            </a:defRPr>
          </a:lvl3pPr>
          <a:lvl4pPr marL="1369906" algn="l" defTabSz="913271" rtl="0" eaLnBrk="1" latinLnBrk="0" hangingPunct="1">
            <a:defRPr sz="1800" kern="1200">
              <a:solidFill>
                <a:sysClr val="windowText" lastClr="000000"/>
              </a:solidFill>
              <a:latin typeface="Calibri"/>
            </a:defRPr>
          </a:lvl4pPr>
          <a:lvl5pPr marL="1826543" algn="l" defTabSz="913271" rtl="0" eaLnBrk="1" latinLnBrk="0" hangingPunct="1">
            <a:defRPr sz="1800" kern="1200">
              <a:solidFill>
                <a:sysClr val="windowText" lastClr="000000"/>
              </a:solidFill>
              <a:latin typeface="Calibri"/>
            </a:defRPr>
          </a:lvl5pPr>
          <a:lvl6pPr marL="2283177" algn="l" defTabSz="913271" rtl="0" eaLnBrk="1" latinLnBrk="0" hangingPunct="1">
            <a:defRPr sz="1800" kern="1200">
              <a:solidFill>
                <a:sysClr val="windowText" lastClr="000000"/>
              </a:solidFill>
              <a:latin typeface="Calibri"/>
            </a:defRPr>
          </a:lvl6pPr>
          <a:lvl7pPr marL="2739814" algn="l" defTabSz="913271" rtl="0" eaLnBrk="1" latinLnBrk="0" hangingPunct="1">
            <a:defRPr sz="1800" kern="1200">
              <a:solidFill>
                <a:sysClr val="windowText" lastClr="000000"/>
              </a:solidFill>
              <a:latin typeface="Calibri"/>
            </a:defRPr>
          </a:lvl7pPr>
          <a:lvl8pPr marL="3196450" algn="l" defTabSz="913271" rtl="0" eaLnBrk="1" latinLnBrk="0" hangingPunct="1">
            <a:defRPr sz="1800" kern="1200">
              <a:solidFill>
                <a:sysClr val="windowText" lastClr="000000"/>
              </a:solidFill>
              <a:latin typeface="Calibri"/>
            </a:defRPr>
          </a:lvl8pPr>
          <a:lvl9pPr marL="3653084" algn="l" defTabSz="913271" rtl="0" eaLnBrk="1" latinLnBrk="0" hangingPunct="1">
            <a:defRPr sz="1800" kern="1200">
              <a:solidFill>
                <a:sysClr val="windowText" lastClr="000000"/>
              </a:solidFill>
              <a:latin typeface="Calibri"/>
            </a:defRPr>
          </a:lvl9pPr>
        </a:lstStyle>
        <a:p xmlns:a="http://schemas.openxmlformats.org/drawingml/2006/main">
          <a:pPr algn="ctr">
            <a:spcBef>
              <a:spcPct val="50000"/>
            </a:spcBef>
          </a:pPr>
          <a:r>
            <a:rPr lang="en-US" dirty="0">
              <a:latin typeface="Calibri" pitchFamily="34" charset="0"/>
            </a:rPr>
            <a:t>Water</a:t>
          </a:r>
        </a:p>
      </cdr:txBody>
    </cdr:sp>
  </cdr:relSizeAnchor>
  <cdr:relSizeAnchor xmlns:cdr="http://schemas.openxmlformats.org/drawingml/2006/chartDrawing">
    <cdr:from>
      <cdr:x>0.35515</cdr:x>
      <cdr:y>0</cdr:y>
    </cdr:from>
    <cdr:to>
      <cdr:x>0.54976</cdr:x>
      <cdr:y>0.08473</cdr:y>
    </cdr:to>
    <cdr:sp macro="" textlink="">
      <cdr:nvSpPr>
        <cdr:cNvPr id="3" name="Text Box 9"/>
        <cdr:cNvSpPr txBox="1">
          <a:spLocks xmlns:a="http://schemas.openxmlformats.org/drawingml/2006/main" noChangeArrowheads="1"/>
        </cdr:cNvSpPr>
      </cdr:nvSpPr>
      <cdr:spPr bwMode="auto">
        <a:xfrm xmlns:a="http://schemas.openxmlformats.org/drawingml/2006/main">
          <a:off x="2928958" y="0"/>
          <a:ext cx="1604963" cy="369219"/>
        </a:xfrm>
        <a:prstGeom xmlns:a="http://schemas.openxmlformats.org/drawingml/2006/main" prst="rect">
          <a:avLst/>
        </a:prstGeom>
        <a:noFill xmlns:a="http://schemas.openxmlformats.org/drawingml/2006/main"/>
        <a:ln xmlns:a="http://schemas.openxmlformats.org/drawingml/2006/main" w="9525">
          <a:noFill/>
          <a:miter lim="800000"/>
          <a:headEnd/>
          <a:tailEnd/>
        </a:ln>
      </cdr:spPr>
      <cdr:txBody>
        <a:bodyPr xmlns:a="http://schemas.openxmlformats.org/drawingml/2006/main" lIns="91328" tIns="45664" rIns="91328" bIns="45664">
          <a:spAutoFit/>
        </a:bodyPr>
        <a:lstStyle xmlns:a="http://schemas.openxmlformats.org/drawingml/2006/main">
          <a:defPPr>
            <a:defRPr lang="en-US"/>
          </a:defPPr>
          <a:lvl1pPr marL="0" algn="l" defTabSz="913271" rtl="0" eaLnBrk="1" latinLnBrk="0" hangingPunct="1">
            <a:defRPr sz="1800" kern="1200">
              <a:solidFill>
                <a:sysClr val="windowText" lastClr="000000"/>
              </a:solidFill>
              <a:latin typeface="Calibri"/>
            </a:defRPr>
          </a:lvl1pPr>
          <a:lvl2pPr marL="456635" algn="l" defTabSz="913271" rtl="0" eaLnBrk="1" latinLnBrk="0" hangingPunct="1">
            <a:defRPr sz="1800" kern="1200">
              <a:solidFill>
                <a:sysClr val="windowText" lastClr="000000"/>
              </a:solidFill>
              <a:latin typeface="Calibri"/>
            </a:defRPr>
          </a:lvl2pPr>
          <a:lvl3pPr marL="913271" algn="l" defTabSz="913271" rtl="0" eaLnBrk="1" latinLnBrk="0" hangingPunct="1">
            <a:defRPr sz="1800" kern="1200">
              <a:solidFill>
                <a:sysClr val="windowText" lastClr="000000"/>
              </a:solidFill>
              <a:latin typeface="Calibri"/>
            </a:defRPr>
          </a:lvl3pPr>
          <a:lvl4pPr marL="1369906" algn="l" defTabSz="913271" rtl="0" eaLnBrk="1" latinLnBrk="0" hangingPunct="1">
            <a:defRPr sz="1800" kern="1200">
              <a:solidFill>
                <a:sysClr val="windowText" lastClr="000000"/>
              </a:solidFill>
              <a:latin typeface="Calibri"/>
            </a:defRPr>
          </a:lvl4pPr>
          <a:lvl5pPr marL="1826543" algn="l" defTabSz="913271" rtl="0" eaLnBrk="1" latinLnBrk="0" hangingPunct="1">
            <a:defRPr sz="1800" kern="1200">
              <a:solidFill>
                <a:sysClr val="windowText" lastClr="000000"/>
              </a:solidFill>
              <a:latin typeface="Calibri"/>
            </a:defRPr>
          </a:lvl5pPr>
          <a:lvl6pPr marL="2283177" algn="l" defTabSz="913271" rtl="0" eaLnBrk="1" latinLnBrk="0" hangingPunct="1">
            <a:defRPr sz="1800" kern="1200">
              <a:solidFill>
                <a:sysClr val="windowText" lastClr="000000"/>
              </a:solidFill>
              <a:latin typeface="Calibri"/>
            </a:defRPr>
          </a:lvl6pPr>
          <a:lvl7pPr marL="2739814" algn="l" defTabSz="913271" rtl="0" eaLnBrk="1" latinLnBrk="0" hangingPunct="1">
            <a:defRPr sz="1800" kern="1200">
              <a:solidFill>
                <a:sysClr val="windowText" lastClr="000000"/>
              </a:solidFill>
              <a:latin typeface="Calibri"/>
            </a:defRPr>
          </a:lvl7pPr>
          <a:lvl8pPr marL="3196450" algn="l" defTabSz="913271" rtl="0" eaLnBrk="1" latinLnBrk="0" hangingPunct="1">
            <a:defRPr sz="1800" kern="1200">
              <a:solidFill>
                <a:sysClr val="windowText" lastClr="000000"/>
              </a:solidFill>
              <a:latin typeface="Calibri"/>
            </a:defRPr>
          </a:lvl8pPr>
          <a:lvl9pPr marL="3653084" algn="l" defTabSz="913271" rtl="0" eaLnBrk="1" latinLnBrk="0" hangingPunct="1">
            <a:defRPr sz="1800" kern="1200">
              <a:solidFill>
                <a:sysClr val="windowText" lastClr="000000"/>
              </a:solidFill>
              <a:latin typeface="Calibri"/>
            </a:defRPr>
          </a:lvl9pPr>
        </a:lstStyle>
        <a:p xmlns:a="http://schemas.openxmlformats.org/drawingml/2006/main">
          <a:pPr algn="ctr">
            <a:spcBef>
              <a:spcPct val="50000"/>
            </a:spcBef>
          </a:pPr>
          <a:r>
            <a:rPr lang="en-US" dirty="0">
              <a:latin typeface="Calibri" pitchFamily="34" charset="0"/>
            </a:rPr>
            <a:t>Sanitation</a:t>
          </a:r>
        </a:p>
      </cdr:txBody>
    </cdr:sp>
  </cdr:relSizeAnchor>
  <cdr:relSizeAnchor xmlns:cdr="http://schemas.openxmlformats.org/drawingml/2006/chartDrawing">
    <cdr:from>
      <cdr:x>0.53706</cdr:x>
      <cdr:y>0</cdr:y>
    </cdr:from>
    <cdr:to>
      <cdr:x>0.69452</cdr:x>
      <cdr:y>0.08473</cdr:y>
    </cdr:to>
    <cdr:sp macro="" textlink="">
      <cdr:nvSpPr>
        <cdr:cNvPr id="4" name="Text Box 10"/>
        <cdr:cNvSpPr txBox="1">
          <a:spLocks xmlns:a="http://schemas.openxmlformats.org/drawingml/2006/main" noChangeArrowheads="1"/>
        </cdr:cNvSpPr>
      </cdr:nvSpPr>
      <cdr:spPr bwMode="auto">
        <a:xfrm xmlns:a="http://schemas.openxmlformats.org/drawingml/2006/main">
          <a:off x="4429156" y="0"/>
          <a:ext cx="1298573" cy="369219"/>
        </a:xfrm>
        <a:prstGeom xmlns:a="http://schemas.openxmlformats.org/drawingml/2006/main" prst="rect">
          <a:avLst/>
        </a:prstGeom>
        <a:noFill xmlns:a="http://schemas.openxmlformats.org/drawingml/2006/main"/>
        <a:ln xmlns:a="http://schemas.openxmlformats.org/drawingml/2006/main" w="9525">
          <a:noFill/>
          <a:miter lim="800000"/>
          <a:headEnd/>
          <a:tailEnd/>
        </a:ln>
      </cdr:spPr>
      <cdr:txBody>
        <a:bodyPr xmlns:a="http://schemas.openxmlformats.org/drawingml/2006/main" wrap="square" lIns="91328" tIns="45664" rIns="91328" bIns="45664">
          <a:spAutoFit/>
        </a:bodyPr>
        <a:lstStyle xmlns:a="http://schemas.openxmlformats.org/drawingml/2006/main">
          <a:defPPr>
            <a:defRPr lang="en-US"/>
          </a:defPPr>
          <a:lvl1pPr marL="0" algn="l" defTabSz="913271" rtl="0" eaLnBrk="1" latinLnBrk="0" hangingPunct="1">
            <a:defRPr sz="1800" kern="1200">
              <a:solidFill>
                <a:sysClr val="windowText" lastClr="000000"/>
              </a:solidFill>
              <a:latin typeface="Calibri"/>
            </a:defRPr>
          </a:lvl1pPr>
          <a:lvl2pPr marL="456635" algn="l" defTabSz="913271" rtl="0" eaLnBrk="1" latinLnBrk="0" hangingPunct="1">
            <a:defRPr sz="1800" kern="1200">
              <a:solidFill>
                <a:sysClr val="windowText" lastClr="000000"/>
              </a:solidFill>
              <a:latin typeface="Calibri"/>
            </a:defRPr>
          </a:lvl2pPr>
          <a:lvl3pPr marL="913271" algn="l" defTabSz="913271" rtl="0" eaLnBrk="1" latinLnBrk="0" hangingPunct="1">
            <a:defRPr sz="1800" kern="1200">
              <a:solidFill>
                <a:sysClr val="windowText" lastClr="000000"/>
              </a:solidFill>
              <a:latin typeface="Calibri"/>
            </a:defRPr>
          </a:lvl3pPr>
          <a:lvl4pPr marL="1369906" algn="l" defTabSz="913271" rtl="0" eaLnBrk="1" latinLnBrk="0" hangingPunct="1">
            <a:defRPr sz="1800" kern="1200">
              <a:solidFill>
                <a:sysClr val="windowText" lastClr="000000"/>
              </a:solidFill>
              <a:latin typeface="Calibri"/>
            </a:defRPr>
          </a:lvl4pPr>
          <a:lvl5pPr marL="1826543" algn="l" defTabSz="913271" rtl="0" eaLnBrk="1" latinLnBrk="0" hangingPunct="1">
            <a:defRPr sz="1800" kern="1200">
              <a:solidFill>
                <a:sysClr val="windowText" lastClr="000000"/>
              </a:solidFill>
              <a:latin typeface="Calibri"/>
            </a:defRPr>
          </a:lvl5pPr>
          <a:lvl6pPr marL="2283177" algn="l" defTabSz="913271" rtl="0" eaLnBrk="1" latinLnBrk="0" hangingPunct="1">
            <a:defRPr sz="1800" kern="1200">
              <a:solidFill>
                <a:sysClr val="windowText" lastClr="000000"/>
              </a:solidFill>
              <a:latin typeface="Calibri"/>
            </a:defRPr>
          </a:lvl6pPr>
          <a:lvl7pPr marL="2739814" algn="l" defTabSz="913271" rtl="0" eaLnBrk="1" latinLnBrk="0" hangingPunct="1">
            <a:defRPr sz="1800" kern="1200">
              <a:solidFill>
                <a:sysClr val="windowText" lastClr="000000"/>
              </a:solidFill>
              <a:latin typeface="Calibri"/>
            </a:defRPr>
          </a:lvl7pPr>
          <a:lvl8pPr marL="3196450" algn="l" defTabSz="913271" rtl="0" eaLnBrk="1" latinLnBrk="0" hangingPunct="1">
            <a:defRPr sz="1800" kern="1200">
              <a:solidFill>
                <a:sysClr val="windowText" lastClr="000000"/>
              </a:solidFill>
              <a:latin typeface="Calibri"/>
            </a:defRPr>
          </a:lvl8pPr>
          <a:lvl9pPr marL="3653084" algn="l" defTabSz="913271" rtl="0" eaLnBrk="1" latinLnBrk="0" hangingPunct="1">
            <a:defRPr sz="1800" kern="1200">
              <a:solidFill>
                <a:sysClr val="windowText" lastClr="000000"/>
              </a:solidFill>
              <a:latin typeface="Calibri"/>
            </a:defRPr>
          </a:lvl9pPr>
        </a:lstStyle>
        <a:p xmlns:a="http://schemas.openxmlformats.org/drawingml/2006/main">
          <a:pPr>
            <a:spcBef>
              <a:spcPct val="50000"/>
            </a:spcBef>
          </a:pPr>
          <a:r>
            <a:rPr lang="en-US" dirty="0">
              <a:latin typeface="Calibri" pitchFamily="34" charset="0"/>
            </a:rPr>
            <a:t>Electricity</a:t>
          </a:r>
        </a:p>
      </cdr:txBody>
    </cdr:sp>
  </cdr:relSizeAnchor>
  <cdr:relSizeAnchor xmlns:cdr="http://schemas.openxmlformats.org/drawingml/2006/chartDrawing">
    <cdr:from>
      <cdr:x>0.66699</cdr:x>
      <cdr:y>0</cdr:y>
    </cdr:from>
    <cdr:to>
      <cdr:x>0.83554</cdr:x>
      <cdr:y>0.08534</cdr:y>
    </cdr:to>
    <cdr:pic>
      <cdr:nvPicPr>
        <cdr:cNvPr id="5" name="chart"/>
        <cdr:cNvPicPr>
          <a:picLocks xmlns:a="http://schemas.openxmlformats.org/drawingml/2006/main" noChangeAspect="1"/>
        </cdr:cNvPicPr>
      </cdr:nvPicPr>
      <cdr:blipFill>
        <a:blip xmlns:a="http://schemas.openxmlformats.org/drawingml/2006/main" xmlns:r="http://schemas.openxmlformats.org/officeDocument/2006/relationships" r:embed="rId1"/>
        <a:stretch xmlns:a="http://schemas.openxmlformats.org/drawingml/2006/main">
          <a:fillRect/>
        </a:stretch>
      </cdr:blipFill>
      <cdr:spPr>
        <a:xfrm xmlns:a="http://schemas.openxmlformats.org/drawingml/2006/main">
          <a:off x="5500726" y="-71438"/>
          <a:ext cx="1390008" cy="371888"/>
        </a:xfrm>
        <a:prstGeom xmlns:a="http://schemas.openxmlformats.org/drawingml/2006/main" prst="rect">
          <a:avLst/>
        </a:prstGeom>
      </cdr:spPr>
    </cdr:pic>
  </cdr:relSizeAnchor>
  <cdr:relSizeAnchor xmlns:cdr="http://schemas.openxmlformats.org/drawingml/2006/chartDrawing">
    <cdr:from>
      <cdr:x>0.22522</cdr:x>
      <cdr:y>0.93443</cdr:y>
    </cdr:from>
    <cdr:to>
      <cdr:x>0.36789</cdr:x>
      <cdr:y>0.99179</cdr:y>
    </cdr:to>
    <cdr:pic>
      <cdr:nvPicPr>
        <cdr:cNvPr id="6" name="chart"/>
        <cdr:cNvPicPr>
          <a:picLocks xmlns:a="http://schemas.openxmlformats.org/drawingml/2006/main" noChangeAspect="1"/>
        </cdr:cNvPicPr>
      </cdr:nvPicPr>
      <cdr:blipFill>
        <a:blip xmlns:a="http://schemas.openxmlformats.org/drawingml/2006/main" xmlns:r="http://schemas.openxmlformats.org/officeDocument/2006/relationships" r:embed="rId2"/>
        <a:stretch xmlns:a="http://schemas.openxmlformats.org/drawingml/2006/main">
          <a:fillRect/>
        </a:stretch>
      </cdr:blipFill>
      <cdr:spPr>
        <a:xfrm xmlns:a="http://schemas.openxmlformats.org/drawingml/2006/main">
          <a:off x="1857388" y="4071966"/>
          <a:ext cx="1176630" cy="249958"/>
        </a:xfrm>
        <a:prstGeom xmlns:a="http://schemas.openxmlformats.org/drawingml/2006/main" prst="rect">
          <a:avLst/>
        </a:prstGeom>
      </cdr:spPr>
    </cdr:pic>
  </cdr:relSizeAnchor>
  <cdr:relSizeAnchor xmlns:cdr="http://schemas.openxmlformats.org/drawingml/2006/chartDrawing">
    <cdr:from>
      <cdr:x>0.51973</cdr:x>
      <cdr:y>0.93443</cdr:y>
    </cdr:from>
    <cdr:to>
      <cdr:x>0.66241</cdr:x>
      <cdr:y>0.99179</cdr:y>
    </cdr:to>
    <cdr:pic>
      <cdr:nvPicPr>
        <cdr:cNvPr id="7" name="chart"/>
        <cdr:cNvPicPr>
          <a:picLocks xmlns:a="http://schemas.openxmlformats.org/drawingml/2006/main" noChangeAspect="1"/>
        </cdr:cNvPicPr>
      </cdr:nvPicPr>
      <cdr:blipFill>
        <a:blip xmlns:a="http://schemas.openxmlformats.org/drawingml/2006/main" xmlns:r="http://schemas.openxmlformats.org/officeDocument/2006/relationships" r:embed="rId2"/>
        <a:stretch xmlns:a="http://schemas.openxmlformats.org/drawingml/2006/main">
          <a:fillRect/>
        </a:stretch>
      </cdr:blipFill>
      <cdr:spPr>
        <a:xfrm xmlns:a="http://schemas.openxmlformats.org/drawingml/2006/main">
          <a:off x="4286280" y="4071966"/>
          <a:ext cx="1176630" cy="249958"/>
        </a:xfrm>
        <a:prstGeom xmlns:a="http://schemas.openxmlformats.org/drawingml/2006/main" prst="rect">
          <a:avLst/>
        </a:prstGeom>
      </cdr:spPr>
    </cdr:pic>
  </cdr:relSizeAnchor>
  <cdr:relSizeAnchor xmlns:cdr="http://schemas.openxmlformats.org/drawingml/2006/chartDrawing">
    <cdr:from>
      <cdr:x>0.66699</cdr:x>
      <cdr:y>0.93443</cdr:y>
    </cdr:from>
    <cdr:to>
      <cdr:x>0.80966</cdr:x>
      <cdr:y>0.99179</cdr:y>
    </cdr:to>
    <cdr:pic>
      <cdr:nvPicPr>
        <cdr:cNvPr id="11" name="chart"/>
        <cdr:cNvPicPr>
          <a:picLocks xmlns:a="http://schemas.openxmlformats.org/drawingml/2006/main" noChangeAspect="1"/>
        </cdr:cNvPicPr>
      </cdr:nvPicPr>
      <cdr:blipFill>
        <a:blip xmlns:a="http://schemas.openxmlformats.org/drawingml/2006/main" xmlns:r="http://schemas.openxmlformats.org/officeDocument/2006/relationships" r:embed="rId2"/>
        <a:stretch xmlns:a="http://schemas.openxmlformats.org/drawingml/2006/main">
          <a:fillRect/>
        </a:stretch>
      </cdr:blipFill>
      <cdr:spPr>
        <a:xfrm xmlns:a="http://schemas.openxmlformats.org/drawingml/2006/main">
          <a:off x="5500726" y="4071966"/>
          <a:ext cx="1176630" cy="249958"/>
        </a:xfrm>
        <a:prstGeom xmlns:a="http://schemas.openxmlformats.org/drawingml/2006/main" prst="rect">
          <a:avLst/>
        </a:prstGeom>
      </cdr:spPr>
    </cdr:pic>
  </cdr:relSizeAnchor>
  <cdr:relSizeAnchor xmlns:cdr="http://schemas.openxmlformats.org/drawingml/2006/chartDrawing">
    <cdr:from>
      <cdr:x>0.36381</cdr:x>
      <cdr:y>0.93443</cdr:y>
    </cdr:from>
    <cdr:to>
      <cdr:x>0.50649</cdr:x>
      <cdr:y>0.99179</cdr:y>
    </cdr:to>
    <cdr:pic>
      <cdr:nvPicPr>
        <cdr:cNvPr id="13" name="chart"/>
        <cdr:cNvPicPr>
          <a:picLocks xmlns:a="http://schemas.openxmlformats.org/drawingml/2006/main" noChangeAspect="1"/>
        </cdr:cNvPicPr>
      </cdr:nvPicPr>
      <cdr:blipFill>
        <a:blip xmlns:a="http://schemas.openxmlformats.org/drawingml/2006/main" xmlns:r="http://schemas.openxmlformats.org/officeDocument/2006/relationships" r:embed="rId2"/>
        <a:stretch xmlns:a="http://schemas.openxmlformats.org/drawingml/2006/main">
          <a:fillRect/>
        </a:stretch>
      </cdr:blipFill>
      <cdr:spPr>
        <a:xfrm xmlns:a="http://schemas.openxmlformats.org/drawingml/2006/main">
          <a:off x="3000396" y="4071966"/>
          <a:ext cx="1176630" cy="249958"/>
        </a:xfrm>
        <a:prstGeom xmlns:a="http://schemas.openxmlformats.org/drawingml/2006/main" prst="rect">
          <a:avLst/>
        </a:prstGeom>
      </cdr:spPr>
    </cdr:pic>
  </cdr:relSizeAnchor>
  <cdr:relSizeAnchor xmlns:cdr="http://schemas.openxmlformats.org/drawingml/2006/chartDrawing">
    <cdr:from>
      <cdr:x>0.41579</cdr:x>
      <cdr:y>0.14754</cdr:y>
    </cdr:from>
    <cdr:to>
      <cdr:x>0.4591</cdr:x>
      <cdr:y>0.2623</cdr:y>
    </cdr:to>
    <cdr:sp macro="" textlink="">
      <cdr:nvSpPr>
        <cdr:cNvPr id="15" name="Straight Arrow Connector 14"/>
        <cdr:cNvSpPr/>
      </cdr:nvSpPr>
      <cdr:spPr>
        <a:xfrm xmlns:a="http://schemas.openxmlformats.org/drawingml/2006/main" rot="5400000" flipH="1" flipV="1">
          <a:off x="3357572" y="714394"/>
          <a:ext cx="500066" cy="357162"/>
        </a:xfrm>
        <a:prstGeom xmlns:a="http://schemas.openxmlformats.org/drawingml/2006/main" prst="straightConnector1">
          <a:avLst/>
        </a:prstGeom>
        <a:ln xmlns:a="http://schemas.openxmlformats.org/drawingml/2006/main">
          <a:tailEnd type="arrow"/>
        </a:ln>
      </cdr:spPr>
      <cdr:style>
        <a:lnRef xmlns:a="http://schemas.openxmlformats.org/drawingml/2006/main" idx="1">
          <a:schemeClr val="accent2"/>
        </a:lnRef>
        <a:fillRef xmlns:a="http://schemas.openxmlformats.org/drawingml/2006/main" idx="0">
          <a:schemeClr val="accent2"/>
        </a:fillRef>
        <a:effectRef xmlns:a="http://schemas.openxmlformats.org/drawingml/2006/main" idx="0">
          <a:schemeClr val="accent2"/>
        </a:effectRef>
        <a:fontRef xmlns:a="http://schemas.openxmlformats.org/drawingml/2006/main" idx="minor">
          <a:schemeClr val="tx1"/>
        </a:fontRef>
      </cdr:style>
      <cdr:txBody>
        <a:bodyPr xmlns:a="http://schemas.openxmlformats.org/drawingml/2006/main"/>
        <a:lstStyle xmlns:a="http://schemas.openxmlformats.org/drawingml/2006/main"/>
        <a:p xmlns:a="http://schemas.openxmlformats.org/drawingml/2006/main">
          <a:endParaRPr lang="en-US"/>
        </a:p>
      </cdr:txBody>
    </cdr:sp>
  </cdr:relSizeAnchor>
  <cdr:relSizeAnchor xmlns:cdr="http://schemas.openxmlformats.org/drawingml/2006/chartDrawing">
    <cdr:from>
      <cdr:x>0.56305</cdr:x>
      <cdr:y>0.2459</cdr:y>
    </cdr:from>
    <cdr:to>
      <cdr:x>0.60636</cdr:x>
      <cdr:y>0.34426</cdr:y>
    </cdr:to>
    <cdr:sp macro="" textlink="">
      <cdr:nvSpPr>
        <cdr:cNvPr id="17" name="Straight Arrow Connector 16"/>
        <cdr:cNvSpPr/>
      </cdr:nvSpPr>
      <cdr:spPr>
        <a:xfrm xmlns:a="http://schemas.openxmlformats.org/drawingml/2006/main" rot="5400000" flipH="1" flipV="1">
          <a:off x="4607748" y="1107292"/>
          <a:ext cx="428626" cy="357181"/>
        </a:xfrm>
        <a:prstGeom xmlns:a="http://schemas.openxmlformats.org/drawingml/2006/main" prst="straightConnector1">
          <a:avLst/>
        </a:prstGeom>
        <a:ln xmlns:a="http://schemas.openxmlformats.org/drawingml/2006/main">
          <a:tailEnd type="arrow"/>
        </a:ln>
      </cdr:spPr>
      <cdr:style>
        <a:lnRef xmlns:a="http://schemas.openxmlformats.org/drawingml/2006/main" idx="1">
          <a:schemeClr val="accent2"/>
        </a:lnRef>
        <a:fillRef xmlns:a="http://schemas.openxmlformats.org/drawingml/2006/main" idx="0">
          <a:schemeClr val="accent2"/>
        </a:fillRef>
        <a:effectRef xmlns:a="http://schemas.openxmlformats.org/drawingml/2006/main" idx="0">
          <a:schemeClr val="accent2"/>
        </a:effectRef>
        <a:fontRef xmlns:a="http://schemas.openxmlformats.org/drawingml/2006/main" idx="minor">
          <a:schemeClr val="tx1"/>
        </a:fontRef>
      </cdr:style>
      <cdr:txBody>
        <a:bodyPr xmlns:a="http://schemas.openxmlformats.org/drawingml/2006/main"/>
        <a:lstStyle xmlns:a="http://schemas.openxmlformats.org/drawingml/2006/main"/>
        <a:p xmlns:a="http://schemas.openxmlformats.org/drawingml/2006/main">
          <a:endParaRPr lang="en-US"/>
        </a:p>
      </cdr:txBody>
    </cdr:sp>
  </cdr:relSizeAnchor>
  <cdr:relSizeAnchor xmlns:cdr="http://schemas.openxmlformats.org/drawingml/2006/chartDrawing">
    <cdr:from>
      <cdr:x>0.71897</cdr:x>
      <cdr:y>0.29508</cdr:y>
    </cdr:from>
    <cdr:to>
      <cdr:x>0.76228</cdr:x>
      <cdr:y>0.60656</cdr:y>
    </cdr:to>
    <cdr:sp macro="" textlink="">
      <cdr:nvSpPr>
        <cdr:cNvPr id="19" name="Straight Arrow Connector 18"/>
        <cdr:cNvSpPr/>
      </cdr:nvSpPr>
      <cdr:spPr>
        <a:xfrm xmlns:a="http://schemas.openxmlformats.org/drawingml/2006/main" rot="5400000" flipH="1" flipV="1">
          <a:off x="5429273" y="1785965"/>
          <a:ext cx="1357342" cy="357180"/>
        </a:xfrm>
        <a:prstGeom xmlns:a="http://schemas.openxmlformats.org/drawingml/2006/main" prst="straightConnector1">
          <a:avLst/>
        </a:prstGeom>
        <a:ln xmlns:a="http://schemas.openxmlformats.org/drawingml/2006/main">
          <a:tailEnd type="arrow"/>
        </a:ln>
      </cdr:spPr>
      <cdr:style>
        <a:lnRef xmlns:a="http://schemas.openxmlformats.org/drawingml/2006/main" idx="1">
          <a:schemeClr val="accent2"/>
        </a:lnRef>
        <a:fillRef xmlns:a="http://schemas.openxmlformats.org/drawingml/2006/main" idx="0">
          <a:schemeClr val="accent2"/>
        </a:fillRef>
        <a:effectRef xmlns:a="http://schemas.openxmlformats.org/drawingml/2006/main" idx="0">
          <a:schemeClr val="accent2"/>
        </a:effectRef>
        <a:fontRef xmlns:a="http://schemas.openxmlformats.org/drawingml/2006/main" idx="minor">
          <a:schemeClr val="tx1"/>
        </a:fontRef>
      </cdr:style>
      <cdr:txBody>
        <a:bodyPr xmlns:a="http://schemas.openxmlformats.org/drawingml/2006/main"/>
        <a:lstStyle xmlns:a="http://schemas.openxmlformats.org/drawingml/2006/main"/>
        <a:p xmlns:a="http://schemas.openxmlformats.org/drawingml/2006/main">
          <a:endParaRPr lang="en-US"/>
        </a:p>
      </cdr:txBody>
    </cdr:sp>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1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3186"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pPr>
              <a:defRPr/>
            </a:pPr>
            <a:endParaRPr lang="en-US"/>
          </a:p>
        </p:txBody>
      </p:sp>
      <p:sp>
        <p:nvSpPr>
          <p:cNvPr id="93187"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pPr>
              <a:defRPr/>
            </a:pPr>
            <a:endParaRPr lang="en-US"/>
          </a:p>
        </p:txBody>
      </p:sp>
      <p:sp>
        <p:nvSpPr>
          <p:cNvPr id="30724"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93189"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93190"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pPr>
              <a:defRPr/>
            </a:pPr>
            <a:endParaRPr lang="en-US"/>
          </a:p>
        </p:txBody>
      </p:sp>
      <p:sp>
        <p:nvSpPr>
          <p:cNvPr id="93191"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pPr>
              <a:defRPr/>
            </a:pPr>
            <a:fld id="{484000A8-EF5D-4E0B-82C9-BADF94F6C444}" type="slidenum">
              <a:rPr lang="en-US"/>
              <a:pPr>
                <a:defRPr/>
              </a:pPr>
              <a:t>‹#›</a:t>
            </a:fld>
            <a:endParaRPr lang="en-US"/>
          </a:p>
        </p:txBody>
      </p:sp>
    </p:spTree>
    <p:extLst>
      <p:ext uri="{BB962C8B-B14F-4D97-AF65-F5344CB8AC3E}">
        <p14:creationId xmlns:p14="http://schemas.microsoft.com/office/powerpoint/2010/main" val="92355448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00.xml.rels><?xml version="1.0" encoding="UTF-8" standalone="yes"?>
<Relationships xmlns="http://schemas.openxmlformats.org/package/2006/relationships"><Relationship Id="rId2" Type="http://schemas.openxmlformats.org/officeDocument/2006/relationships/slide" Target="../slides/slide107.xml"/><Relationship Id="rId1" Type="http://schemas.openxmlformats.org/officeDocument/2006/relationships/notesMaster" Target="../notesMasters/notesMaster1.xml"/></Relationships>
</file>

<file path=ppt/notesSlides/_rels/notesSlide101.xml.rels><?xml version="1.0" encoding="UTF-8" standalone="yes"?>
<Relationships xmlns="http://schemas.openxmlformats.org/package/2006/relationships"><Relationship Id="rId2" Type="http://schemas.openxmlformats.org/officeDocument/2006/relationships/slide" Target="../slides/slide108.xml"/><Relationship Id="rId1" Type="http://schemas.openxmlformats.org/officeDocument/2006/relationships/notesMaster" Target="../notesMasters/notesMaster1.xml"/></Relationships>
</file>

<file path=ppt/notesSlides/_rels/notesSlide102.xml.rels><?xml version="1.0" encoding="UTF-8" standalone="yes"?>
<Relationships xmlns="http://schemas.openxmlformats.org/package/2006/relationships"><Relationship Id="rId2" Type="http://schemas.openxmlformats.org/officeDocument/2006/relationships/slide" Target="../slides/slide109.xml"/><Relationship Id="rId1" Type="http://schemas.openxmlformats.org/officeDocument/2006/relationships/notesMaster" Target="../notesMasters/notesMaster1.xml"/></Relationships>
</file>

<file path=ppt/notesSlides/_rels/notesSlide103.xml.rels><?xml version="1.0" encoding="UTF-8" standalone="yes"?>
<Relationships xmlns="http://schemas.openxmlformats.org/package/2006/relationships"><Relationship Id="rId2" Type="http://schemas.openxmlformats.org/officeDocument/2006/relationships/slide" Target="../slides/slide110.xml"/><Relationship Id="rId1" Type="http://schemas.openxmlformats.org/officeDocument/2006/relationships/notesMaster" Target="../notesMasters/notesMaster1.xml"/></Relationships>
</file>

<file path=ppt/notesSlides/_rels/notesSlide104.xml.rels><?xml version="1.0" encoding="UTF-8" standalone="yes"?>
<Relationships xmlns="http://schemas.openxmlformats.org/package/2006/relationships"><Relationship Id="rId2" Type="http://schemas.openxmlformats.org/officeDocument/2006/relationships/slide" Target="../slides/slide111.xml"/><Relationship Id="rId1" Type="http://schemas.openxmlformats.org/officeDocument/2006/relationships/notesMaster" Target="../notesMasters/notesMaster1.xml"/></Relationships>
</file>

<file path=ppt/notesSlides/_rels/notesSlide105.xml.rels><?xml version="1.0" encoding="UTF-8" standalone="yes"?>
<Relationships xmlns="http://schemas.openxmlformats.org/package/2006/relationships"><Relationship Id="rId2" Type="http://schemas.openxmlformats.org/officeDocument/2006/relationships/slide" Target="../slides/slide112.xml"/><Relationship Id="rId1" Type="http://schemas.openxmlformats.org/officeDocument/2006/relationships/notesMaster" Target="../notesMasters/notesMaster1.xml"/></Relationships>
</file>

<file path=ppt/notesSlides/_rels/notesSlide106.xml.rels><?xml version="1.0" encoding="UTF-8" standalone="yes"?>
<Relationships xmlns="http://schemas.openxmlformats.org/package/2006/relationships"><Relationship Id="rId2" Type="http://schemas.openxmlformats.org/officeDocument/2006/relationships/slide" Target="../slides/slide113.xml"/><Relationship Id="rId1" Type="http://schemas.openxmlformats.org/officeDocument/2006/relationships/notesMaster" Target="../notesMasters/notesMaster1.xml"/></Relationships>
</file>

<file path=ppt/notesSlides/_rels/notesSlide107.xml.rels><?xml version="1.0" encoding="UTF-8" standalone="yes"?>
<Relationships xmlns="http://schemas.openxmlformats.org/package/2006/relationships"><Relationship Id="rId2" Type="http://schemas.openxmlformats.org/officeDocument/2006/relationships/slide" Target="../slides/slide114.xml"/><Relationship Id="rId1" Type="http://schemas.openxmlformats.org/officeDocument/2006/relationships/notesMaster" Target="../notesMasters/notesMaster1.xml"/></Relationships>
</file>

<file path=ppt/notesSlides/_rels/notesSlide108.xml.rels><?xml version="1.0" encoding="UTF-8" standalone="yes"?>
<Relationships xmlns="http://schemas.openxmlformats.org/package/2006/relationships"><Relationship Id="rId2" Type="http://schemas.openxmlformats.org/officeDocument/2006/relationships/slide" Target="../slides/slide115.xml"/><Relationship Id="rId1" Type="http://schemas.openxmlformats.org/officeDocument/2006/relationships/notesMaster" Target="../notesMasters/notesMaster1.xml"/></Relationships>
</file>

<file path=ppt/notesSlides/_rels/notesSlide109.xml.rels><?xml version="1.0" encoding="UTF-8" standalone="yes"?>
<Relationships xmlns="http://schemas.openxmlformats.org/package/2006/relationships"><Relationship Id="rId2" Type="http://schemas.openxmlformats.org/officeDocument/2006/relationships/slide" Target="../slides/slide11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0.xml.rels><?xml version="1.0" encoding="UTF-8" standalone="yes"?>
<Relationships xmlns="http://schemas.openxmlformats.org/package/2006/relationships"><Relationship Id="rId2" Type="http://schemas.openxmlformats.org/officeDocument/2006/relationships/slide" Target="../slides/slide117.xml"/><Relationship Id="rId1" Type="http://schemas.openxmlformats.org/officeDocument/2006/relationships/notesMaster" Target="../notesMasters/notesMaster1.xml"/></Relationships>
</file>

<file path=ppt/notesSlides/_rels/notesSlide111.xml.rels><?xml version="1.0" encoding="UTF-8" standalone="yes"?>
<Relationships xmlns="http://schemas.openxmlformats.org/package/2006/relationships"><Relationship Id="rId2" Type="http://schemas.openxmlformats.org/officeDocument/2006/relationships/slide" Target="../slides/slide118.xml"/><Relationship Id="rId1" Type="http://schemas.openxmlformats.org/officeDocument/2006/relationships/notesMaster" Target="../notesMasters/notesMaster1.xml"/></Relationships>
</file>

<file path=ppt/notesSlides/_rels/notesSlide112.xml.rels><?xml version="1.0" encoding="UTF-8" standalone="yes"?>
<Relationships xmlns="http://schemas.openxmlformats.org/package/2006/relationships"><Relationship Id="rId2" Type="http://schemas.openxmlformats.org/officeDocument/2006/relationships/slide" Target="../slides/slide119.xml"/><Relationship Id="rId1" Type="http://schemas.openxmlformats.org/officeDocument/2006/relationships/notesMaster" Target="../notesMasters/notesMaster1.xml"/></Relationships>
</file>

<file path=ppt/notesSlides/_rels/notesSlide113.xml.rels><?xml version="1.0" encoding="UTF-8" standalone="yes"?>
<Relationships xmlns="http://schemas.openxmlformats.org/package/2006/relationships"><Relationship Id="rId2" Type="http://schemas.openxmlformats.org/officeDocument/2006/relationships/slide" Target="../slides/slide120.xml"/><Relationship Id="rId1" Type="http://schemas.openxmlformats.org/officeDocument/2006/relationships/notesMaster" Target="../notesMasters/notesMaster1.xml"/></Relationships>
</file>

<file path=ppt/notesSlides/_rels/notesSlide114.xml.rels><?xml version="1.0" encoding="UTF-8" standalone="yes"?>
<Relationships xmlns="http://schemas.openxmlformats.org/package/2006/relationships"><Relationship Id="rId2" Type="http://schemas.openxmlformats.org/officeDocument/2006/relationships/slide" Target="../slides/slide121.xml"/><Relationship Id="rId1" Type="http://schemas.openxmlformats.org/officeDocument/2006/relationships/notesMaster" Target="../notesMasters/notesMaster1.xml"/></Relationships>
</file>

<file path=ppt/notesSlides/_rels/notesSlide115.xml.rels><?xml version="1.0" encoding="UTF-8" standalone="yes"?>
<Relationships xmlns="http://schemas.openxmlformats.org/package/2006/relationships"><Relationship Id="rId2" Type="http://schemas.openxmlformats.org/officeDocument/2006/relationships/slide" Target="../slides/slide122.xml"/><Relationship Id="rId1" Type="http://schemas.openxmlformats.org/officeDocument/2006/relationships/notesMaster" Target="../notesMasters/notesMaster1.xml"/></Relationships>
</file>

<file path=ppt/notesSlides/_rels/notesSlide116.xml.rels><?xml version="1.0" encoding="UTF-8" standalone="yes"?>
<Relationships xmlns="http://schemas.openxmlformats.org/package/2006/relationships"><Relationship Id="rId2" Type="http://schemas.openxmlformats.org/officeDocument/2006/relationships/slide" Target="../slides/slide123.xml"/><Relationship Id="rId1" Type="http://schemas.openxmlformats.org/officeDocument/2006/relationships/notesMaster" Target="../notesMasters/notesMaster1.xml"/></Relationships>
</file>

<file path=ppt/notesSlides/_rels/notesSlide117.xml.rels><?xml version="1.0" encoding="UTF-8" standalone="yes"?>
<Relationships xmlns="http://schemas.openxmlformats.org/package/2006/relationships"><Relationship Id="rId2" Type="http://schemas.openxmlformats.org/officeDocument/2006/relationships/slide" Target="../slides/slide124.xml"/><Relationship Id="rId1" Type="http://schemas.openxmlformats.org/officeDocument/2006/relationships/notesMaster" Target="../notesMasters/notesMaster1.xml"/></Relationships>
</file>

<file path=ppt/notesSlides/_rels/notesSlide118.xml.rels><?xml version="1.0" encoding="UTF-8" standalone="yes"?>
<Relationships xmlns="http://schemas.openxmlformats.org/package/2006/relationships"><Relationship Id="rId2" Type="http://schemas.openxmlformats.org/officeDocument/2006/relationships/slide" Target="../slides/slide125.xml"/><Relationship Id="rId1" Type="http://schemas.openxmlformats.org/officeDocument/2006/relationships/notesMaster" Target="../notesMasters/notesMaster1.xml"/></Relationships>
</file>

<file path=ppt/notesSlides/_rels/notesSlide119.xml.rels><?xml version="1.0" encoding="UTF-8" standalone="yes"?>
<Relationships xmlns="http://schemas.openxmlformats.org/package/2006/relationships"><Relationship Id="rId2" Type="http://schemas.openxmlformats.org/officeDocument/2006/relationships/slide" Target="../slides/slide12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0.xml.rels><?xml version="1.0" encoding="UTF-8" standalone="yes"?>
<Relationships xmlns="http://schemas.openxmlformats.org/package/2006/relationships"><Relationship Id="rId2" Type="http://schemas.openxmlformats.org/officeDocument/2006/relationships/slide" Target="../slides/slide127.xml"/><Relationship Id="rId1" Type="http://schemas.openxmlformats.org/officeDocument/2006/relationships/notesMaster" Target="../notesMasters/notesMaster1.xml"/></Relationships>
</file>

<file path=ppt/notesSlides/_rels/notesSlide121.xml.rels><?xml version="1.0" encoding="UTF-8" standalone="yes"?>
<Relationships xmlns="http://schemas.openxmlformats.org/package/2006/relationships"><Relationship Id="rId2" Type="http://schemas.openxmlformats.org/officeDocument/2006/relationships/slide" Target="../slides/slide128.xml"/><Relationship Id="rId1" Type="http://schemas.openxmlformats.org/officeDocument/2006/relationships/notesMaster" Target="../notesMasters/notesMaster1.xml"/></Relationships>
</file>

<file path=ppt/notesSlides/_rels/notesSlide122.xml.rels><?xml version="1.0" encoding="UTF-8" standalone="yes"?>
<Relationships xmlns="http://schemas.openxmlformats.org/package/2006/relationships"><Relationship Id="rId2" Type="http://schemas.openxmlformats.org/officeDocument/2006/relationships/slide" Target="../slides/slide129.xml"/><Relationship Id="rId1" Type="http://schemas.openxmlformats.org/officeDocument/2006/relationships/notesMaster" Target="../notesMasters/notesMaster1.xml"/></Relationships>
</file>

<file path=ppt/notesSlides/_rels/notesSlide123.xml.rels><?xml version="1.0" encoding="UTF-8" standalone="yes"?>
<Relationships xmlns="http://schemas.openxmlformats.org/package/2006/relationships"><Relationship Id="rId2" Type="http://schemas.openxmlformats.org/officeDocument/2006/relationships/slide" Target="../slides/slide130.xml"/><Relationship Id="rId1" Type="http://schemas.openxmlformats.org/officeDocument/2006/relationships/notesMaster" Target="../notesMasters/notesMaster1.xml"/></Relationships>
</file>

<file path=ppt/notesSlides/_rels/notesSlide124.xml.rels><?xml version="1.0" encoding="UTF-8" standalone="yes"?>
<Relationships xmlns="http://schemas.openxmlformats.org/package/2006/relationships"><Relationship Id="rId2" Type="http://schemas.openxmlformats.org/officeDocument/2006/relationships/slide" Target="../slides/slide131.xml"/><Relationship Id="rId1" Type="http://schemas.openxmlformats.org/officeDocument/2006/relationships/notesMaster" Target="../notesMasters/notesMaster1.xml"/></Relationships>
</file>

<file path=ppt/notesSlides/_rels/notesSlide125.xml.rels><?xml version="1.0" encoding="UTF-8" standalone="yes"?>
<Relationships xmlns="http://schemas.openxmlformats.org/package/2006/relationships"><Relationship Id="rId2" Type="http://schemas.openxmlformats.org/officeDocument/2006/relationships/slide" Target="../slides/slide132.xml"/><Relationship Id="rId1" Type="http://schemas.openxmlformats.org/officeDocument/2006/relationships/notesMaster" Target="../notesMasters/notesMaster1.xml"/></Relationships>
</file>

<file path=ppt/notesSlides/_rels/notesSlide126.xml.rels><?xml version="1.0" encoding="UTF-8" standalone="yes"?>
<Relationships xmlns="http://schemas.openxmlformats.org/package/2006/relationships"><Relationship Id="rId2" Type="http://schemas.openxmlformats.org/officeDocument/2006/relationships/slide" Target="../slides/slide133.xml"/><Relationship Id="rId1" Type="http://schemas.openxmlformats.org/officeDocument/2006/relationships/notesMaster" Target="../notesMasters/notesMaster1.xml"/></Relationships>
</file>

<file path=ppt/notesSlides/_rels/notesSlide127.xml.rels><?xml version="1.0" encoding="UTF-8" standalone="yes"?>
<Relationships xmlns="http://schemas.openxmlformats.org/package/2006/relationships"><Relationship Id="rId2" Type="http://schemas.openxmlformats.org/officeDocument/2006/relationships/slide" Target="../slides/slide134.xml"/><Relationship Id="rId1" Type="http://schemas.openxmlformats.org/officeDocument/2006/relationships/notesMaster" Target="../notesMasters/notesMaster1.xml"/></Relationships>
</file>

<file path=ppt/notesSlides/_rels/notesSlide128.xml.rels><?xml version="1.0" encoding="UTF-8" standalone="yes"?>
<Relationships xmlns="http://schemas.openxmlformats.org/package/2006/relationships"><Relationship Id="rId2" Type="http://schemas.openxmlformats.org/officeDocument/2006/relationships/slide" Target="../slides/slide135.xml"/><Relationship Id="rId1" Type="http://schemas.openxmlformats.org/officeDocument/2006/relationships/notesMaster" Target="../notesMasters/notesMaster1.xml"/></Relationships>
</file>

<file path=ppt/notesSlides/_rels/notesSlide129.xml.rels><?xml version="1.0" encoding="UTF-8" standalone="yes"?>
<Relationships xmlns="http://schemas.openxmlformats.org/package/2006/relationships"><Relationship Id="rId2" Type="http://schemas.openxmlformats.org/officeDocument/2006/relationships/slide" Target="../slides/slide13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0.xml.rels><?xml version="1.0" encoding="UTF-8" standalone="yes"?>
<Relationships xmlns="http://schemas.openxmlformats.org/package/2006/relationships"><Relationship Id="rId2" Type="http://schemas.openxmlformats.org/officeDocument/2006/relationships/slide" Target="../slides/slide137.xml"/><Relationship Id="rId1" Type="http://schemas.openxmlformats.org/officeDocument/2006/relationships/notesMaster" Target="../notesMasters/notesMaster1.xml"/></Relationships>
</file>

<file path=ppt/notesSlides/_rels/notesSlide131.xml.rels><?xml version="1.0" encoding="UTF-8" standalone="yes"?>
<Relationships xmlns="http://schemas.openxmlformats.org/package/2006/relationships"><Relationship Id="rId2" Type="http://schemas.openxmlformats.org/officeDocument/2006/relationships/slide" Target="../slides/slide13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78.xml.rels><?xml version="1.0" encoding="UTF-8" standalone="yes"?>
<Relationships xmlns="http://schemas.openxmlformats.org/package/2006/relationships"><Relationship Id="rId2" Type="http://schemas.openxmlformats.org/officeDocument/2006/relationships/slide" Target="../slides/slide85.xml"/><Relationship Id="rId1" Type="http://schemas.openxmlformats.org/officeDocument/2006/relationships/notesMaster" Target="../notesMasters/notesMaster1.xml"/></Relationships>
</file>

<file path=ppt/notesSlides/_rels/notesSlide79.xml.rels><?xml version="1.0" encoding="UTF-8" standalone="yes"?>
<Relationships xmlns="http://schemas.openxmlformats.org/package/2006/relationships"><Relationship Id="rId2" Type="http://schemas.openxmlformats.org/officeDocument/2006/relationships/slide" Target="../slides/slide86.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0.xml.rels><?xml version="1.0" encoding="UTF-8" standalone="yes"?>
<Relationships xmlns="http://schemas.openxmlformats.org/package/2006/relationships"><Relationship Id="rId2" Type="http://schemas.openxmlformats.org/officeDocument/2006/relationships/slide" Target="../slides/slide87.xml"/><Relationship Id="rId1" Type="http://schemas.openxmlformats.org/officeDocument/2006/relationships/notesMaster" Target="../notesMasters/notesMaster1.xml"/></Relationships>
</file>

<file path=ppt/notesSlides/_rels/notesSlide81.xml.rels><?xml version="1.0" encoding="UTF-8" standalone="yes"?>
<Relationships xmlns="http://schemas.openxmlformats.org/package/2006/relationships"><Relationship Id="rId2" Type="http://schemas.openxmlformats.org/officeDocument/2006/relationships/slide" Target="../slides/slide88.xml"/><Relationship Id="rId1" Type="http://schemas.openxmlformats.org/officeDocument/2006/relationships/notesMaster" Target="../notesMasters/notesMaster1.xml"/></Relationships>
</file>

<file path=ppt/notesSlides/_rels/notesSlide82.xml.rels><?xml version="1.0" encoding="UTF-8" standalone="yes"?>
<Relationships xmlns="http://schemas.openxmlformats.org/package/2006/relationships"><Relationship Id="rId2" Type="http://schemas.openxmlformats.org/officeDocument/2006/relationships/slide" Target="../slides/slide89.xml"/><Relationship Id="rId1" Type="http://schemas.openxmlformats.org/officeDocument/2006/relationships/notesMaster" Target="../notesMasters/notesMaster1.xml"/></Relationships>
</file>

<file path=ppt/notesSlides/_rels/notesSlide83.xml.rels><?xml version="1.0" encoding="UTF-8" standalone="yes"?>
<Relationships xmlns="http://schemas.openxmlformats.org/package/2006/relationships"><Relationship Id="rId2" Type="http://schemas.openxmlformats.org/officeDocument/2006/relationships/slide" Target="../slides/slide90.xml"/><Relationship Id="rId1" Type="http://schemas.openxmlformats.org/officeDocument/2006/relationships/notesMaster" Target="../notesMasters/notesMaster1.xml"/></Relationships>
</file>

<file path=ppt/notesSlides/_rels/notesSlide84.xml.rels><?xml version="1.0" encoding="UTF-8" standalone="yes"?>
<Relationships xmlns="http://schemas.openxmlformats.org/package/2006/relationships"><Relationship Id="rId2" Type="http://schemas.openxmlformats.org/officeDocument/2006/relationships/slide" Target="../slides/slide91.xml"/><Relationship Id="rId1" Type="http://schemas.openxmlformats.org/officeDocument/2006/relationships/notesMaster" Target="../notesMasters/notesMaster1.xml"/></Relationships>
</file>

<file path=ppt/notesSlides/_rels/notesSlide85.xml.rels><?xml version="1.0" encoding="UTF-8" standalone="yes"?>
<Relationships xmlns="http://schemas.openxmlformats.org/package/2006/relationships"><Relationship Id="rId2" Type="http://schemas.openxmlformats.org/officeDocument/2006/relationships/slide" Target="../slides/slide92.xml"/><Relationship Id="rId1" Type="http://schemas.openxmlformats.org/officeDocument/2006/relationships/notesMaster" Target="../notesMasters/notesMaster1.xml"/></Relationships>
</file>

<file path=ppt/notesSlides/_rels/notesSlide86.xml.rels><?xml version="1.0" encoding="UTF-8" standalone="yes"?>
<Relationships xmlns="http://schemas.openxmlformats.org/package/2006/relationships"><Relationship Id="rId2" Type="http://schemas.openxmlformats.org/officeDocument/2006/relationships/slide" Target="../slides/slide93.xml"/><Relationship Id="rId1" Type="http://schemas.openxmlformats.org/officeDocument/2006/relationships/notesMaster" Target="../notesMasters/notesMaster1.xml"/></Relationships>
</file>

<file path=ppt/notesSlides/_rels/notesSlide87.xml.rels><?xml version="1.0" encoding="UTF-8" standalone="yes"?>
<Relationships xmlns="http://schemas.openxmlformats.org/package/2006/relationships"><Relationship Id="rId2" Type="http://schemas.openxmlformats.org/officeDocument/2006/relationships/slide" Target="../slides/slide94.xml"/><Relationship Id="rId1" Type="http://schemas.openxmlformats.org/officeDocument/2006/relationships/notesMaster" Target="../notesMasters/notesMaster1.xml"/></Relationships>
</file>

<file path=ppt/notesSlides/_rels/notesSlide88.xml.rels><?xml version="1.0" encoding="UTF-8" standalone="yes"?>
<Relationships xmlns="http://schemas.openxmlformats.org/package/2006/relationships"><Relationship Id="rId2" Type="http://schemas.openxmlformats.org/officeDocument/2006/relationships/slide" Target="../slides/slide95.xml"/><Relationship Id="rId1" Type="http://schemas.openxmlformats.org/officeDocument/2006/relationships/notesMaster" Target="../notesMasters/notesMaster1.xml"/></Relationships>
</file>

<file path=ppt/notesSlides/_rels/notesSlide89.xml.rels><?xml version="1.0" encoding="UTF-8" standalone="yes"?>
<Relationships xmlns="http://schemas.openxmlformats.org/package/2006/relationships"><Relationship Id="rId2" Type="http://schemas.openxmlformats.org/officeDocument/2006/relationships/slide" Target="../slides/slide96.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0.xml.rels><?xml version="1.0" encoding="UTF-8" standalone="yes"?>
<Relationships xmlns="http://schemas.openxmlformats.org/package/2006/relationships"><Relationship Id="rId2" Type="http://schemas.openxmlformats.org/officeDocument/2006/relationships/slide" Target="../slides/slide97.xml"/><Relationship Id="rId1" Type="http://schemas.openxmlformats.org/officeDocument/2006/relationships/notesMaster" Target="../notesMasters/notesMaster1.xml"/></Relationships>
</file>

<file path=ppt/notesSlides/_rels/notesSlide91.xml.rels><?xml version="1.0" encoding="UTF-8" standalone="yes"?>
<Relationships xmlns="http://schemas.openxmlformats.org/package/2006/relationships"><Relationship Id="rId2" Type="http://schemas.openxmlformats.org/officeDocument/2006/relationships/slide" Target="../slides/slide98.xml"/><Relationship Id="rId1" Type="http://schemas.openxmlformats.org/officeDocument/2006/relationships/notesMaster" Target="../notesMasters/notesMaster1.xml"/></Relationships>
</file>

<file path=ppt/notesSlides/_rels/notesSlide92.xml.rels><?xml version="1.0" encoding="UTF-8" standalone="yes"?>
<Relationships xmlns="http://schemas.openxmlformats.org/package/2006/relationships"><Relationship Id="rId2" Type="http://schemas.openxmlformats.org/officeDocument/2006/relationships/slide" Target="../slides/slide99.xml"/><Relationship Id="rId1" Type="http://schemas.openxmlformats.org/officeDocument/2006/relationships/notesMaster" Target="../notesMasters/notesMaster1.xml"/></Relationships>
</file>

<file path=ppt/notesSlides/_rels/notesSlide93.xml.rels><?xml version="1.0" encoding="UTF-8" standalone="yes"?>
<Relationships xmlns="http://schemas.openxmlformats.org/package/2006/relationships"><Relationship Id="rId2" Type="http://schemas.openxmlformats.org/officeDocument/2006/relationships/slide" Target="../slides/slide100.xml"/><Relationship Id="rId1" Type="http://schemas.openxmlformats.org/officeDocument/2006/relationships/notesMaster" Target="../notesMasters/notesMaster1.xml"/></Relationships>
</file>

<file path=ppt/notesSlides/_rels/notesSlide94.xml.rels><?xml version="1.0" encoding="UTF-8" standalone="yes"?>
<Relationships xmlns="http://schemas.openxmlformats.org/package/2006/relationships"><Relationship Id="rId2" Type="http://schemas.openxmlformats.org/officeDocument/2006/relationships/slide" Target="../slides/slide101.xml"/><Relationship Id="rId1" Type="http://schemas.openxmlformats.org/officeDocument/2006/relationships/notesMaster" Target="../notesMasters/notesMaster1.xml"/></Relationships>
</file>

<file path=ppt/notesSlides/_rels/notesSlide95.xml.rels><?xml version="1.0" encoding="UTF-8" standalone="yes"?>
<Relationships xmlns="http://schemas.openxmlformats.org/package/2006/relationships"><Relationship Id="rId2" Type="http://schemas.openxmlformats.org/officeDocument/2006/relationships/slide" Target="../slides/slide102.xml"/><Relationship Id="rId1" Type="http://schemas.openxmlformats.org/officeDocument/2006/relationships/notesMaster" Target="../notesMasters/notesMaster1.xml"/></Relationships>
</file>

<file path=ppt/notesSlides/_rels/notesSlide96.xml.rels><?xml version="1.0" encoding="UTF-8" standalone="yes"?>
<Relationships xmlns="http://schemas.openxmlformats.org/package/2006/relationships"><Relationship Id="rId2" Type="http://schemas.openxmlformats.org/officeDocument/2006/relationships/slide" Target="../slides/slide103.xml"/><Relationship Id="rId1" Type="http://schemas.openxmlformats.org/officeDocument/2006/relationships/notesMaster" Target="../notesMasters/notesMaster1.xml"/></Relationships>
</file>

<file path=ppt/notesSlides/_rels/notesSlide97.xml.rels><?xml version="1.0" encoding="UTF-8" standalone="yes"?>
<Relationships xmlns="http://schemas.openxmlformats.org/package/2006/relationships"><Relationship Id="rId2" Type="http://schemas.openxmlformats.org/officeDocument/2006/relationships/slide" Target="../slides/slide104.xml"/><Relationship Id="rId1" Type="http://schemas.openxmlformats.org/officeDocument/2006/relationships/notesMaster" Target="../notesMasters/notesMaster1.xml"/></Relationships>
</file>

<file path=ppt/notesSlides/_rels/notesSlide98.xml.rels><?xml version="1.0" encoding="UTF-8" standalone="yes"?>
<Relationships xmlns="http://schemas.openxmlformats.org/package/2006/relationships"><Relationship Id="rId2" Type="http://schemas.openxmlformats.org/officeDocument/2006/relationships/slide" Target="../slides/slide105.xml"/><Relationship Id="rId1" Type="http://schemas.openxmlformats.org/officeDocument/2006/relationships/notesMaster" Target="../notesMasters/notesMaster1.xml"/></Relationships>
</file>

<file path=ppt/notesSlides/_rels/notesSlide99.xml.rels><?xml version="1.0" encoding="UTF-8" standalone="yes"?>
<Relationships xmlns="http://schemas.openxmlformats.org/package/2006/relationships"><Relationship Id="rId2" Type="http://schemas.openxmlformats.org/officeDocument/2006/relationships/slide" Target="../slides/slide10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Slide Image Placeholder 1"/>
          <p:cNvSpPr>
            <a:spLocks noGrp="1" noRot="1" noChangeAspect="1" noTextEdit="1"/>
          </p:cNvSpPr>
          <p:nvPr>
            <p:ph type="sldImg"/>
          </p:nvPr>
        </p:nvSpPr>
        <p:spPr>
          <a:ln/>
        </p:spPr>
      </p:sp>
      <p:sp>
        <p:nvSpPr>
          <p:cNvPr id="31747" name="Notes Placeholder 2"/>
          <p:cNvSpPr>
            <a:spLocks noGrp="1"/>
          </p:cNvSpPr>
          <p:nvPr>
            <p:ph type="body" idx="1"/>
          </p:nvPr>
        </p:nvSpPr>
        <p:spPr>
          <a:noFill/>
          <a:ln/>
        </p:spPr>
        <p:txBody>
          <a:bodyPr/>
          <a:lstStyle/>
          <a:p>
            <a:endParaRPr lang="en-ZA" smtClean="0"/>
          </a:p>
        </p:txBody>
      </p:sp>
      <p:sp>
        <p:nvSpPr>
          <p:cNvPr id="31748" name="Slide Number Placeholder 3"/>
          <p:cNvSpPr>
            <a:spLocks noGrp="1"/>
          </p:cNvSpPr>
          <p:nvPr>
            <p:ph type="sldNum" sz="quarter" idx="5"/>
          </p:nvPr>
        </p:nvSpPr>
        <p:spPr>
          <a:noFill/>
        </p:spPr>
        <p:txBody>
          <a:bodyPr/>
          <a:lstStyle/>
          <a:p>
            <a:fld id="{9C5F6BE2-57E9-4A8B-8AEB-3B2B412333B3}" type="slidenum">
              <a:rPr lang="en-US" smtClean="0"/>
              <a:pPr/>
              <a:t>1</a:t>
            </a:fld>
            <a:endParaRPr lang="en-US"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484000A8-EF5D-4E0B-82C9-BADF94F6C444}" type="slidenum">
              <a:rPr lang="en-US" smtClean="0"/>
              <a:pPr>
                <a:defRPr/>
              </a:pPr>
              <a:t>11</a:t>
            </a:fld>
            <a:endParaRPr lang="en-US"/>
          </a:p>
        </p:txBody>
      </p:sp>
    </p:spTree>
  </p:cSld>
  <p:clrMapOvr>
    <a:masterClrMapping/>
  </p:clrMapOvr>
</p:notes>
</file>

<file path=ppt/notesSlides/notesSlide10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C0B04F0-D706-4F38-87FA-D44BF3BD3707}" type="slidenum">
              <a:rPr lang="en-US" smtClean="0"/>
              <a:pPr/>
              <a:t>107</a:t>
            </a:fld>
            <a:endParaRPr lang="en-US"/>
          </a:p>
        </p:txBody>
      </p:sp>
    </p:spTree>
  </p:cSld>
  <p:clrMapOvr>
    <a:masterClrMapping/>
  </p:clrMapOvr>
</p:notes>
</file>

<file path=ppt/notesSlides/notesSlide10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26FF0955-252B-4028-A207-9B64487B37E9}" type="slidenum">
              <a:rPr lang="en-US" smtClean="0"/>
              <a:pPr/>
              <a:t>108</a:t>
            </a:fld>
            <a:endParaRPr lang="en-US"/>
          </a:p>
        </p:txBody>
      </p:sp>
    </p:spTree>
  </p:cSld>
  <p:clrMapOvr>
    <a:masterClrMapping/>
  </p:clrMapOvr>
</p:notes>
</file>

<file path=ppt/notesSlides/notesSlide10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ZA"/>
          </a:p>
        </p:txBody>
      </p:sp>
      <p:sp>
        <p:nvSpPr>
          <p:cNvPr id="4" name="Slide Number Placeholder 3"/>
          <p:cNvSpPr>
            <a:spLocks noGrp="1"/>
          </p:cNvSpPr>
          <p:nvPr>
            <p:ph type="sldNum" sz="quarter" idx="10"/>
          </p:nvPr>
        </p:nvSpPr>
        <p:spPr/>
        <p:txBody>
          <a:bodyPr/>
          <a:lstStyle/>
          <a:p>
            <a:fld id="{0ABE60FE-6E3E-43A6-A5BD-8C30D64A6DC4}" type="slidenum">
              <a:rPr lang="en-ZA" smtClean="0"/>
              <a:t>109</a:t>
            </a:fld>
            <a:endParaRPr lang="en-ZA"/>
          </a:p>
        </p:txBody>
      </p:sp>
    </p:spTree>
    <p:extLst>
      <p:ext uri="{BB962C8B-B14F-4D97-AF65-F5344CB8AC3E}">
        <p14:creationId xmlns:p14="http://schemas.microsoft.com/office/powerpoint/2010/main" val="2112511236"/>
      </p:ext>
    </p:extLst>
  </p:cSld>
  <p:clrMapOvr>
    <a:masterClrMapping/>
  </p:clrMapOvr>
</p:notes>
</file>

<file path=ppt/notesSlides/notesSlide10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ZA"/>
          </a:p>
        </p:txBody>
      </p:sp>
      <p:sp>
        <p:nvSpPr>
          <p:cNvPr id="4" name="Slide Number Placeholder 3"/>
          <p:cNvSpPr>
            <a:spLocks noGrp="1"/>
          </p:cNvSpPr>
          <p:nvPr>
            <p:ph type="sldNum" sz="quarter" idx="10"/>
          </p:nvPr>
        </p:nvSpPr>
        <p:spPr/>
        <p:txBody>
          <a:bodyPr/>
          <a:lstStyle/>
          <a:p>
            <a:fld id="{0ABE60FE-6E3E-43A6-A5BD-8C30D64A6DC4}" type="slidenum">
              <a:rPr lang="en-ZA" smtClean="0"/>
              <a:t>110</a:t>
            </a:fld>
            <a:endParaRPr lang="en-ZA"/>
          </a:p>
        </p:txBody>
      </p:sp>
    </p:spTree>
    <p:extLst>
      <p:ext uri="{BB962C8B-B14F-4D97-AF65-F5344CB8AC3E}">
        <p14:creationId xmlns:p14="http://schemas.microsoft.com/office/powerpoint/2010/main" val="4174455123"/>
      </p:ext>
    </p:extLst>
  </p:cSld>
  <p:clrMapOvr>
    <a:masterClrMapping/>
  </p:clrMapOvr>
</p:notes>
</file>

<file path=ppt/notesSlides/notesSlide10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ZA"/>
          </a:p>
        </p:txBody>
      </p:sp>
      <p:sp>
        <p:nvSpPr>
          <p:cNvPr id="4" name="Slide Number Placeholder 3"/>
          <p:cNvSpPr>
            <a:spLocks noGrp="1"/>
          </p:cNvSpPr>
          <p:nvPr>
            <p:ph type="sldNum" sz="quarter" idx="10"/>
          </p:nvPr>
        </p:nvSpPr>
        <p:spPr/>
        <p:txBody>
          <a:bodyPr/>
          <a:lstStyle/>
          <a:p>
            <a:fld id="{0ABE60FE-6E3E-43A6-A5BD-8C30D64A6DC4}" type="slidenum">
              <a:rPr lang="en-ZA" smtClean="0"/>
              <a:t>111</a:t>
            </a:fld>
            <a:endParaRPr lang="en-ZA"/>
          </a:p>
        </p:txBody>
      </p:sp>
    </p:spTree>
    <p:extLst>
      <p:ext uri="{BB962C8B-B14F-4D97-AF65-F5344CB8AC3E}">
        <p14:creationId xmlns:p14="http://schemas.microsoft.com/office/powerpoint/2010/main" val="3343650637"/>
      </p:ext>
    </p:extLst>
  </p:cSld>
  <p:clrMapOvr>
    <a:masterClrMapping/>
  </p:clrMapOvr>
</p:notes>
</file>

<file path=ppt/notesSlides/notesSlide10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ZA"/>
          </a:p>
        </p:txBody>
      </p:sp>
      <p:sp>
        <p:nvSpPr>
          <p:cNvPr id="4" name="Slide Number Placeholder 3"/>
          <p:cNvSpPr>
            <a:spLocks noGrp="1"/>
          </p:cNvSpPr>
          <p:nvPr>
            <p:ph type="sldNum" sz="quarter" idx="10"/>
          </p:nvPr>
        </p:nvSpPr>
        <p:spPr/>
        <p:txBody>
          <a:bodyPr/>
          <a:lstStyle/>
          <a:p>
            <a:fld id="{0ABE60FE-6E3E-43A6-A5BD-8C30D64A6DC4}" type="slidenum">
              <a:rPr lang="en-ZA" smtClean="0"/>
              <a:t>112</a:t>
            </a:fld>
            <a:endParaRPr lang="en-ZA"/>
          </a:p>
        </p:txBody>
      </p:sp>
    </p:spTree>
    <p:extLst>
      <p:ext uri="{BB962C8B-B14F-4D97-AF65-F5344CB8AC3E}">
        <p14:creationId xmlns:p14="http://schemas.microsoft.com/office/powerpoint/2010/main" val="3873083110"/>
      </p:ext>
    </p:extLst>
  </p:cSld>
  <p:clrMapOvr>
    <a:masterClrMapping/>
  </p:clrMapOvr>
</p:notes>
</file>

<file path=ppt/notesSlides/notesSlide10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ZA"/>
          </a:p>
        </p:txBody>
      </p:sp>
      <p:sp>
        <p:nvSpPr>
          <p:cNvPr id="4" name="Slide Number Placeholder 3"/>
          <p:cNvSpPr>
            <a:spLocks noGrp="1"/>
          </p:cNvSpPr>
          <p:nvPr>
            <p:ph type="sldNum" sz="quarter" idx="10"/>
          </p:nvPr>
        </p:nvSpPr>
        <p:spPr/>
        <p:txBody>
          <a:bodyPr/>
          <a:lstStyle/>
          <a:p>
            <a:fld id="{0ABE60FE-6E3E-43A6-A5BD-8C30D64A6DC4}" type="slidenum">
              <a:rPr lang="en-ZA" smtClean="0"/>
              <a:t>113</a:t>
            </a:fld>
            <a:endParaRPr lang="en-ZA"/>
          </a:p>
        </p:txBody>
      </p:sp>
    </p:spTree>
    <p:extLst>
      <p:ext uri="{BB962C8B-B14F-4D97-AF65-F5344CB8AC3E}">
        <p14:creationId xmlns:p14="http://schemas.microsoft.com/office/powerpoint/2010/main" val="1188652829"/>
      </p:ext>
    </p:extLst>
  </p:cSld>
  <p:clrMapOvr>
    <a:masterClrMapping/>
  </p:clrMapOvr>
</p:notes>
</file>

<file path=ppt/notesSlides/notesSlide10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ZA"/>
          </a:p>
        </p:txBody>
      </p:sp>
      <p:sp>
        <p:nvSpPr>
          <p:cNvPr id="4" name="Slide Number Placeholder 3"/>
          <p:cNvSpPr>
            <a:spLocks noGrp="1"/>
          </p:cNvSpPr>
          <p:nvPr>
            <p:ph type="sldNum" sz="quarter" idx="10"/>
          </p:nvPr>
        </p:nvSpPr>
        <p:spPr/>
        <p:txBody>
          <a:bodyPr/>
          <a:lstStyle/>
          <a:p>
            <a:fld id="{0ABE60FE-6E3E-43A6-A5BD-8C30D64A6DC4}" type="slidenum">
              <a:rPr lang="en-ZA" smtClean="0"/>
              <a:t>114</a:t>
            </a:fld>
            <a:endParaRPr lang="en-ZA"/>
          </a:p>
        </p:txBody>
      </p:sp>
    </p:spTree>
    <p:extLst>
      <p:ext uri="{BB962C8B-B14F-4D97-AF65-F5344CB8AC3E}">
        <p14:creationId xmlns:p14="http://schemas.microsoft.com/office/powerpoint/2010/main" val="862345329"/>
      </p:ext>
    </p:extLst>
  </p:cSld>
  <p:clrMapOvr>
    <a:masterClrMapping/>
  </p:clrMapOvr>
</p:notes>
</file>

<file path=ppt/notesSlides/notesSlide10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ZA"/>
          </a:p>
        </p:txBody>
      </p:sp>
      <p:sp>
        <p:nvSpPr>
          <p:cNvPr id="4" name="Slide Number Placeholder 3"/>
          <p:cNvSpPr>
            <a:spLocks noGrp="1"/>
          </p:cNvSpPr>
          <p:nvPr>
            <p:ph type="sldNum" sz="quarter" idx="10"/>
          </p:nvPr>
        </p:nvSpPr>
        <p:spPr/>
        <p:txBody>
          <a:bodyPr/>
          <a:lstStyle/>
          <a:p>
            <a:fld id="{0ABE60FE-6E3E-43A6-A5BD-8C30D64A6DC4}" type="slidenum">
              <a:rPr lang="en-ZA" smtClean="0"/>
              <a:t>115</a:t>
            </a:fld>
            <a:endParaRPr lang="en-ZA"/>
          </a:p>
        </p:txBody>
      </p:sp>
    </p:spTree>
    <p:extLst>
      <p:ext uri="{BB962C8B-B14F-4D97-AF65-F5344CB8AC3E}">
        <p14:creationId xmlns:p14="http://schemas.microsoft.com/office/powerpoint/2010/main" val="4170393563"/>
      </p:ext>
    </p:extLst>
  </p:cSld>
  <p:clrMapOvr>
    <a:masterClrMapping/>
  </p:clrMapOvr>
</p:notes>
</file>

<file path=ppt/notesSlides/notesSlide10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7D374E95-8AF4-40F0-AB08-343EEDA6B1C4}" type="slidenum">
              <a:rPr lang="en-US" smtClean="0"/>
              <a:pPr/>
              <a:t>116</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Slide Image Placeholder 1"/>
          <p:cNvSpPr>
            <a:spLocks noGrp="1" noRot="1" noChangeAspect="1" noTextEdit="1"/>
          </p:cNvSpPr>
          <p:nvPr>
            <p:ph type="sldImg"/>
          </p:nvPr>
        </p:nvSpPr>
        <p:spPr>
          <a:ln/>
        </p:spPr>
      </p:sp>
      <p:sp>
        <p:nvSpPr>
          <p:cNvPr id="48131" name="Notes Placeholder 2"/>
          <p:cNvSpPr>
            <a:spLocks noGrp="1"/>
          </p:cNvSpPr>
          <p:nvPr>
            <p:ph type="body" idx="1"/>
          </p:nvPr>
        </p:nvSpPr>
        <p:spPr>
          <a:noFill/>
          <a:ln/>
        </p:spPr>
        <p:txBody>
          <a:bodyPr/>
          <a:lstStyle/>
          <a:p>
            <a:endParaRPr lang="en-ZA" smtClean="0">
              <a:latin typeface="Arial" pitchFamily="34" charset="0"/>
            </a:endParaRPr>
          </a:p>
        </p:txBody>
      </p:sp>
      <p:sp>
        <p:nvSpPr>
          <p:cNvPr id="48132" name="Slide Number Placeholder 3"/>
          <p:cNvSpPr>
            <a:spLocks noGrp="1"/>
          </p:cNvSpPr>
          <p:nvPr>
            <p:ph type="sldNum" sz="quarter" idx="5"/>
          </p:nvPr>
        </p:nvSpPr>
        <p:spPr>
          <a:noFill/>
        </p:spPr>
        <p:txBody>
          <a:bodyPr/>
          <a:lstStyle/>
          <a:p>
            <a:fld id="{DDB70B9C-B14E-4631-9AE8-078949E1D7C0}" type="slidenum">
              <a:rPr lang="en-GB" smtClean="0">
                <a:latin typeface="Arial" pitchFamily="34" charset="0"/>
              </a:rPr>
              <a:pPr/>
              <a:t>12</a:t>
            </a:fld>
            <a:endParaRPr lang="en-GB" smtClean="0">
              <a:latin typeface="Arial" pitchFamily="34" charset="0"/>
            </a:endParaRPr>
          </a:p>
        </p:txBody>
      </p:sp>
    </p:spTree>
  </p:cSld>
  <p:clrMapOvr>
    <a:masterClrMapping/>
  </p:clrMapOvr>
</p:notes>
</file>

<file path=ppt/notesSlides/notesSlide1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163A853B-5C20-407C-B598-36D2228A94D2}" type="slidenum">
              <a:rPr lang="en-US" smtClean="0"/>
              <a:pPr>
                <a:defRPr/>
              </a:pPr>
              <a:t>117</a:t>
            </a:fld>
            <a:endParaRPr lang="en-US" dirty="0"/>
          </a:p>
        </p:txBody>
      </p:sp>
    </p:spTree>
  </p:cSld>
  <p:clrMapOvr>
    <a:masterClrMapping/>
  </p:clrMapOvr>
</p:notes>
</file>

<file path=ppt/notesSlides/notesSlide1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163A853B-5C20-407C-B598-36D2228A94D2}" type="slidenum">
              <a:rPr lang="en-US" smtClean="0"/>
              <a:pPr>
                <a:defRPr/>
              </a:pPr>
              <a:t>118</a:t>
            </a:fld>
            <a:endParaRPr lang="en-US" dirty="0"/>
          </a:p>
        </p:txBody>
      </p:sp>
    </p:spTree>
  </p:cSld>
  <p:clrMapOvr>
    <a:masterClrMapping/>
  </p:clrMapOvr>
</p:notes>
</file>

<file path=ppt/notesSlides/notesSlide1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163A853B-5C20-407C-B598-36D2228A94D2}" type="slidenum">
              <a:rPr lang="en-US" smtClean="0"/>
              <a:pPr>
                <a:defRPr/>
              </a:pPr>
              <a:t>119</a:t>
            </a:fld>
            <a:endParaRPr lang="en-US" dirty="0"/>
          </a:p>
        </p:txBody>
      </p:sp>
    </p:spTree>
  </p:cSld>
  <p:clrMapOvr>
    <a:masterClrMapping/>
  </p:clrMapOvr>
</p:notes>
</file>

<file path=ppt/notesSlides/notesSlide1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163A853B-5C20-407C-B598-36D2228A94D2}" type="slidenum">
              <a:rPr lang="en-US" smtClean="0"/>
              <a:pPr>
                <a:defRPr/>
              </a:pPr>
              <a:t>120</a:t>
            </a:fld>
            <a:endParaRPr lang="en-US" dirty="0"/>
          </a:p>
        </p:txBody>
      </p:sp>
    </p:spTree>
  </p:cSld>
  <p:clrMapOvr>
    <a:masterClrMapping/>
  </p:clrMapOvr>
</p:notes>
</file>

<file path=ppt/notesSlides/notesSlide1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7"/>
          <p:cNvSpPr>
            <a:spLocks noGrp="1" noChangeArrowheads="1"/>
          </p:cNvSpPr>
          <p:nvPr>
            <p:ph type="sldNum" sz="quarter" idx="5"/>
          </p:nvPr>
        </p:nvSpPr>
        <p:spPr>
          <a:noFill/>
        </p:spPr>
        <p:txBody>
          <a:bodyPr/>
          <a:lstStyle/>
          <a:p>
            <a:fld id="{3966B92E-AE5D-4505-A62F-41F3686ACB2E}" type="slidenum">
              <a:rPr lang="en-US" smtClean="0">
                <a:solidFill>
                  <a:srgbClr val="000000"/>
                </a:solidFill>
              </a:rPr>
              <a:pPr/>
              <a:t>121</a:t>
            </a:fld>
            <a:endParaRPr lang="en-US" smtClean="0">
              <a:solidFill>
                <a:srgbClr val="000000"/>
              </a:solidFill>
            </a:endParaRPr>
          </a:p>
        </p:txBody>
      </p:sp>
      <p:sp>
        <p:nvSpPr>
          <p:cNvPr id="32771" name="Rectangle 2"/>
          <p:cNvSpPr>
            <a:spLocks noGrp="1" noRot="1" noChangeAspect="1" noChangeArrowheads="1" noTextEdit="1"/>
          </p:cNvSpPr>
          <p:nvPr>
            <p:ph type="sldImg"/>
          </p:nvPr>
        </p:nvSpPr>
        <p:spPr>
          <a:ln/>
        </p:spPr>
      </p:sp>
      <p:sp>
        <p:nvSpPr>
          <p:cNvPr id="32772"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1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484000A8-EF5D-4E0B-82C9-BADF94F6C444}" type="slidenum">
              <a:rPr lang="en-US" smtClean="0"/>
              <a:pPr>
                <a:defRPr/>
              </a:pPr>
              <a:t>122</a:t>
            </a:fld>
            <a:endParaRPr lang="en-US"/>
          </a:p>
        </p:txBody>
      </p:sp>
    </p:spTree>
  </p:cSld>
  <p:clrMapOvr>
    <a:masterClrMapping/>
  </p:clrMapOvr>
</p:notes>
</file>

<file path=ppt/notesSlides/notesSlide1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484000A8-EF5D-4E0B-82C9-BADF94F6C444}" type="slidenum">
              <a:rPr lang="en-US" smtClean="0"/>
              <a:pPr>
                <a:defRPr/>
              </a:pPr>
              <a:t>123</a:t>
            </a:fld>
            <a:endParaRPr lang="en-US"/>
          </a:p>
        </p:txBody>
      </p:sp>
    </p:spTree>
  </p:cSld>
  <p:clrMapOvr>
    <a:masterClrMapping/>
  </p:clrMapOvr>
</p:notes>
</file>

<file path=ppt/notesSlides/notesSlide1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484000A8-EF5D-4E0B-82C9-BADF94F6C444}" type="slidenum">
              <a:rPr lang="en-US" smtClean="0"/>
              <a:pPr>
                <a:defRPr/>
              </a:pPr>
              <a:t>124</a:t>
            </a:fld>
            <a:endParaRPr lang="en-US"/>
          </a:p>
        </p:txBody>
      </p:sp>
    </p:spTree>
  </p:cSld>
  <p:clrMapOvr>
    <a:masterClrMapping/>
  </p:clrMapOvr>
</p:notes>
</file>

<file path=ppt/notesSlides/notesSlide1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484000A8-EF5D-4E0B-82C9-BADF94F6C444}" type="slidenum">
              <a:rPr lang="en-US" smtClean="0">
                <a:solidFill>
                  <a:prstClr val="black"/>
                </a:solidFill>
              </a:rPr>
              <a:pPr>
                <a:defRPr/>
              </a:pPr>
              <a:t>125</a:t>
            </a:fld>
            <a:endParaRPr lang="en-US">
              <a:solidFill>
                <a:prstClr val="black"/>
              </a:solidFill>
            </a:endParaRPr>
          </a:p>
        </p:txBody>
      </p:sp>
    </p:spTree>
  </p:cSld>
  <p:clrMapOvr>
    <a:masterClrMapping/>
  </p:clrMapOvr>
</p:notes>
</file>

<file path=ppt/notesSlides/notesSlide1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7"/>
          <p:cNvSpPr>
            <a:spLocks noGrp="1" noChangeArrowheads="1"/>
          </p:cNvSpPr>
          <p:nvPr>
            <p:ph type="sldNum" sz="quarter" idx="5"/>
          </p:nvPr>
        </p:nvSpPr>
        <p:spPr>
          <a:noFill/>
        </p:spPr>
        <p:txBody>
          <a:bodyPr/>
          <a:lstStyle/>
          <a:p>
            <a:fld id="{3966B92E-AE5D-4505-A62F-41F3686ACB2E}" type="slidenum">
              <a:rPr lang="en-US" smtClean="0">
                <a:solidFill>
                  <a:srgbClr val="000000"/>
                </a:solidFill>
              </a:rPr>
              <a:pPr/>
              <a:t>126</a:t>
            </a:fld>
            <a:endParaRPr lang="en-US" smtClean="0">
              <a:solidFill>
                <a:srgbClr val="000000"/>
              </a:solidFill>
            </a:endParaRPr>
          </a:p>
        </p:txBody>
      </p:sp>
      <p:sp>
        <p:nvSpPr>
          <p:cNvPr id="32771" name="Rectangle 2"/>
          <p:cNvSpPr>
            <a:spLocks noGrp="1" noRot="1" noChangeAspect="1" noChangeArrowheads="1" noTextEdit="1"/>
          </p:cNvSpPr>
          <p:nvPr>
            <p:ph type="sldImg"/>
          </p:nvPr>
        </p:nvSpPr>
        <p:spPr>
          <a:ln/>
        </p:spPr>
      </p:sp>
      <p:sp>
        <p:nvSpPr>
          <p:cNvPr id="32772"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Slide Image Placeholder 1"/>
          <p:cNvSpPr>
            <a:spLocks noGrp="1" noRot="1" noChangeAspect="1" noTextEdit="1"/>
          </p:cNvSpPr>
          <p:nvPr>
            <p:ph type="sldImg"/>
          </p:nvPr>
        </p:nvSpPr>
        <p:spPr>
          <a:ln/>
        </p:spPr>
      </p:sp>
      <p:sp>
        <p:nvSpPr>
          <p:cNvPr id="70659" name="Notes Placeholder 2"/>
          <p:cNvSpPr>
            <a:spLocks noGrp="1"/>
          </p:cNvSpPr>
          <p:nvPr>
            <p:ph type="body" idx="1"/>
          </p:nvPr>
        </p:nvSpPr>
        <p:spPr>
          <a:noFill/>
          <a:ln/>
        </p:spPr>
        <p:txBody>
          <a:bodyPr/>
          <a:lstStyle/>
          <a:p>
            <a:endParaRPr lang="en-ZA" smtClean="0">
              <a:latin typeface="Arial" pitchFamily="34" charset="0"/>
            </a:endParaRPr>
          </a:p>
        </p:txBody>
      </p:sp>
      <p:sp>
        <p:nvSpPr>
          <p:cNvPr id="70660" name="Slide Number Placeholder 3"/>
          <p:cNvSpPr>
            <a:spLocks noGrp="1"/>
          </p:cNvSpPr>
          <p:nvPr>
            <p:ph type="sldNum" sz="quarter" idx="5"/>
          </p:nvPr>
        </p:nvSpPr>
        <p:spPr>
          <a:noFill/>
        </p:spPr>
        <p:txBody>
          <a:bodyPr/>
          <a:lstStyle/>
          <a:p>
            <a:fld id="{05D23359-6896-4D74-92A0-AFBD8BBF8B68}" type="slidenum">
              <a:rPr lang="en-GB" smtClean="0">
                <a:latin typeface="Arial" pitchFamily="34" charset="0"/>
              </a:rPr>
              <a:pPr/>
              <a:t>13</a:t>
            </a:fld>
            <a:endParaRPr lang="en-GB" smtClean="0">
              <a:latin typeface="Arial" pitchFamily="34" charset="0"/>
            </a:endParaRPr>
          </a:p>
        </p:txBody>
      </p:sp>
    </p:spTree>
  </p:cSld>
  <p:clrMapOvr>
    <a:masterClrMapping/>
  </p:clrMapOvr>
</p:notes>
</file>

<file path=ppt/notesSlides/notesSlide1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7"/>
          <p:cNvSpPr>
            <a:spLocks noGrp="1" noChangeArrowheads="1"/>
          </p:cNvSpPr>
          <p:nvPr>
            <p:ph type="sldNum" sz="quarter" idx="5"/>
          </p:nvPr>
        </p:nvSpPr>
        <p:spPr>
          <a:noFill/>
        </p:spPr>
        <p:txBody>
          <a:bodyPr/>
          <a:lstStyle/>
          <a:p>
            <a:fld id="{3966B92E-AE5D-4505-A62F-41F3686ACB2E}" type="slidenum">
              <a:rPr lang="en-US" smtClean="0">
                <a:solidFill>
                  <a:srgbClr val="000000"/>
                </a:solidFill>
              </a:rPr>
              <a:pPr/>
              <a:t>127</a:t>
            </a:fld>
            <a:endParaRPr lang="en-US" smtClean="0">
              <a:solidFill>
                <a:srgbClr val="000000"/>
              </a:solidFill>
            </a:endParaRPr>
          </a:p>
        </p:txBody>
      </p:sp>
      <p:sp>
        <p:nvSpPr>
          <p:cNvPr id="32771" name="Rectangle 2"/>
          <p:cNvSpPr>
            <a:spLocks noGrp="1" noRot="1" noChangeAspect="1" noChangeArrowheads="1" noTextEdit="1"/>
          </p:cNvSpPr>
          <p:nvPr>
            <p:ph type="sldImg"/>
          </p:nvPr>
        </p:nvSpPr>
        <p:spPr>
          <a:ln/>
        </p:spPr>
      </p:sp>
      <p:sp>
        <p:nvSpPr>
          <p:cNvPr id="32772"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1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7"/>
          <p:cNvSpPr>
            <a:spLocks noGrp="1" noChangeArrowheads="1"/>
          </p:cNvSpPr>
          <p:nvPr>
            <p:ph type="sldNum" sz="quarter" idx="5"/>
          </p:nvPr>
        </p:nvSpPr>
        <p:spPr>
          <a:noFill/>
        </p:spPr>
        <p:txBody>
          <a:bodyPr/>
          <a:lstStyle/>
          <a:p>
            <a:fld id="{3966B92E-AE5D-4505-A62F-41F3686ACB2E}" type="slidenum">
              <a:rPr lang="en-US" smtClean="0">
                <a:solidFill>
                  <a:srgbClr val="000000"/>
                </a:solidFill>
              </a:rPr>
              <a:pPr/>
              <a:t>128</a:t>
            </a:fld>
            <a:endParaRPr lang="en-US" smtClean="0">
              <a:solidFill>
                <a:srgbClr val="000000"/>
              </a:solidFill>
            </a:endParaRPr>
          </a:p>
        </p:txBody>
      </p:sp>
      <p:sp>
        <p:nvSpPr>
          <p:cNvPr id="32771" name="Rectangle 2"/>
          <p:cNvSpPr>
            <a:spLocks noGrp="1" noRot="1" noChangeAspect="1" noChangeArrowheads="1" noTextEdit="1"/>
          </p:cNvSpPr>
          <p:nvPr>
            <p:ph type="sldImg"/>
          </p:nvPr>
        </p:nvSpPr>
        <p:spPr>
          <a:ln/>
        </p:spPr>
      </p:sp>
      <p:sp>
        <p:nvSpPr>
          <p:cNvPr id="32772"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1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7"/>
          <p:cNvSpPr>
            <a:spLocks noGrp="1" noChangeArrowheads="1"/>
          </p:cNvSpPr>
          <p:nvPr>
            <p:ph type="sldNum" sz="quarter" idx="5"/>
          </p:nvPr>
        </p:nvSpPr>
        <p:spPr>
          <a:noFill/>
        </p:spPr>
        <p:txBody>
          <a:bodyPr/>
          <a:lstStyle/>
          <a:p>
            <a:fld id="{3966B92E-AE5D-4505-A62F-41F3686ACB2E}" type="slidenum">
              <a:rPr lang="en-US" smtClean="0">
                <a:solidFill>
                  <a:srgbClr val="000000"/>
                </a:solidFill>
              </a:rPr>
              <a:pPr/>
              <a:t>129</a:t>
            </a:fld>
            <a:endParaRPr lang="en-US" smtClean="0">
              <a:solidFill>
                <a:srgbClr val="000000"/>
              </a:solidFill>
            </a:endParaRPr>
          </a:p>
        </p:txBody>
      </p:sp>
      <p:sp>
        <p:nvSpPr>
          <p:cNvPr id="32771" name="Rectangle 2"/>
          <p:cNvSpPr>
            <a:spLocks noGrp="1" noRot="1" noChangeAspect="1" noChangeArrowheads="1" noTextEdit="1"/>
          </p:cNvSpPr>
          <p:nvPr>
            <p:ph type="sldImg"/>
          </p:nvPr>
        </p:nvSpPr>
        <p:spPr>
          <a:ln/>
        </p:spPr>
      </p:sp>
      <p:sp>
        <p:nvSpPr>
          <p:cNvPr id="32772"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1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7"/>
          <p:cNvSpPr>
            <a:spLocks noGrp="1" noChangeArrowheads="1"/>
          </p:cNvSpPr>
          <p:nvPr>
            <p:ph type="sldNum" sz="quarter" idx="5"/>
          </p:nvPr>
        </p:nvSpPr>
        <p:spPr>
          <a:noFill/>
        </p:spPr>
        <p:txBody>
          <a:bodyPr/>
          <a:lstStyle/>
          <a:p>
            <a:fld id="{3966B92E-AE5D-4505-A62F-41F3686ACB2E}" type="slidenum">
              <a:rPr lang="en-US" smtClean="0">
                <a:solidFill>
                  <a:srgbClr val="000000"/>
                </a:solidFill>
              </a:rPr>
              <a:pPr/>
              <a:t>130</a:t>
            </a:fld>
            <a:endParaRPr lang="en-US" smtClean="0">
              <a:solidFill>
                <a:srgbClr val="000000"/>
              </a:solidFill>
            </a:endParaRPr>
          </a:p>
        </p:txBody>
      </p:sp>
      <p:sp>
        <p:nvSpPr>
          <p:cNvPr id="32771" name="Rectangle 2"/>
          <p:cNvSpPr>
            <a:spLocks noGrp="1" noRot="1" noChangeAspect="1" noChangeArrowheads="1" noTextEdit="1"/>
          </p:cNvSpPr>
          <p:nvPr>
            <p:ph type="sldImg"/>
          </p:nvPr>
        </p:nvSpPr>
        <p:spPr>
          <a:ln/>
        </p:spPr>
      </p:sp>
      <p:sp>
        <p:nvSpPr>
          <p:cNvPr id="32772"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1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7"/>
          <p:cNvSpPr>
            <a:spLocks noGrp="1" noChangeArrowheads="1"/>
          </p:cNvSpPr>
          <p:nvPr>
            <p:ph type="sldNum" sz="quarter" idx="5"/>
          </p:nvPr>
        </p:nvSpPr>
        <p:spPr>
          <a:noFill/>
        </p:spPr>
        <p:txBody>
          <a:bodyPr/>
          <a:lstStyle/>
          <a:p>
            <a:fld id="{3966B92E-AE5D-4505-A62F-41F3686ACB2E}" type="slidenum">
              <a:rPr lang="en-US" smtClean="0">
                <a:solidFill>
                  <a:srgbClr val="000000"/>
                </a:solidFill>
              </a:rPr>
              <a:pPr/>
              <a:t>131</a:t>
            </a:fld>
            <a:endParaRPr lang="en-US" smtClean="0">
              <a:solidFill>
                <a:srgbClr val="000000"/>
              </a:solidFill>
            </a:endParaRPr>
          </a:p>
        </p:txBody>
      </p:sp>
      <p:sp>
        <p:nvSpPr>
          <p:cNvPr id="32771" name="Rectangle 2"/>
          <p:cNvSpPr>
            <a:spLocks noGrp="1" noRot="1" noChangeAspect="1" noChangeArrowheads="1" noTextEdit="1"/>
          </p:cNvSpPr>
          <p:nvPr>
            <p:ph type="sldImg"/>
          </p:nvPr>
        </p:nvSpPr>
        <p:spPr>
          <a:ln/>
        </p:spPr>
      </p:sp>
      <p:sp>
        <p:nvSpPr>
          <p:cNvPr id="32772"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1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7"/>
          <p:cNvSpPr>
            <a:spLocks noGrp="1" noChangeArrowheads="1"/>
          </p:cNvSpPr>
          <p:nvPr>
            <p:ph type="sldNum" sz="quarter" idx="5"/>
          </p:nvPr>
        </p:nvSpPr>
        <p:spPr>
          <a:noFill/>
        </p:spPr>
        <p:txBody>
          <a:bodyPr/>
          <a:lstStyle/>
          <a:p>
            <a:fld id="{3966B92E-AE5D-4505-A62F-41F3686ACB2E}" type="slidenum">
              <a:rPr lang="en-US" smtClean="0">
                <a:solidFill>
                  <a:srgbClr val="000000"/>
                </a:solidFill>
              </a:rPr>
              <a:pPr/>
              <a:t>132</a:t>
            </a:fld>
            <a:endParaRPr lang="en-US" smtClean="0">
              <a:solidFill>
                <a:srgbClr val="000000"/>
              </a:solidFill>
            </a:endParaRPr>
          </a:p>
        </p:txBody>
      </p:sp>
      <p:sp>
        <p:nvSpPr>
          <p:cNvPr id="32771" name="Rectangle 2"/>
          <p:cNvSpPr>
            <a:spLocks noGrp="1" noRot="1" noChangeAspect="1" noChangeArrowheads="1" noTextEdit="1"/>
          </p:cNvSpPr>
          <p:nvPr>
            <p:ph type="sldImg"/>
          </p:nvPr>
        </p:nvSpPr>
        <p:spPr>
          <a:ln/>
        </p:spPr>
      </p:sp>
      <p:sp>
        <p:nvSpPr>
          <p:cNvPr id="32772"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1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7"/>
          <p:cNvSpPr>
            <a:spLocks noGrp="1" noChangeArrowheads="1"/>
          </p:cNvSpPr>
          <p:nvPr>
            <p:ph type="sldNum" sz="quarter" idx="5"/>
          </p:nvPr>
        </p:nvSpPr>
        <p:spPr>
          <a:noFill/>
        </p:spPr>
        <p:txBody>
          <a:bodyPr/>
          <a:lstStyle/>
          <a:p>
            <a:fld id="{73E3C468-B602-4273-9711-ADF8BFC40B30}" type="slidenum">
              <a:rPr lang="en-US" smtClean="0"/>
              <a:pPr/>
              <a:t>133</a:t>
            </a:fld>
            <a:endParaRPr lang="en-US" smtClean="0"/>
          </a:p>
        </p:txBody>
      </p:sp>
      <p:sp>
        <p:nvSpPr>
          <p:cNvPr id="33795" name="Rectangle 2"/>
          <p:cNvSpPr>
            <a:spLocks noGrp="1" noRot="1" noChangeAspect="1" noChangeArrowheads="1" noTextEdit="1"/>
          </p:cNvSpPr>
          <p:nvPr>
            <p:ph type="sldImg"/>
          </p:nvPr>
        </p:nvSpPr>
        <p:spPr>
          <a:ln/>
        </p:spPr>
      </p:sp>
      <p:sp>
        <p:nvSpPr>
          <p:cNvPr id="33796"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1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7"/>
          <p:cNvSpPr>
            <a:spLocks noGrp="1" noChangeArrowheads="1"/>
          </p:cNvSpPr>
          <p:nvPr>
            <p:ph type="sldNum" sz="quarter" idx="5"/>
          </p:nvPr>
        </p:nvSpPr>
        <p:spPr>
          <a:noFill/>
        </p:spPr>
        <p:txBody>
          <a:bodyPr/>
          <a:lstStyle/>
          <a:p>
            <a:fld id="{136B4C19-A9DA-4D89-AF78-8B5EEB937197}" type="slidenum">
              <a:rPr lang="en-US" smtClean="0"/>
              <a:pPr/>
              <a:t>134</a:t>
            </a:fld>
            <a:endParaRPr lang="en-US" smtClean="0"/>
          </a:p>
        </p:txBody>
      </p:sp>
      <p:sp>
        <p:nvSpPr>
          <p:cNvPr id="34819" name="Rectangle 2"/>
          <p:cNvSpPr>
            <a:spLocks noGrp="1" noRot="1" noChangeAspect="1" noChangeArrowheads="1" noTextEdit="1"/>
          </p:cNvSpPr>
          <p:nvPr>
            <p:ph type="sldImg"/>
          </p:nvPr>
        </p:nvSpPr>
        <p:spPr>
          <a:ln/>
        </p:spPr>
      </p:sp>
      <p:sp>
        <p:nvSpPr>
          <p:cNvPr id="34820"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1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7"/>
          <p:cNvSpPr>
            <a:spLocks noGrp="1" noChangeArrowheads="1"/>
          </p:cNvSpPr>
          <p:nvPr>
            <p:ph type="sldNum" sz="quarter" idx="5"/>
          </p:nvPr>
        </p:nvSpPr>
        <p:spPr>
          <a:noFill/>
        </p:spPr>
        <p:txBody>
          <a:bodyPr/>
          <a:lstStyle/>
          <a:p>
            <a:fld id="{405FA720-BBE5-4AD5-9CED-984BA28FA0CD}" type="slidenum">
              <a:rPr lang="en-US" smtClean="0"/>
              <a:pPr/>
              <a:t>135</a:t>
            </a:fld>
            <a:endParaRPr lang="en-US" smtClean="0"/>
          </a:p>
        </p:txBody>
      </p:sp>
      <p:sp>
        <p:nvSpPr>
          <p:cNvPr id="35843" name="Rectangle 2"/>
          <p:cNvSpPr>
            <a:spLocks noGrp="1" noRot="1" noChangeAspect="1" noChangeArrowheads="1" noTextEdit="1"/>
          </p:cNvSpPr>
          <p:nvPr>
            <p:ph type="sldImg"/>
          </p:nvPr>
        </p:nvSpPr>
        <p:spPr>
          <a:ln/>
        </p:spPr>
      </p:sp>
      <p:sp>
        <p:nvSpPr>
          <p:cNvPr id="35844"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1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484000A8-EF5D-4E0B-82C9-BADF94F6C444}" type="slidenum">
              <a:rPr lang="en-US" smtClean="0"/>
              <a:pPr>
                <a:defRPr/>
              </a:pPr>
              <a:t>136</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7"/>
          <p:cNvSpPr>
            <a:spLocks noGrp="1" noChangeArrowheads="1"/>
          </p:cNvSpPr>
          <p:nvPr>
            <p:ph type="sldNum" sz="quarter" idx="5"/>
          </p:nvPr>
        </p:nvSpPr>
        <p:spPr/>
        <p:txBody>
          <a:bodyPr/>
          <a:lstStyle/>
          <a:p>
            <a:pPr>
              <a:defRPr/>
            </a:pPr>
            <a:fld id="{865D5985-583C-4955-B784-643C45DBFF9F}" type="slidenum">
              <a:rPr lang="en-US"/>
              <a:pPr>
                <a:defRPr/>
              </a:pPr>
              <a:t>14</a:t>
            </a:fld>
            <a:endParaRPr lang="en-US"/>
          </a:p>
        </p:txBody>
      </p:sp>
      <p:sp>
        <p:nvSpPr>
          <p:cNvPr id="29699"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29700"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r>
              <a:rPr lang="en-US" smtClean="0"/>
              <a:t>The challenges for infrastructure development relates to investment to address underinvestment and backlogs. </a:t>
            </a:r>
          </a:p>
          <a:p>
            <a:pPr eaLnBrk="1" hangingPunct="1"/>
            <a:r>
              <a:rPr lang="en-US" smtClean="0"/>
              <a:t>Competitiveness: (efficiency) performance, industry structure (effectiveness), pricing. </a:t>
            </a:r>
          </a:p>
          <a:p>
            <a:pPr eaLnBrk="1" hangingPunct="1"/>
            <a:r>
              <a:rPr lang="en-US" smtClean="0"/>
              <a:t>The efficacy of the infrastructure – what must be done to address the infrastructure</a:t>
            </a:r>
          </a:p>
          <a:p>
            <a:pPr eaLnBrk="1" hangingPunct="1"/>
            <a:endParaRPr lang="en-US" smtClean="0"/>
          </a:p>
          <a:p>
            <a:pPr eaLnBrk="1" hangingPunct="1"/>
            <a:endParaRPr lang="en-US" smtClean="0"/>
          </a:p>
        </p:txBody>
      </p:sp>
    </p:spTree>
  </p:cSld>
  <p:clrMapOvr>
    <a:masterClrMapping/>
  </p:clrMapOvr>
</p:notes>
</file>

<file path=ppt/notesSlides/notesSlide1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484000A8-EF5D-4E0B-82C9-BADF94F6C444}" type="slidenum">
              <a:rPr lang="en-US" smtClean="0"/>
              <a:pPr>
                <a:defRPr/>
              </a:pPr>
              <a:t>137</a:t>
            </a:fld>
            <a:endParaRPr lang="en-US"/>
          </a:p>
        </p:txBody>
      </p:sp>
    </p:spTree>
  </p:cSld>
  <p:clrMapOvr>
    <a:masterClrMapping/>
  </p:clrMapOvr>
</p:notes>
</file>

<file path=ppt/notesSlides/notesSlide1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7"/>
          <p:cNvSpPr>
            <a:spLocks noGrp="1" noChangeArrowheads="1"/>
          </p:cNvSpPr>
          <p:nvPr>
            <p:ph type="sldNum" sz="quarter" idx="5"/>
          </p:nvPr>
        </p:nvSpPr>
        <p:spPr>
          <a:noFill/>
        </p:spPr>
        <p:txBody>
          <a:bodyPr/>
          <a:lstStyle/>
          <a:p>
            <a:fld id="{18BB25D7-B0A1-4B30-91C0-E4A9DB62C586}" type="slidenum">
              <a:rPr lang="en-US" smtClean="0"/>
              <a:pPr/>
              <a:t>138</a:t>
            </a:fld>
            <a:endParaRPr lang="en-US" smtClean="0"/>
          </a:p>
        </p:txBody>
      </p:sp>
      <p:sp>
        <p:nvSpPr>
          <p:cNvPr id="49155" name="Rectangle 2"/>
          <p:cNvSpPr>
            <a:spLocks noGrp="1" noRot="1" noChangeAspect="1" noChangeArrowheads="1" noTextEdit="1"/>
          </p:cNvSpPr>
          <p:nvPr>
            <p:ph type="sldImg"/>
          </p:nvPr>
        </p:nvSpPr>
        <p:spPr>
          <a:ln/>
        </p:spPr>
      </p:sp>
      <p:sp>
        <p:nvSpPr>
          <p:cNvPr id="49156"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7"/>
          <p:cNvSpPr>
            <a:spLocks noGrp="1" noChangeArrowheads="1"/>
          </p:cNvSpPr>
          <p:nvPr>
            <p:ph type="sldNum" sz="quarter" idx="5"/>
          </p:nvPr>
        </p:nvSpPr>
        <p:spPr/>
        <p:txBody>
          <a:bodyPr/>
          <a:lstStyle/>
          <a:p>
            <a:pPr>
              <a:defRPr/>
            </a:pPr>
            <a:fld id="{865D5985-583C-4955-B784-643C45DBFF9F}" type="slidenum">
              <a:rPr lang="en-US"/>
              <a:pPr>
                <a:defRPr/>
              </a:pPr>
              <a:t>16</a:t>
            </a:fld>
            <a:endParaRPr lang="en-US"/>
          </a:p>
        </p:txBody>
      </p:sp>
      <p:sp>
        <p:nvSpPr>
          <p:cNvPr id="29699"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29700"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r>
              <a:rPr lang="en-US" smtClean="0"/>
              <a:t>The challenges for infrastructure development relates to investment to address underinvestment and backlogs. </a:t>
            </a:r>
          </a:p>
          <a:p>
            <a:pPr eaLnBrk="1" hangingPunct="1"/>
            <a:r>
              <a:rPr lang="en-US" smtClean="0"/>
              <a:t>Competitiveness: (efficiency) performance, industry structure (effectiveness), pricing. </a:t>
            </a:r>
          </a:p>
          <a:p>
            <a:pPr eaLnBrk="1" hangingPunct="1"/>
            <a:r>
              <a:rPr lang="en-US" smtClean="0"/>
              <a:t>The efficacy of the infrastructure – what must be done to address the infrastructure</a:t>
            </a:r>
          </a:p>
          <a:p>
            <a:pPr eaLnBrk="1" hangingPunct="1"/>
            <a:endParaRPr lang="en-US" smtClean="0"/>
          </a:p>
          <a:p>
            <a:pPr eaLnBrk="1" hangingPunct="1"/>
            <a:endParaRPr lang="en-US"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484000A8-EF5D-4E0B-82C9-BADF94F6C444}" type="slidenum">
              <a:rPr lang="en-US" smtClean="0"/>
              <a:pPr>
                <a:defRPr/>
              </a:pPr>
              <a:t>20</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484000A8-EF5D-4E0B-82C9-BADF94F6C444}" type="slidenum">
              <a:rPr lang="en-US" smtClean="0"/>
              <a:pPr>
                <a:defRPr/>
              </a:pPr>
              <a:t>21</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EBE30E3-C734-4E01-8FF9-EFF2F03F95C7}" type="slidenum">
              <a:rPr lang="en-US" smtClean="0"/>
              <a:pPr/>
              <a:t>22</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EBE30E3-C734-4E01-8FF9-EFF2F03F95C7}" type="slidenum">
              <a:rPr lang="en-US" smtClean="0"/>
              <a:pPr/>
              <a:t>23</a:t>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EBE30E3-C734-4E01-8FF9-EFF2F03F95C7}" type="slidenum">
              <a:rPr lang="en-US" smtClean="0"/>
              <a:pPr/>
              <a:t>24</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0CFCD12-6AD8-4E0C-9F7E-B30D434EC4E7}" type="slidenum">
              <a:rPr lang="en-US" smtClean="0"/>
              <a:pPr/>
              <a:t>2</a:t>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EBE30E3-C734-4E01-8FF9-EFF2F03F95C7}" type="slidenum">
              <a:rPr lang="en-US" smtClean="0"/>
              <a:pPr/>
              <a:t>27</a:t>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D6102C6-9189-4D45-97A9-F2B8526056C0}" type="slidenum">
              <a:rPr lang="en-US">
                <a:solidFill>
                  <a:prstClr val="black"/>
                </a:solidFill>
              </a:rPr>
              <a:pPr/>
              <a:t>28</a:t>
            </a:fld>
            <a:endParaRPr lang="en-US">
              <a:solidFill>
                <a:prstClr val="black"/>
              </a:solidFill>
            </a:endParaRPr>
          </a:p>
        </p:txBody>
      </p:sp>
      <p:sp>
        <p:nvSpPr>
          <p:cNvPr id="242690" name="Rectangle 2"/>
          <p:cNvSpPr>
            <a:spLocks noGrp="1" noRot="1" noChangeAspect="1" noChangeArrowheads="1" noTextEdit="1"/>
          </p:cNvSpPr>
          <p:nvPr>
            <p:ph type="sldImg"/>
          </p:nvPr>
        </p:nvSpPr>
        <p:spPr>
          <a:ln/>
        </p:spPr>
      </p:sp>
      <p:sp>
        <p:nvSpPr>
          <p:cNvPr id="24269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ZA"/>
          </a:p>
        </p:txBody>
      </p:sp>
      <p:sp>
        <p:nvSpPr>
          <p:cNvPr id="4" name="Slide Number Placeholder 3"/>
          <p:cNvSpPr>
            <a:spLocks noGrp="1"/>
          </p:cNvSpPr>
          <p:nvPr>
            <p:ph type="sldNum" sz="quarter" idx="10"/>
          </p:nvPr>
        </p:nvSpPr>
        <p:spPr/>
        <p:txBody>
          <a:bodyPr/>
          <a:lstStyle/>
          <a:p>
            <a:fld id="{0ABE60FE-6E3E-43A6-A5BD-8C30D64A6DC4}" type="slidenum">
              <a:rPr lang="en-ZA" smtClean="0"/>
              <a:t>29</a:t>
            </a:fld>
            <a:endParaRPr lang="en-ZA"/>
          </a:p>
        </p:txBody>
      </p:sp>
    </p:spTree>
    <p:extLst>
      <p:ext uri="{BB962C8B-B14F-4D97-AF65-F5344CB8AC3E}">
        <p14:creationId xmlns:p14="http://schemas.microsoft.com/office/powerpoint/2010/main" val="23544187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7"/>
          <p:cNvSpPr>
            <a:spLocks noGrp="1" noChangeArrowheads="1"/>
          </p:cNvSpPr>
          <p:nvPr>
            <p:ph type="sldNum" sz="quarter" idx="5"/>
          </p:nvPr>
        </p:nvSpPr>
        <p:spPr>
          <a:noFill/>
        </p:spPr>
        <p:txBody>
          <a:bodyPr/>
          <a:lstStyle/>
          <a:p>
            <a:fld id="{3966B92E-AE5D-4505-A62F-41F3686ACB2E}" type="slidenum">
              <a:rPr lang="en-US" smtClean="0">
                <a:solidFill>
                  <a:srgbClr val="000000"/>
                </a:solidFill>
              </a:rPr>
              <a:pPr/>
              <a:t>30</a:t>
            </a:fld>
            <a:endParaRPr lang="en-US" smtClean="0">
              <a:solidFill>
                <a:srgbClr val="000000"/>
              </a:solidFill>
            </a:endParaRPr>
          </a:p>
        </p:txBody>
      </p:sp>
      <p:sp>
        <p:nvSpPr>
          <p:cNvPr id="32771" name="Rectangle 2"/>
          <p:cNvSpPr>
            <a:spLocks noGrp="1" noRot="1" noChangeAspect="1" noChangeArrowheads="1" noTextEdit="1"/>
          </p:cNvSpPr>
          <p:nvPr>
            <p:ph type="sldImg"/>
          </p:nvPr>
        </p:nvSpPr>
        <p:spPr>
          <a:ln/>
        </p:spPr>
      </p:sp>
      <p:sp>
        <p:nvSpPr>
          <p:cNvPr id="32772"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484000A8-EF5D-4E0B-82C9-BADF94F6C444}" type="slidenum">
              <a:rPr lang="en-US" smtClean="0"/>
              <a:pPr>
                <a:defRPr/>
              </a:pPr>
              <a:t>31</a:t>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7"/>
          <p:cNvSpPr>
            <a:spLocks noGrp="1" noChangeArrowheads="1"/>
          </p:cNvSpPr>
          <p:nvPr>
            <p:ph type="sldNum" sz="quarter" idx="5"/>
          </p:nvPr>
        </p:nvSpPr>
        <p:spPr>
          <a:noFill/>
        </p:spPr>
        <p:txBody>
          <a:bodyPr/>
          <a:lstStyle/>
          <a:p>
            <a:fld id="{3966B92E-AE5D-4505-A62F-41F3686ACB2E}" type="slidenum">
              <a:rPr lang="en-US" smtClean="0">
                <a:solidFill>
                  <a:srgbClr val="000000"/>
                </a:solidFill>
              </a:rPr>
              <a:pPr/>
              <a:t>32</a:t>
            </a:fld>
            <a:endParaRPr lang="en-US" smtClean="0">
              <a:solidFill>
                <a:srgbClr val="000000"/>
              </a:solidFill>
            </a:endParaRPr>
          </a:p>
        </p:txBody>
      </p:sp>
      <p:sp>
        <p:nvSpPr>
          <p:cNvPr id="32771" name="Rectangle 2"/>
          <p:cNvSpPr>
            <a:spLocks noGrp="1" noRot="1" noChangeAspect="1" noChangeArrowheads="1" noTextEdit="1"/>
          </p:cNvSpPr>
          <p:nvPr>
            <p:ph type="sldImg"/>
          </p:nvPr>
        </p:nvSpPr>
        <p:spPr>
          <a:ln/>
        </p:spPr>
      </p:sp>
      <p:sp>
        <p:nvSpPr>
          <p:cNvPr id="32772"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163A853B-5C20-407C-B598-36D2228A94D2}" type="slidenum">
              <a:rPr lang="en-US" smtClean="0"/>
              <a:pPr>
                <a:defRPr/>
              </a:pPr>
              <a:t>33</a:t>
            </a:fld>
            <a:endParaRPr lang="en-US" dirty="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163A853B-5C20-407C-B598-36D2228A94D2}" type="slidenum">
              <a:rPr lang="en-US" smtClean="0"/>
              <a:pPr>
                <a:defRPr/>
              </a:pPr>
              <a:t>34</a:t>
            </a:fld>
            <a:endParaRPr lang="en-US" dirty="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163A853B-5C20-407C-B598-36D2228A94D2}" type="slidenum">
              <a:rPr lang="en-US" smtClean="0"/>
              <a:pPr>
                <a:defRPr/>
              </a:pPr>
              <a:t>35</a:t>
            </a:fld>
            <a:endParaRPr lang="en-US" dirty="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163A853B-5C20-407C-B598-36D2228A94D2}" type="slidenum">
              <a:rPr lang="en-US" smtClean="0"/>
              <a:pPr>
                <a:defRPr/>
              </a:pPr>
              <a:t>36</a:t>
            </a:fld>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Slide Image Placeholder 1"/>
          <p:cNvSpPr>
            <a:spLocks noGrp="1" noRot="1" noChangeAspect="1" noTextEdit="1"/>
          </p:cNvSpPr>
          <p:nvPr>
            <p:ph type="sldImg"/>
          </p:nvPr>
        </p:nvSpPr>
        <p:spPr bwMode="auto">
          <a:noFill/>
          <a:ln>
            <a:solidFill>
              <a:srgbClr val="000000"/>
            </a:solidFill>
            <a:miter lim="800000"/>
            <a:headEnd/>
            <a:tailEnd/>
          </a:ln>
        </p:spPr>
      </p:sp>
      <p:sp>
        <p:nvSpPr>
          <p:cNvPr id="52227"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dirty="0" smtClean="0"/>
              <a:t>Public enterprises are shouldering a large share of the capital</a:t>
            </a:r>
          </a:p>
          <a:p>
            <a:r>
              <a:rPr lang="en-US" dirty="0" smtClean="0"/>
              <a:t>investment </a:t>
            </a:r>
            <a:r>
              <a:rPr lang="en-US" dirty="0" err="1" smtClean="0"/>
              <a:t>programme</a:t>
            </a:r>
            <a:r>
              <a:rPr lang="en-US" dirty="0" smtClean="0"/>
              <a:t>. Having grown by an average of 15.9 per cent</a:t>
            </a:r>
          </a:p>
          <a:p>
            <a:r>
              <a:rPr lang="en-US" dirty="0" smtClean="0"/>
              <a:t>in real terms over the past four years, investment by public enterprises</a:t>
            </a:r>
          </a:p>
          <a:p>
            <a:r>
              <a:rPr lang="en-US" dirty="0" smtClean="0"/>
              <a:t>will accelerate and is expected to average about 20 per cent a year</a:t>
            </a:r>
          </a:p>
          <a:p>
            <a:r>
              <a:rPr lang="en-US" dirty="0" smtClean="0"/>
              <a:t>over the medium term. Eskom’s infrastructure </a:t>
            </a:r>
            <a:r>
              <a:rPr lang="en-US" dirty="0" err="1" smtClean="0"/>
              <a:t>programme</a:t>
            </a:r>
            <a:endParaRPr lang="en-US" dirty="0" smtClean="0"/>
          </a:p>
          <a:p>
            <a:r>
              <a:rPr lang="en-US" dirty="0" smtClean="0"/>
              <a:t>(R340 billion over five years) accounts for the largest share of this</a:t>
            </a:r>
          </a:p>
          <a:p>
            <a:r>
              <a:rPr lang="en-US" dirty="0" smtClean="0"/>
              <a:t>expansion, followed by Transnet (R80 billion), the Central Energy</a:t>
            </a:r>
          </a:p>
          <a:p>
            <a:r>
              <a:rPr lang="en-US" dirty="0" smtClean="0"/>
              <a:t>Fund (R30 billion) and the Airports Company of South</a:t>
            </a:r>
          </a:p>
          <a:p>
            <a:r>
              <a:rPr lang="en-US" dirty="0" smtClean="0"/>
              <a:t>Africa (R17 billion). Investment spending by the large water boards</a:t>
            </a:r>
          </a:p>
          <a:p>
            <a:r>
              <a:rPr lang="en-US" dirty="0" smtClean="0"/>
              <a:t>also contributes to rising public-sector capital spending.</a:t>
            </a:r>
          </a:p>
          <a:p>
            <a:pPr eaLnBrk="1" hangingPunct="1">
              <a:spcBef>
                <a:spcPct val="0"/>
              </a:spcBef>
            </a:pPr>
            <a:endParaRPr lang="en-US" dirty="0" smtClean="0"/>
          </a:p>
        </p:txBody>
      </p:sp>
      <p:sp>
        <p:nvSpPr>
          <p:cNvPr id="81924"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defTabSz="912813" fontAlgn="base">
              <a:spcBef>
                <a:spcPct val="0"/>
              </a:spcBef>
              <a:spcAft>
                <a:spcPct val="0"/>
              </a:spcAft>
              <a:defRPr/>
            </a:pPr>
            <a:fld id="{1A511985-A67F-403A-8996-8F62B37F6FFD}" type="slidenum">
              <a:rPr lang="en-US"/>
              <a:pPr defTabSz="912813" fontAlgn="base">
                <a:spcBef>
                  <a:spcPct val="0"/>
                </a:spcBef>
                <a:spcAft>
                  <a:spcPct val="0"/>
                </a:spcAft>
                <a:defRPr/>
              </a:pPr>
              <a:t>3</a:t>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163A853B-5C20-407C-B598-36D2228A94D2}" type="slidenum">
              <a:rPr lang="en-US" smtClean="0"/>
              <a:pPr>
                <a:defRPr/>
              </a:pPr>
              <a:t>37</a:t>
            </a:fld>
            <a:endParaRPr lang="en-US" dirty="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484000A8-EF5D-4E0B-82C9-BADF94F6C444}" type="slidenum">
              <a:rPr lang="en-US" smtClean="0"/>
              <a:pPr>
                <a:defRPr/>
              </a:pPr>
              <a:t>38</a:t>
            </a:fld>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484000A8-EF5D-4E0B-82C9-BADF94F6C444}" type="slidenum">
              <a:rPr lang="en-US" smtClean="0"/>
              <a:pPr>
                <a:defRPr/>
              </a:pPr>
              <a:t>39</a:t>
            </a:fld>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484000A8-EF5D-4E0B-82C9-BADF94F6C444}" type="slidenum">
              <a:rPr lang="en-US" smtClean="0"/>
              <a:pPr>
                <a:defRPr/>
              </a:pPr>
              <a:t>40</a:t>
            </a:fld>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484000A8-EF5D-4E0B-82C9-BADF94F6C444}" type="slidenum">
              <a:rPr lang="en-US" smtClean="0"/>
              <a:pPr>
                <a:defRPr/>
              </a:pPr>
              <a:t>41</a:t>
            </a:fld>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484000A8-EF5D-4E0B-82C9-BADF94F6C444}" type="slidenum">
              <a:rPr lang="en-US" smtClean="0"/>
              <a:pPr>
                <a:defRPr/>
              </a:pPr>
              <a:t>42</a:t>
            </a:fld>
            <a:endParaRPr 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484000A8-EF5D-4E0B-82C9-BADF94F6C444}" type="slidenum">
              <a:rPr lang="en-US" smtClean="0"/>
              <a:pPr>
                <a:defRPr/>
              </a:pPr>
              <a:t>43</a:t>
            </a:fld>
            <a:endParaRPr 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4BDB5121-A75F-4426-8061-9FC17BBB216C}" type="slidenum">
              <a:rPr lang="en-US" smtClean="0"/>
              <a:pPr/>
              <a:t>44</a:t>
            </a:fld>
            <a:endParaRPr 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484000A8-EF5D-4E0B-82C9-BADF94F6C444}" type="slidenum">
              <a:rPr lang="en-US" smtClean="0">
                <a:solidFill>
                  <a:prstClr val="black"/>
                </a:solidFill>
              </a:rPr>
              <a:pPr>
                <a:defRPr/>
              </a:pPr>
              <a:t>45</a:t>
            </a:fld>
            <a:endParaRPr lang="en-US">
              <a:solidFill>
                <a:prstClr val="black"/>
              </a:solidFill>
            </a:endParaRPr>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484000A8-EF5D-4E0B-82C9-BADF94F6C444}" type="slidenum">
              <a:rPr lang="en-US" smtClean="0"/>
              <a:pPr>
                <a:defRPr/>
              </a:pPr>
              <a:t>46</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1952678-056D-4574-860A-C0B2F4FBE74B}" type="slidenum">
              <a:rPr lang="en-US"/>
              <a:pPr/>
              <a:t>5</a:t>
            </a:fld>
            <a:endParaRPr lang="en-US"/>
          </a:p>
        </p:txBody>
      </p:sp>
      <p:sp>
        <p:nvSpPr>
          <p:cNvPr id="128002" name="Rectangle 2"/>
          <p:cNvSpPr>
            <a:spLocks noGrp="1" noRot="1" noChangeAspect="1" noChangeArrowheads="1" noTextEdit="1"/>
          </p:cNvSpPr>
          <p:nvPr>
            <p:ph type="sldImg"/>
          </p:nvPr>
        </p:nvSpPr>
        <p:spPr>
          <a:ln/>
        </p:spPr>
      </p:sp>
      <p:sp>
        <p:nvSpPr>
          <p:cNvPr id="12800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7"/>
          <p:cNvSpPr>
            <a:spLocks noGrp="1" noChangeArrowheads="1"/>
          </p:cNvSpPr>
          <p:nvPr>
            <p:ph type="sldNum" sz="quarter" idx="5"/>
          </p:nvPr>
        </p:nvSpPr>
        <p:spPr>
          <a:noFill/>
        </p:spPr>
        <p:txBody>
          <a:bodyPr/>
          <a:lstStyle/>
          <a:p>
            <a:fld id="{03FFDFBE-B3A1-4463-8B83-526446ACBEB8}" type="slidenum">
              <a:rPr lang="en-US" smtClean="0"/>
              <a:pPr/>
              <a:t>47</a:t>
            </a:fld>
            <a:endParaRPr lang="en-US" smtClean="0"/>
          </a:p>
        </p:txBody>
      </p:sp>
      <p:sp>
        <p:nvSpPr>
          <p:cNvPr id="47107" name="Rectangle 2"/>
          <p:cNvSpPr>
            <a:spLocks noGrp="1" noRot="1" noChangeAspect="1" noChangeArrowheads="1" noTextEdit="1"/>
          </p:cNvSpPr>
          <p:nvPr>
            <p:ph type="sldImg"/>
          </p:nvPr>
        </p:nvSpPr>
        <p:spPr>
          <a:ln/>
        </p:spPr>
      </p:sp>
      <p:sp>
        <p:nvSpPr>
          <p:cNvPr id="47108"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EBE30E3-C734-4E01-8FF9-EFF2F03F95C7}" type="slidenum">
              <a:rPr lang="en-US" smtClean="0"/>
              <a:pPr/>
              <a:t>48</a:t>
            </a:fld>
            <a:endParaRPr lang="en-US"/>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EBE30E3-C734-4E01-8FF9-EFF2F03F95C7}" type="slidenum">
              <a:rPr lang="en-US" smtClean="0"/>
              <a:pPr/>
              <a:t>49</a:t>
            </a:fld>
            <a:endParaRPr lang="en-US"/>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EBE30E3-C734-4E01-8FF9-EFF2F03F95C7}" type="slidenum">
              <a:rPr lang="en-US" smtClean="0"/>
              <a:pPr/>
              <a:t>50</a:t>
            </a:fld>
            <a:endParaRPr lang="en-US"/>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EBE30E3-C734-4E01-8FF9-EFF2F03F95C7}" type="slidenum">
              <a:rPr lang="en-US" smtClean="0"/>
              <a:pPr/>
              <a:t>51</a:t>
            </a:fld>
            <a:endParaRPr lang="en-US"/>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EBE30E3-C734-4E01-8FF9-EFF2F03F95C7}" type="slidenum">
              <a:rPr lang="en-US" smtClean="0"/>
              <a:pPr/>
              <a:t>52</a:t>
            </a:fld>
            <a:endParaRPr lang="en-US"/>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EBE30E3-C734-4E01-8FF9-EFF2F03F95C7}" type="slidenum">
              <a:rPr lang="en-US" smtClean="0"/>
              <a:pPr/>
              <a:t>53</a:t>
            </a:fld>
            <a:endParaRPr lang="en-US"/>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EBE30E3-C734-4E01-8FF9-EFF2F03F95C7}" type="slidenum">
              <a:rPr lang="en-US" smtClean="0"/>
              <a:pPr/>
              <a:t>54</a:t>
            </a:fld>
            <a:endParaRPr lang="en-US"/>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EBE30E3-C734-4E01-8FF9-EFF2F03F95C7}" type="slidenum">
              <a:rPr lang="en-US" smtClean="0"/>
              <a:pPr/>
              <a:t>55</a:t>
            </a:fld>
            <a:endParaRPr lang="en-US"/>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EBE30E3-C734-4E01-8FF9-EFF2F03F95C7}" type="slidenum">
              <a:rPr lang="en-US" smtClean="0"/>
              <a:pPr/>
              <a:t>56</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288B2FC-EDF9-45C4-AA38-C116CB0204BF}" type="slidenum">
              <a:rPr lang="en-US">
                <a:solidFill>
                  <a:prstClr val="black"/>
                </a:solidFill>
              </a:rPr>
              <a:pPr/>
              <a:t>6</a:t>
            </a:fld>
            <a:endParaRPr lang="en-US">
              <a:solidFill>
                <a:prstClr val="black"/>
              </a:solidFill>
            </a:endParaRPr>
          </a:p>
        </p:txBody>
      </p:sp>
      <p:sp>
        <p:nvSpPr>
          <p:cNvPr id="125954" name="Rectangle 2"/>
          <p:cNvSpPr>
            <a:spLocks noGrp="1" noRot="1" noChangeAspect="1" noChangeArrowheads="1" noTextEdit="1"/>
          </p:cNvSpPr>
          <p:nvPr>
            <p:ph type="sldImg"/>
          </p:nvPr>
        </p:nvSpPr>
        <p:spPr>
          <a:ln/>
        </p:spPr>
      </p:sp>
      <p:sp>
        <p:nvSpPr>
          <p:cNvPr id="12595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EBE30E3-C734-4E01-8FF9-EFF2F03F95C7}" type="slidenum">
              <a:rPr lang="en-US" smtClean="0"/>
              <a:pPr/>
              <a:t>57</a:t>
            </a:fld>
            <a:endParaRPr lang="en-US"/>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EBE30E3-C734-4E01-8FF9-EFF2F03F95C7}" type="slidenum">
              <a:rPr lang="en-US" smtClean="0"/>
              <a:pPr/>
              <a:t>58</a:t>
            </a:fld>
            <a:endParaRPr lang="en-US"/>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EBE30E3-C734-4E01-8FF9-EFF2F03F95C7}" type="slidenum">
              <a:rPr lang="en-US" smtClean="0"/>
              <a:pPr/>
              <a:t>59</a:t>
            </a:fld>
            <a:endParaRPr lang="en-US"/>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EBE30E3-C734-4E01-8FF9-EFF2F03F95C7}" type="slidenum">
              <a:rPr lang="en-US" smtClean="0"/>
              <a:pPr/>
              <a:t>60</a:t>
            </a:fld>
            <a:endParaRPr lang="en-US"/>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EBE30E3-C734-4E01-8FF9-EFF2F03F95C7}" type="slidenum">
              <a:rPr lang="en-US" smtClean="0"/>
              <a:pPr/>
              <a:t>61</a:t>
            </a:fld>
            <a:endParaRPr lang="en-US"/>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3225137E-3877-4434-9F6D-7DE85D23E907}" type="slidenum">
              <a:rPr lang="en-US" smtClean="0"/>
              <a:pPr/>
              <a:t>62</a:t>
            </a:fld>
            <a:endParaRPr lang="en-US"/>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EBE30E3-C734-4E01-8FF9-EFF2F03F95C7}" type="slidenum">
              <a:rPr lang="en-US" smtClean="0"/>
              <a:pPr/>
              <a:t>63</a:t>
            </a:fld>
            <a:endParaRPr lang="en-US"/>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EBE30E3-C734-4E01-8FF9-EFF2F03F95C7}" type="slidenum">
              <a:rPr lang="en-US" smtClean="0"/>
              <a:pPr/>
              <a:t>64</a:t>
            </a:fld>
            <a:endParaRPr lang="en-US"/>
          </a:p>
        </p:txBody>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EBE30E3-C734-4E01-8FF9-EFF2F03F95C7}" type="slidenum">
              <a:rPr lang="en-US" smtClean="0"/>
              <a:pPr/>
              <a:t>65</a:t>
            </a:fld>
            <a:endParaRPr lang="en-US"/>
          </a:p>
        </p:txBody>
      </p:sp>
    </p:spTree>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484000A8-EF5D-4E0B-82C9-BADF94F6C444}" type="slidenum">
              <a:rPr lang="en-US" smtClean="0"/>
              <a:pPr>
                <a:defRPr/>
              </a:pPr>
              <a:t>66</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E24BA7A-8F8E-44F4-9EA1-ADDDB3C9F7BD}" type="slidenum">
              <a:rPr lang="en-US"/>
              <a:pPr/>
              <a:t>7</a:t>
            </a:fld>
            <a:endParaRPr lang="en-US"/>
          </a:p>
        </p:txBody>
      </p:sp>
      <p:sp>
        <p:nvSpPr>
          <p:cNvPr id="119810" name="Rectangle 2"/>
          <p:cNvSpPr>
            <a:spLocks noGrp="1" noRot="1" noChangeAspect="1" noChangeArrowheads="1" noTextEdit="1"/>
          </p:cNvSpPr>
          <p:nvPr>
            <p:ph type="sldImg"/>
          </p:nvPr>
        </p:nvSpPr>
        <p:spPr>
          <a:ln/>
        </p:spPr>
      </p:sp>
      <p:sp>
        <p:nvSpPr>
          <p:cNvPr id="11981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EBE30E3-C734-4E01-8FF9-EFF2F03F95C7}" type="slidenum">
              <a:rPr lang="en-US" smtClean="0"/>
              <a:pPr/>
              <a:t>67</a:t>
            </a:fld>
            <a:endParaRPr lang="en-US"/>
          </a:p>
        </p:txBody>
      </p:sp>
    </p:spTree>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EBE30E3-C734-4E01-8FF9-EFF2F03F95C7}" type="slidenum">
              <a:rPr lang="en-US" smtClean="0"/>
              <a:pPr/>
              <a:t>68</a:t>
            </a:fld>
            <a:endParaRPr lang="en-US"/>
          </a:p>
        </p:txBody>
      </p:sp>
    </p:spTree>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EBE30E3-C734-4E01-8FF9-EFF2F03F95C7}" type="slidenum">
              <a:rPr lang="en-US" smtClean="0"/>
              <a:pPr/>
              <a:t>69</a:t>
            </a:fld>
            <a:endParaRPr lang="en-US"/>
          </a:p>
        </p:txBody>
      </p:sp>
    </p:spTree>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EBE30E3-C734-4E01-8FF9-EFF2F03F95C7}" type="slidenum">
              <a:rPr lang="en-US" smtClean="0"/>
              <a:pPr/>
              <a:t>70</a:t>
            </a:fld>
            <a:endParaRPr lang="en-US"/>
          </a:p>
        </p:txBody>
      </p:sp>
    </p:spTree>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7D374E95-8AF4-40F0-AB08-343EEDA6B1C4}" type="slidenum">
              <a:rPr lang="en-US" smtClean="0"/>
              <a:pPr/>
              <a:t>71</a:t>
            </a:fld>
            <a:endParaRPr lang="en-US"/>
          </a:p>
        </p:txBody>
      </p:sp>
    </p:spTree>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484000A8-EF5D-4E0B-82C9-BADF94F6C444}" type="slidenum">
              <a:rPr lang="en-US" smtClean="0"/>
              <a:pPr>
                <a:defRPr/>
              </a:pPr>
              <a:t>72</a:t>
            </a:fld>
            <a:endParaRPr lang="en-US"/>
          </a:p>
        </p:txBody>
      </p:sp>
    </p:spTree>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484000A8-EF5D-4E0B-82C9-BADF94F6C444}" type="slidenum">
              <a:rPr lang="en-US" smtClean="0"/>
              <a:pPr>
                <a:defRPr/>
              </a:pPr>
              <a:t>73</a:t>
            </a:fld>
            <a:endParaRPr lang="en-US"/>
          </a:p>
        </p:txBody>
      </p:sp>
    </p:spTree>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484000A8-EF5D-4E0B-82C9-BADF94F6C444}" type="slidenum">
              <a:rPr lang="en-US" smtClean="0"/>
              <a:pPr>
                <a:defRPr/>
              </a:pPr>
              <a:t>74</a:t>
            </a:fld>
            <a:endParaRPr lang="en-US"/>
          </a:p>
        </p:txBody>
      </p:sp>
    </p:spTree>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484000A8-EF5D-4E0B-82C9-BADF94F6C444}" type="slidenum">
              <a:rPr lang="en-US" smtClean="0">
                <a:solidFill>
                  <a:prstClr val="black"/>
                </a:solidFill>
              </a:rPr>
              <a:pPr>
                <a:defRPr/>
              </a:pPr>
              <a:t>75</a:t>
            </a:fld>
            <a:endParaRPr lang="en-US">
              <a:solidFill>
                <a:prstClr val="black"/>
              </a:solidFill>
            </a:endParaRPr>
          </a:p>
        </p:txBody>
      </p:sp>
    </p:spTree>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ZA"/>
          </a:p>
        </p:txBody>
      </p:sp>
      <p:sp>
        <p:nvSpPr>
          <p:cNvPr id="4" name="Slide Number Placeholder 3"/>
          <p:cNvSpPr>
            <a:spLocks noGrp="1"/>
          </p:cNvSpPr>
          <p:nvPr>
            <p:ph type="sldNum" sz="quarter" idx="10"/>
          </p:nvPr>
        </p:nvSpPr>
        <p:spPr/>
        <p:txBody>
          <a:bodyPr/>
          <a:lstStyle/>
          <a:p>
            <a:fld id="{8EBE30E3-C734-4E01-8FF9-EFF2F03F95C7}" type="slidenum">
              <a:rPr lang="en-US" smtClean="0"/>
              <a:pPr/>
              <a:t>76</a:t>
            </a:fld>
            <a:endParaRPr lang="en-US"/>
          </a:p>
        </p:txBody>
      </p:sp>
    </p:spTree>
    <p:extLst>
      <p:ext uri="{BB962C8B-B14F-4D97-AF65-F5344CB8AC3E}">
        <p14:creationId xmlns:p14="http://schemas.microsoft.com/office/powerpoint/2010/main" val="316978370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Slide Image Placeholder 1"/>
          <p:cNvSpPr>
            <a:spLocks noGrp="1" noRot="1" noChangeAspect="1" noTextEdit="1"/>
          </p:cNvSpPr>
          <p:nvPr>
            <p:ph type="sldImg"/>
          </p:nvPr>
        </p:nvSpPr>
        <p:spPr bwMode="auto">
          <a:noFill/>
          <a:ln>
            <a:solidFill>
              <a:srgbClr val="000000"/>
            </a:solidFill>
            <a:miter lim="800000"/>
            <a:headEnd/>
            <a:tailEnd/>
          </a:ln>
        </p:spPr>
      </p:sp>
      <p:sp>
        <p:nvSpPr>
          <p:cNvPr id="59395" name="Notes Placeholder 2"/>
          <p:cNvSpPr>
            <a:spLocks noGrp="1"/>
          </p:cNvSpPr>
          <p:nvPr>
            <p:ph type="body" idx="1"/>
          </p:nvPr>
        </p:nvSpPr>
        <p:spPr bwMode="auto">
          <a:noFill/>
        </p:spPr>
        <p:txBody>
          <a:bodyPr wrap="square" numCol="1" anchor="t" anchorCtr="0" compatLnSpc="1">
            <a:prstTxWarp prst="textNoShape">
              <a:avLst/>
            </a:prstTxWarp>
            <a:normAutofit fontScale="92500" lnSpcReduction="20000"/>
          </a:bodyPr>
          <a:lstStyle/>
          <a:p>
            <a:pPr eaLnBrk="1" hangingPunct="1"/>
            <a:r>
              <a:rPr lang="en-US" dirty="0" smtClean="0"/>
              <a:t>In 2001 10 million </a:t>
            </a:r>
            <a:r>
              <a:rPr lang="en-US" dirty="0" err="1" smtClean="0"/>
              <a:t>hh</a:t>
            </a:r>
            <a:r>
              <a:rPr lang="en-US" dirty="0" smtClean="0"/>
              <a:t> had access to </a:t>
            </a:r>
            <a:r>
              <a:rPr lang="en-US" dirty="0" err="1" smtClean="0"/>
              <a:t>wtaer</a:t>
            </a:r>
            <a:r>
              <a:rPr lang="en-US" dirty="0" smtClean="0"/>
              <a:t> and 1.8 million lacked access. </a:t>
            </a:r>
          </a:p>
          <a:p>
            <a:pPr eaLnBrk="1" hangingPunct="1"/>
            <a:r>
              <a:rPr lang="en-US" dirty="0" smtClean="0"/>
              <a:t>In 2007 the original backlog of 1.8 was almost filled, with an additional 1.4 </a:t>
            </a:r>
            <a:r>
              <a:rPr lang="en-US" dirty="0" err="1" smtClean="0"/>
              <a:t>hh</a:t>
            </a:r>
            <a:r>
              <a:rPr lang="en-US" dirty="0" smtClean="0"/>
              <a:t> serviced. However, the backlog increased, to 1,4 million. This is the result, mainly of the average </a:t>
            </a:r>
            <a:r>
              <a:rPr lang="en-US" dirty="0" err="1" smtClean="0"/>
              <a:t>hh</a:t>
            </a:r>
            <a:r>
              <a:rPr lang="en-US" dirty="0" smtClean="0"/>
              <a:t> size that was, officially reduced. This means that growth in HH outstrips the roll out of  services. </a:t>
            </a:r>
          </a:p>
          <a:p>
            <a:r>
              <a:rPr lang="en-ZA" b="1" dirty="0" smtClean="0"/>
              <a:t>‘eliminating the backlog’. </a:t>
            </a:r>
          </a:p>
          <a:p>
            <a:r>
              <a:rPr lang="en-ZA" b="1" dirty="0" smtClean="0"/>
              <a:t>First, measuring success in terms of eliminating a ‘backlog’ is problematic, since there will always be backlogs of some kind. </a:t>
            </a:r>
          </a:p>
          <a:p>
            <a:r>
              <a:rPr lang="en-ZA" dirty="0" smtClean="0"/>
              <a:t>Second, the emphasis on the numbers of people served by new infrastructure and pressure to spend the budget have led to concerns about the sustainability of the services provided, including neglect of the existing infrastructure. </a:t>
            </a:r>
          </a:p>
          <a:p>
            <a:r>
              <a:rPr lang="en-ZA" dirty="0" smtClean="0"/>
              <a:t>Third, although considerable funds have been made available for installing infrastructure, there is insufficient technical capacity to manage development projects and services properly, especially in municipalities.</a:t>
            </a:r>
            <a:endParaRPr lang="en-US" dirty="0" smtClean="0"/>
          </a:p>
          <a:p>
            <a:r>
              <a:rPr lang="en-ZA" dirty="0" smtClean="0"/>
              <a:t>This could be the right time to take a fresh look at what constitutes an </a:t>
            </a:r>
            <a:r>
              <a:rPr lang="en-ZA" b="1" dirty="0" smtClean="0"/>
              <a:t>achievable target</a:t>
            </a:r>
            <a:r>
              <a:rPr lang="en-ZA" dirty="0" smtClean="0"/>
              <a:t>. In the light of constant migration within the country and the semi-permanence of informal settlements (albeit with changing populations), </a:t>
            </a:r>
            <a:r>
              <a:rPr lang="en-ZA" b="1" dirty="0" smtClean="0"/>
              <a:t>we should accept that there will always be some degree of ‘backlog’ to be addressed. </a:t>
            </a:r>
          </a:p>
          <a:p>
            <a:r>
              <a:rPr lang="en-ZA" dirty="0" smtClean="0"/>
              <a:t>While our ultimate goal is 100 per cent adequate coverage, with further improvements over time, we may need to acknowledge some form of interim level of service that addresses immediate needs, albeit below ‘RDP Standards’. In addition, there is a need to ensure that municipalities are equipped to deal continuously, and for the foreseeable future, with the ongoing growth of new households. </a:t>
            </a:r>
            <a:r>
              <a:rPr lang="en-ZA" b="1" dirty="0" smtClean="0"/>
              <a:t>The numbers associated with new household formation are already more dominant than historical backlogs in most localities</a:t>
            </a:r>
            <a:endParaRPr lang="en-US" b="1" dirty="0" smtClean="0"/>
          </a:p>
          <a:p>
            <a:r>
              <a:rPr lang="en-ZA" dirty="0" smtClean="0"/>
              <a:t> </a:t>
            </a:r>
            <a:endParaRPr lang="en-US" dirty="0" smtClean="0"/>
          </a:p>
          <a:p>
            <a:pPr eaLnBrk="1" hangingPunct="1"/>
            <a:endParaRPr lang="en-US" dirty="0" smtClean="0"/>
          </a:p>
        </p:txBody>
      </p:sp>
      <p:sp>
        <p:nvSpPr>
          <p:cNvPr id="4" name="Slide Number Placeholder 3"/>
          <p:cNvSpPr>
            <a:spLocks noGrp="1"/>
          </p:cNvSpPr>
          <p:nvPr>
            <p:ph type="sldNum" sz="quarter" idx="5"/>
          </p:nvPr>
        </p:nvSpPr>
        <p:spPr/>
        <p:txBody>
          <a:bodyPr/>
          <a:lstStyle/>
          <a:p>
            <a:pPr>
              <a:defRPr/>
            </a:pPr>
            <a:fld id="{266011F0-707D-48BE-90ED-E799D268D03A}" type="slidenum">
              <a:rPr lang="en-US" smtClean="0"/>
              <a:pPr>
                <a:defRPr/>
              </a:pPr>
              <a:t>8</a:t>
            </a:fld>
            <a:endParaRPr lang="en-US"/>
          </a:p>
        </p:txBody>
      </p:sp>
    </p:spTree>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484000A8-EF5D-4E0B-82C9-BADF94F6C444}" type="slidenum">
              <a:rPr lang="en-US" smtClean="0"/>
              <a:pPr>
                <a:defRPr/>
              </a:pPr>
              <a:t>77</a:t>
            </a:fld>
            <a:endParaRPr lang="en-US"/>
          </a:p>
        </p:txBody>
      </p:sp>
    </p:spTree>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484000A8-EF5D-4E0B-82C9-BADF94F6C444}" type="slidenum">
              <a:rPr lang="en-US" smtClean="0"/>
              <a:pPr>
                <a:defRPr/>
              </a:pPr>
              <a:t>78</a:t>
            </a:fld>
            <a:endParaRPr lang="en-US"/>
          </a:p>
        </p:txBody>
      </p:sp>
    </p:spTree>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484000A8-EF5D-4E0B-82C9-BADF94F6C444}" type="slidenum">
              <a:rPr lang="en-US" smtClean="0"/>
              <a:pPr>
                <a:defRPr/>
              </a:pPr>
              <a:t>79</a:t>
            </a:fld>
            <a:endParaRPr lang="en-US"/>
          </a:p>
        </p:txBody>
      </p:sp>
    </p:spTree>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7"/>
          <p:cNvSpPr>
            <a:spLocks noGrp="1" noChangeArrowheads="1"/>
          </p:cNvSpPr>
          <p:nvPr>
            <p:ph type="sldNum" sz="quarter" idx="5"/>
          </p:nvPr>
        </p:nvSpPr>
        <p:spPr>
          <a:noFill/>
        </p:spPr>
        <p:txBody>
          <a:bodyPr/>
          <a:lstStyle/>
          <a:p>
            <a:fld id="{3966B92E-AE5D-4505-A62F-41F3686ACB2E}" type="slidenum">
              <a:rPr lang="en-US" smtClean="0">
                <a:solidFill>
                  <a:srgbClr val="000000"/>
                </a:solidFill>
              </a:rPr>
              <a:pPr/>
              <a:t>80</a:t>
            </a:fld>
            <a:endParaRPr lang="en-US" smtClean="0">
              <a:solidFill>
                <a:srgbClr val="000000"/>
              </a:solidFill>
            </a:endParaRPr>
          </a:p>
        </p:txBody>
      </p:sp>
      <p:sp>
        <p:nvSpPr>
          <p:cNvPr id="32771" name="Rectangle 2"/>
          <p:cNvSpPr>
            <a:spLocks noGrp="1" noRot="1" noChangeAspect="1" noChangeArrowheads="1" noTextEdit="1"/>
          </p:cNvSpPr>
          <p:nvPr>
            <p:ph type="sldImg"/>
          </p:nvPr>
        </p:nvSpPr>
        <p:spPr>
          <a:ln/>
        </p:spPr>
      </p:sp>
      <p:sp>
        <p:nvSpPr>
          <p:cNvPr id="32772"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484000A8-EF5D-4E0B-82C9-BADF94F6C444}" type="slidenum">
              <a:rPr lang="en-US" smtClean="0"/>
              <a:pPr>
                <a:defRPr/>
              </a:pPr>
              <a:t>81</a:t>
            </a:fld>
            <a:endParaRPr lang="en-US"/>
          </a:p>
        </p:txBody>
      </p:sp>
    </p:spTree>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484000A8-EF5D-4E0B-82C9-BADF94F6C444}" type="slidenum">
              <a:rPr lang="en-US" smtClean="0"/>
              <a:pPr>
                <a:defRPr/>
              </a:pPr>
              <a:t>82</a:t>
            </a:fld>
            <a:endParaRPr lang="en-US"/>
          </a:p>
        </p:txBody>
      </p:sp>
    </p:spTree>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4BDB5121-A75F-4426-8061-9FC17BBB216C}" type="slidenum">
              <a:rPr lang="en-US" smtClean="0"/>
              <a:pPr/>
              <a:t>83</a:t>
            </a:fld>
            <a:endParaRPr lang="en-US"/>
          </a:p>
        </p:txBody>
      </p:sp>
    </p:spTree>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4BDB5121-A75F-4426-8061-9FC17BBB216C}" type="slidenum">
              <a:rPr lang="en-US" smtClean="0"/>
              <a:pPr/>
              <a:t>84</a:t>
            </a:fld>
            <a:endParaRPr lang="en-US"/>
          </a:p>
        </p:txBody>
      </p:sp>
    </p:spTree>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Rectangle 7"/>
          <p:cNvSpPr>
            <a:spLocks noGrp="1" noChangeArrowheads="1"/>
          </p:cNvSpPr>
          <p:nvPr>
            <p:ph type="sldNum" sz="quarter" idx="5"/>
          </p:nvPr>
        </p:nvSpPr>
        <p:spPr/>
        <p:txBody>
          <a:bodyPr/>
          <a:lstStyle/>
          <a:p>
            <a:pPr defTabSz="919163">
              <a:defRPr/>
            </a:pPr>
            <a:fld id="{59ECE0F7-F0E1-4F91-BC21-82A85F1BC3B8}" type="slidenum">
              <a:rPr lang="en-US" smtClean="0"/>
              <a:pPr defTabSz="919163">
                <a:defRPr/>
              </a:pPr>
              <a:t>85</a:t>
            </a:fld>
            <a:endParaRPr lang="en-US" smtClean="0"/>
          </a:p>
        </p:txBody>
      </p:sp>
      <p:sp>
        <p:nvSpPr>
          <p:cNvPr id="58371" name="Rectangle 2"/>
          <p:cNvSpPr>
            <a:spLocks noGrp="1" noRot="1" noChangeAspect="1" noChangeArrowheads="1" noTextEdit="1"/>
          </p:cNvSpPr>
          <p:nvPr>
            <p:ph type="sldImg"/>
          </p:nvPr>
        </p:nvSpPr>
        <p:spPr bwMode="auto">
          <a:xfrm>
            <a:off x="-1790700" y="1177925"/>
            <a:ext cx="10414000" cy="7810500"/>
          </a:xfrm>
          <a:noFill/>
          <a:ln>
            <a:solidFill>
              <a:srgbClr val="000000"/>
            </a:solidFill>
            <a:miter lim="800000"/>
            <a:headEnd/>
            <a:tailEnd/>
          </a:ln>
        </p:spPr>
      </p:sp>
      <p:sp>
        <p:nvSpPr>
          <p:cNvPr id="58372" name="Rectangle 3"/>
          <p:cNvSpPr>
            <a:spLocks noGrp="1" noChangeArrowheads="1"/>
          </p:cNvSpPr>
          <p:nvPr>
            <p:ph type="body" idx="1"/>
          </p:nvPr>
        </p:nvSpPr>
        <p:spPr bwMode="auto">
          <a:xfrm>
            <a:off x="821615" y="340725"/>
            <a:ext cx="5842593" cy="298317"/>
          </a:xfrm>
          <a:noFill/>
        </p:spPr>
        <p:txBody>
          <a:bodyPr wrap="square" numCol="1" anchor="t" anchorCtr="0" compatLnSpc="1">
            <a:prstTxWarp prst="textNoShape">
              <a:avLst/>
            </a:prstTxWarp>
          </a:bodyPr>
          <a:lstStyle/>
          <a:p>
            <a:pPr eaLnBrk="1" hangingPunct="1"/>
            <a:endParaRPr lang="en-US" smtClean="0"/>
          </a:p>
        </p:txBody>
      </p:sp>
    </p:spTree>
  </p:cSld>
  <p:clrMapOvr>
    <a:masterClrMapping/>
  </p:clrMapOvr>
</p:notes>
</file>

<file path=ppt/notesSlides/notesSlide7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484000A8-EF5D-4E0B-82C9-BADF94F6C444}" type="slidenum">
              <a:rPr lang="en-US" smtClean="0"/>
              <a:pPr>
                <a:defRPr/>
              </a:pPr>
              <a:t>86</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C0B04F0-D706-4F38-87FA-D44BF3BD3707}" type="slidenum">
              <a:rPr lang="en-US" smtClean="0"/>
              <a:pPr/>
              <a:t>9</a:t>
            </a:fld>
            <a:endParaRPr lang="en-US"/>
          </a:p>
        </p:txBody>
      </p:sp>
    </p:spTree>
  </p:cSld>
  <p:clrMapOvr>
    <a:masterClrMapping/>
  </p:clrMapOvr>
</p:notes>
</file>

<file path=ppt/notesSlides/notesSlide8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484000A8-EF5D-4E0B-82C9-BADF94F6C444}" type="slidenum">
              <a:rPr lang="en-US" smtClean="0">
                <a:solidFill>
                  <a:prstClr val="black"/>
                </a:solidFill>
              </a:rPr>
              <a:pPr>
                <a:defRPr/>
              </a:pPr>
              <a:t>87</a:t>
            </a:fld>
            <a:endParaRPr lang="en-US">
              <a:solidFill>
                <a:prstClr val="black"/>
              </a:solidFill>
            </a:endParaRPr>
          </a:p>
        </p:txBody>
      </p:sp>
    </p:spTree>
  </p:cSld>
  <p:clrMapOvr>
    <a:masterClrMapping/>
  </p:clrMapOvr>
</p:notes>
</file>

<file path=ppt/notesSlides/notesSlide8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7"/>
          <p:cNvSpPr>
            <a:spLocks noGrp="1" noChangeArrowheads="1"/>
          </p:cNvSpPr>
          <p:nvPr>
            <p:ph type="sldNum" sz="quarter" idx="5"/>
          </p:nvPr>
        </p:nvSpPr>
        <p:spPr>
          <a:noFill/>
        </p:spPr>
        <p:txBody>
          <a:bodyPr/>
          <a:lstStyle/>
          <a:p>
            <a:fld id="{3966B92E-AE5D-4505-A62F-41F3686ACB2E}" type="slidenum">
              <a:rPr lang="en-US" smtClean="0">
                <a:solidFill>
                  <a:srgbClr val="000000"/>
                </a:solidFill>
              </a:rPr>
              <a:pPr/>
              <a:t>88</a:t>
            </a:fld>
            <a:endParaRPr lang="en-US" smtClean="0">
              <a:solidFill>
                <a:srgbClr val="000000"/>
              </a:solidFill>
            </a:endParaRPr>
          </a:p>
        </p:txBody>
      </p:sp>
      <p:sp>
        <p:nvSpPr>
          <p:cNvPr id="32771" name="Rectangle 2"/>
          <p:cNvSpPr>
            <a:spLocks noGrp="1" noRot="1" noChangeAspect="1" noChangeArrowheads="1" noTextEdit="1"/>
          </p:cNvSpPr>
          <p:nvPr>
            <p:ph type="sldImg"/>
          </p:nvPr>
        </p:nvSpPr>
        <p:spPr>
          <a:ln/>
        </p:spPr>
      </p:sp>
      <p:sp>
        <p:nvSpPr>
          <p:cNvPr id="32772"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8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7"/>
          <p:cNvSpPr>
            <a:spLocks noGrp="1" noChangeArrowheads="1"/>
          </p:cNvSpPr>
          <p:nvPr>
            <p:ph type="sldNum" sz="quarter" idx="5"/>
          </p:nvPr>
        </p:nvSpPr>
        <p:spPr>
          <a:noFill/>
        </p:spPr>
        <p:txBody>
          <a:bodyPr/>
          <a:lstStyle/>
          <a:p>
            <a:fld id="{3966B92E-AE5D-4505-A62F-41F3686ACB2E}" type="slidenum">
              <a:rPr lang="en-US" smtClean="0">
                <a:solidFill>
                  <a:srgbClr val="000000"/>
                </a:solidFill>
              </a:rPr>
              <a:pPr/>
              <a:t>89</a:t>
            </a:fld>
            <a:endParaRPr lang="en-US" smtClean="0">
              <a:solidFill>
                <a:srgbClr val="000000"/>
              </a:solidFill>
            </a:endParaRPr>
          </a:p>
        </p:txBody>
      </p:sp>
      <p:sp>
        <p:nvSpPr>
          <p:cNvPr id="32771" name="Rectangle 2"/>
          <p:cNvSpPr>
            <a:spLocks noGrp="1" noRot="1" noChangeAspect="1" noChangeArrowheads="1" noTextEdit="1"/>
          </p:cNvSpPr>
          <p:nvPr>
            <p:ph type="sldImg"/>
          </p:nvPr>
        </p:nvSpPr>
        <p:spPr>
          <a:ln/>
        </p:spPr>
      </p:sp>
      <p:sp>
        <p:nvSpPr>
          <p:cNvPr id="32772"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8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7"/>
          <p:cNvSpPr>
            <a:spLocks noGrp="1" noChangeArrowheads="1"/>
          </p:cNvSpPr>
          <p:nvPr>
            <p:ph type="sldNum" sz="quarter" idx="5"/>
          </p:nvPr>
        </p:nvSpPr>
        <p:spPr>
          <a:noFill/>
        </p:spPr>
        <p:txBody>
          <a:bodyPr/>
          <a:lstStyle/>
          <a:p>
            <a:fld id="{3966B92E-AE5D-4505-A62F-41F3686ACB2E}" type="slidenum">
              <a:rPr lang="en-US" smtClean="0">
                <a:solidFill>
                  <a:srgbClr val="000000"/>
                </a:solidFill>
              </a:rPr>
              <a:pPr/>
              <a:t>90</a:t>
            </a:fld>
            <a:endParaRPr lang="en-US" smtClean="0">
              <a:solidFill>
                <a:srgbClr val="000000"/>
              </a:solidFill>
            </a:endParaRPr>
          </a:p>
        </p:txBody>
      </p:sp>
      <p:sp>
        <p:nvSpPr>
          <p:cNvPr id="32771" name="Rectangle 2"/>
          <p:cNvSpPr>
            <a:spLocks noGrp="1" noRot="1" noChangeAspect="1" noChangeArrowheads="1" noTextEdit="1"/>
          </p:cNvSpPr>
          <p:nvPr>
            <p:ph type="sldImg"/>
          </p:nvPr>
        </p:nvSpPr>
        <p:spPr>
          <a:ln/>
        </p:spPr>
      </p:sp>
      <p:sp>
        <p:nvSpPr>
          <p:cNvPr id="32772"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8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7"/>
          <p:cNvSpPr>
            <a:spLocks noGrp="1" noChangeArrowheads="1"/>
          </p:cNvSpPr>
          <p:nvPr>
            <p:ph type="sldNum" sz="quarter" idx="5"/>
          </p:nvPr>
        </p:nvSpPr>
        <p:spPr>
          <a:noFill/>
        </p:spPr>
        <p:txBody>
          <a:bodyPr/>
          <a:lstStyle/>
          <a:p>
            <a:fld id="{3966B92E-AE5D-4505-A62F-41F3686ACB2E}" type="slidenum">
              <a:rPr lang="en-US" smtClean="0">
                <a:solidFill>
                  <a:srgbClr val="000000"/>
                </a:solidFill>
              </a:rPr>
              <a:pPr/>
              <a:t>91</a:t>
            </a:fld>
            <a:endParaRPr lang="en-US" smtClean="0">
              <a:solidFill>
                <a:srgbClr val="000000"/>
              </a:solidFill>
            </a:endParaRPr>
          </a:p>
        </p:txBody>
      </p:sp>
      <p:sp>
        <p:nvSpPr>
          <p:cNvPr id="32771" name="Rectangle 2"/>
          <p:cNvSpPr>
            <a:spLocks noGrp="1" noRot="1" noChangeAspect="1" noChangeArrowheads="1" noTextEdit="1"/>
          </p:cNvSpPr>
          <p:nvPr>
            <p:ph type="sldImg"/>
          </p:nvPr>
        </p:nvSpPr>
        <p:spPr>
          <a:ln/>
        </p:spPr>
      </p:sp>
      <p:sp>
        <p:nvSpPr>
          <p:cNvPr id="32772"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8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7"/>
          <p:cNvSpPr>
            <a:spLocks noGrp="1" noChangeArrowheads="1"/>
          </p:cNvSpPr>
          <p:nvPr>
            <p:ph type="sldNum" sz="quarter" idx="5"/>
          </p:nvPr>
        </p:nvSpPr>
        <p:spPr>
          <a:noFill/>
        </p:spPr>
        <p:txBody>
          <a:bodyPr/>
          <a:lstStyle/>
          <a:p>
            <a:fld id="{3966B92E-AE5D-4505-A62F-41F3686ACB2E}" type="slidenum">
              <a:rPr lang="en-US" smtClean="0">
                <a:solidFill>
                  <a:srgbClr val="000000"/>
                </a:solidFill>
              </a:rPr>
              <a:pPr/>
              <a:t>92</a:t>
            </a:fld>
            <a:endParaRPr lang="en-US" smtClean="0">
              <a:solidFill>
                <a:srgbClr val="000000"/>
              </a:solidFill>
            </a:endParaRPr>
          </a:p>
        </p:txBody>
      </p:sp>
      <p:sp>
        <p:nvSpPr>
          <p:cNvPr id="32771" name="Rectangle 2"/>
          <p:cNvSpPr>
            <a:spLocks noGrp="1" noRot="1" noChangeAspect="1" noChangeArrowheads="1" noTextEdit="1"/>
          </p:cNvSpPr>
          <p:nvPr>
            <p:ph type="sldImg"/>
          </p:nvPr>
        </p:nvSpPr>
        <p:spPr>
          <a:ln/>
        </p:spPr>
      </p:sp>
      <p:sp>
        <p:nvSpPr>
          <p:cNvPr id="32772"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8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7"/>
          <p:cNvSpPr>
            <a:spLocks noGrp="1" noChangeArrowheads="1"/>
          </p:cNvSpPr>
          <p:nvPr>
            <p:ph type="sldNum" sz="quarter" idx="5"/>
          </p:nvPr>
        </p:nvSpPr>
        <p:spPr>
          <a:noFill/>
        </p:spPr>
        <p:txBody>
          <a:bodyPr/>
          <a:lstStyle/>
          <a:p>
            <a:fld id="{3966B92E-AE5D-4505-A62F-41F3686ACB2E}" type="slidenum">
              <a:rPr lang="en-US" smtClean="0">
                <a:solidFill>
                  <a:srgbClr val="000000"/>
                </a:solidFill>
              </a:rPr>
              <a:pPr/>
              <a:t>93</a:t>
            </a:fld>
            <a:endParaRPr lang="en-US" smtClean="0">
              <a:solidFill>
                <a:srgbClr val="000000"/>
              </a:solidFill>
            </a:endParaRPr>
          </a:p>
        </p:txBody>
      </p:sp>
      <p:sp>
        <p:nvSpPr>
          <p:cNvPr id="32771" name="Rectangle 2"/>
          <p:cNvSpPr>
            <a:spLocks noGrp="1" noRot="1" noChangeAspect="1" noChangeArrowheads="1" noTextEdit="1"/>
          </p:cNvSpPr>
          <p:nvPr>
            <p:ph type="sldImg"/>
          </p:nvPr>
        </p:nvSpPr>
        <p:spPr>
          <a:ln/>
        </p:spPr>
      </p:sp>
      <p:sp>
        <p:nvSpPr>
          <p:cNvPr id="32772"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8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7"/>
          <p:cNvSpPr>
            <a:spLocks noGrp="1" noChangeArrowheads="1"/>
          </p:cNvSpPr>
          <p:nvPr>
            <p:ph type="sldNum" sz="quarter" idx="5"/>
          </p:nvPr>
        </p:nvSpPr>
        <p:spPr>
          <a:noFill/>
        </p:spPr>
        <p:txBody>
          <a:bodyPr/>
          <a:lstStyle/>
          <a:p>
            <a:fld id="{3966B92E-AE5D-4505-A62F-41F3686ACB2E}" type="slidenum">
              <a:rPr lang="en-US" smtClean="0">
                <a:solidFill>
                  <a:srgbClr val="000000"/>
                </a:solidFill>
              </a:rPr>
              <a:pPr/>
              <a:t>94</a:t>
            </a:fld>
            <a:endParaRPr lang="en-US" smtClean="0">
              <a:solidFill>
                <a:srgbClr val="000000"/>
              </a:solidFill>
            </a:endParaRPr>
          </a:p>
        </p:txBody>
      </p:sp>
      <p:sp>
        <p:nvSpPr>
          <p:cNvPr id="32771" name="Rectangle 2"/>
          <p:cNvSpPr>
            <a:spLocks noGrp="1" noRot="1" noChangeAspect="1" noChangeArrowheads="1" noTextEdit="1"/>
          </p:cNvSpPr>
          <p:nvPr>
            <p:ph type="sldImg"/>
          </p:nvPr>
        </p:nvSpPr>
        <p:spPr>
          <a:ln/>
        </p:spPr>
      </p:sp>
      <p:sp>
        <p:nvSpPr>
          <p:cNvPr id="32772"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8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7"/>
          <p:cNvSpPr>
            <a:spLocks noGrp="1" noChangeArrowheads="1"/>
          </p:cNvSpPr>
          <p:nvPr>
            <p:ph type="sldNum" sz="quarter" idx="5"/>
          </p:nvPr>
        </p:nvSpPr>
        <p:spPr>
          <a:noFill/>
        </p:spPr>
        <p:txBody>
          <a:bodyPr/>
          <a:lstStyle/>
          <a:p>
            <a:fld id="{73E3C468-B602-4273-9711-ADF8BFC40B30}" type="slidenum">
              <a:rPr lang="en-US" smtClean="0"/>
              <a:pPr/>
              <a:t>95</a:t>
            </a:fld>
            <a:endParaRPr lang="en-US" smtClean="0"/>
          </a:p>
        </p:txBody>
      </p:sp>
      <p:sp>
        <p:nvSpPr>
          <p:cNvPr id="33795" name="Rectangle 2"/>
          <p:cNvSpPr>
            <a:spLocks noGrp="1" noRot="1" noChangeAspect="1" noChangeArrowheads="1" noTextEdit="1"/>
          </p:cNvSpPr>
          <p:nvPr>
            <p:ph type="sldImg"/>
          </p:nvPr>
        </p:nvSpPr>
        <p:spPr>
          <a:ln/>
        </p:spPr>
      </p:sp>
      <p:sp>
        <p:nvSpPr>
          <p:cNvPr id="33796"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8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7"/>
          <p:cNvSpPr>
            <a:spLocks noGrp="1" noChangeArrowheads="1"/>
          </p:cNvSpPr>
          <p:nvPr>
            <p:ph type="sldNum" sz="quarter" idx="5"/>
          </p:nvPr>
        </p:nvSpPr>
        <p:spPr>
          <a:noFill/>
        </p:spPr>
        <p:txBody>
          <a:bodyPr/>
          <a:lstStyle/>
          <a:p>
            <a:fld id="{136B4C19-A9DA-4D89-AF78-8B5EEB937197}" type="slidenum">
              <a:rPr lang="en-US" smtClean="0"/>
              <a:pPr/>
              <a:t>96</a:t>
            </a:fld>
            <a:endParaRPr lang="en-US" smtClean="0"/>
          </a:p>
        </p:txBody>
      </p:sp>
      <p:sp>
        <p:nvSpPr>
          <p:cNvPr id="34819" name="Rectangle 2"/>
          <p:cNvSpPr>
            <a:spLocks noGrp="1" noRot="1" noChangeAspect="1" noChangeArrowheads="1" noTextEdit="1"/>
          </p:cNvSpPr>
          <p:nvPr>
            <p:ph type="sldImg"/>
          </p:nvPr>
        </p:nvSpPr>
        <p:spPr>
          <a:ln/>
        </p:spPr>
      </p:sp>
      <p:sp>
        <p:nvSpPr>
          <p:cNvPr id="34820"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C0B04F0-D706-4F38-87FA-D44BF3BD3707}" type="slidenum">
              <a:rPr lang="en-US" smtClean="0"/>
              <a:pPr/>
              <a:t>10</a:t>
            </a:fld>
            <a:endParaRPr lang="en-US"/>
          </a:p>
        </p:txBody>
      </p:sp>
    </p:spTree>
  </p:cSld>
  <p:clrMapOvr>
    <a:masterClrMapping/>
  </p:clrMapOvr>
</p:notes>
</file>

<file path=ppt/notesSlides/notesSlide9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7"/>
          <p:cNvSpPr>
            <a:spLocks noGrp="1" noChangeArrowheads="1"/>
          </p:cNvSpPr>
          <p:nvPr>
            <p:ph type="sldNum" sz="quarter" idx="5"/>
          </p:nvPr>
        </p:nvSpPr>
        <p:spPr>
          <a:noFill/>
        </p:spPr>
        <p:txBody>
          <a:bodyPr/>
          <a:lstStyle/>
          <a:p>
            <a:fld id="{405FA720-BBE5-4AD5-9CED-984BA28FA0CD}" type="slidenum">
              <a:rPr lang="en-US" smtClean="0"/>
              <a:pPr/>
              <a:t>97</a:t>
            </a:fld>
            <a:endParaRPr lang="en-US" smtClean="0"/>
          </a:p>
        </p:txBody>
      </p:sp>
      <p:sp>
        <p:nvSpPr>
          <p:cNvPr id="35843" name="Rectangle 2"/>
          <p:cNvSpPr>
            <a:spLocks noGrp="1" noRot="1" noChangeAspect="1" noChangeArrowheads="1" noTextEdit="1"/>
          </p:cNvSpPr>
          <p:nvPr>
            <p:ph type="sldImg"/>
          </p:nvPr>
        </p:nvSpPr>
        <p:spPr>
          <a:ln/>
        </p:spPr>
      </p:sp>
      <p:sp>
        <p:nvSpPr>
          <p:cNvPr id="35844"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9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484000A8-EF5D-4E0B-82C9-BADF94F6C444}" type="slidenum">
              <a:rPr lang="en-US" smtClean="0"/>
              <a:pPr>
                <a:defRPr/>
              </a:pPr>
              <a:t>98</a:t>
            </a:fld>
            <a:endParaRPr lang="en-US"/>
          </a:p>
        </p:txBody>
      </p:sp>
    </p:spTree>
  </p:cSld>
  <p:clrMapOvr>
    <a:masterClrMapping/>
  </p:clrMapOvr>
</p:notes>
</file>

<file path=ppt/notesSlides/notesSlide9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7"/>
          <p:cNvSpPr>
            <a:spLocks noGrp="1" noChangeArrowheads="1"/>
          </p:cNvSpPr>
          <p:nvPr>
            <p:ph type="sldNum" sz="quarter" idx="5"/>
          </p:nvPr>
        </p:nvSpPr>
        <p:spPr>
          <a:noFill/>
        </p:spPr>
        <p:txBody>
          <a:bodyPr/>
          <a:lstStyle/>
          <a:p>
            <a:fld id="{92A51545-6440-4FBD-8F6A-8910DD2F415A}" type="slidenum">
              <a:rPr lang="en-US" smtClean="0"/>
              <a:pPr/>
              <a:t>99</a:t>
            </a:fld>
            <a:endParaRPr lang="en-US" smtClean="0"/>
          </a:p>
        </p:txBody>
      </p:sp>
      <p:sp>
        <p:nvSpPr>
          <p:cNvPr id="40963" name="Rectangle 2"/>
          <p:cNvSpPr>
            <a:spLocks noGrp="1" noRot="1" noChangeAspect="1" noChangeArrowheads="1" noTextEdit="1"/>
          </p:cNvSpPr>
          <p:nvPr>
            <p:ph type="sldImg"/>
          </p:nvPr>
        </p:nvSpPr>
        <p:spPr>
          <a:ln/>
        </p:spPr>
      </p:sp>
      <p:sp>
        <p:nvSpPr>
          <p:cNvPr id="40964"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9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7"/>
          <p:cNvSpPr>
            <a:spLocks noGrp="1" noChangeArrowheads="1"/>
          </p:cNvSpPr>
          <p:nvPr>
            <p:ph type="sldNum" sz="quarter" idx="5"/>
          </p:nvPr>
        </p:nvSpPr>
        <p:spPr>
          <a:noFill/>
        </p:spPr>
        <p:txBody>
          <a:bodyPr/>
          <a:lstStyle/>
          <a:p>
            <a:fld id="{03FFDFBE-B3A1-4463-8B83-526446ACBEB8}" type="slidenum">
              <a:rPr lang="en-US" smtClean="0"/>
              <a:pPr/>
              <a:t>100</a:t>
            </a:fld>
            <a:endParaRPr lang="en-US" smtClean="0"/>
          </a:p>
        </p:txBody>
      </p:sp>
      <p:sp>
        <p:nvSpPr>
          <p:cNvPr id="47107" name="Rectangle 2"/>
          <p:cNvSpPr>
            <a:spLocks noGrp="1" noRot="1" noChangeAspect="1" noChangeArrowheads="1" noTextEdit="1"/>
          </p:cNvSpPr>
          <p:nvPr>
            <p:ph type="sldImg"/>
          </p:nvPr>
        </p:nvSpPr>
        <p:spPr>
          <a:ln/>
        </p:spPr>
      </p:sp>
      <p:sp>
        <p:nvSpPr>
          <p:cNvPr id="47108"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9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7"/>
          <p:cNvSpPr>
            <a:spLocks noGrp="1" noChangeArrowheads="1"/>
          </p:cNvSpPr>
          <p:nvPr>
            <p:ph type="sldNum" sz="quarter" idx="5"/>
          </p:nvPr>
        </p:nvSpPr>
        <p:spPr>
          <a:noFill/>
        </p:spPr>
        <p:txBody>
          <a:bodyPr/>
          <a:lstStyle/>
          <a:p>
            <a:fld id="{03FFDFBE-B3A1-4463-8B83-526446ACBEB8}" type="slidenum">
              <a:rPr lang="en-US" smtClean="0"/>
              <a:pPr/>
              <a:t>101</a:t>
            </a:fld>
            <a:endParaRPr lang="en-US" smtClean="0"/>
          </a:p>
        </p:txBody>
      </p:sp>
      <p:sp>
        <p:nvSpPr>
          <p:cNvPr id="47107" name="Rectangle 2"/>
          <p:cNvSpPr>
            <a:spLocks noGrp="1" noRot="1" noChangeAspect="1" noChangeArrowheads="1" noTextEdit="1"/>
          </p:cNvSpPr>
          <p:nvPr>
            <p:ph type="sldImg"/>
          </p:nvPr>
        </p:nvSpPr>
        <p:spPr>
          <a:ln/>
        </p:spPr>
      </p:sp>
      <p:sp>
        <p:nvSpPr>
          <p:cNvPr id="47108"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9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7"/>
          <p:cNvSpPr>
            <a:spLocks noGrp="1" noChangeArrowheads="1"/>
          </p:cNvSpPr>
          <p:nvPr>
            <p:ph type="sldNum" sz="quarter" idx="5"/>
          </p:nvPr>
        </p:nvSpPr>
        <p:spPr>
          <a:noFill/>
        </p:spPr>
        <p:txBody>
          <a:bodyPr/>
          <a:lstStyle/>
          <a:p>
            <a:fld id="{03FFDFBE-B3A1-4463-8B83-526446ACBEB8}" type="slidenum">
              <a:rPr lang="en-US" smtClean="0"/>
              <a:pPr/>
              <a:t>102</a:t>
            </a:fld>
            <a:endParaRPr lang="en-US" smtClean="0"/>
          </a:p>
        </p:txBody>
      </p:sp>
      <p:sp>
        <p:nvSpPr>
          <p:cNvPr id="47107" name="Rectangle 2"/>
          <p:cNvSpPr>
            <a:spLocks noGrp="1" noRot="1" noChangeAspect="1" noChangeArrowheads="1" noTextEdit="1"/>
          </p:cNvSpPr>
          <p:nvPr>
            <p:ph type="sldImg"/>
          </p:nvPr>
        </p:nvSpPr>
        <p:spPr>
          <a:ln/>
        </p:spPr>
      </p:sp>
      <p:sp>
        <p:nvSpPr>
          <p:cNvPr id="47108"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9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ZA"/>
          </a:p>
        </p:txBody>
      </p:sp>
      <p:sp>
        <p:nvSpPr>
          <p:cNvPr id="4" name="Slide Number Placeholder 3"/>
          <p:cNvSpPr>
            <a:spLocks noGrp="1"/>
          </p:cNvSpPr>
          <p:nvPr>
            <p:ph type="sldNum" sz="quarter" idx="10"/>
          </p:nvPr>
        </p:nvSpPr>
        <p:spPr/>
        <p:txBody>
          <a:bodyPr/>
          <a:lstStyle/>
          <a:p>
            <a:fld id="{0ABE60FE-6E3E-43A6-A5BD-8C30D64A6DC4}" type="slidenum">
              <a:rPr lang="en-ZA" smtClean="0"/>
              <a:t>103</a:t>
            </a:fld>
            <a:endParaRPr lang="en-ZA"/>
          </a:p>
        </p:txBody>
      </p:sp>
    </p:spTree>
    <p:extLst>
      <p:ext uri="{BB962C8B-B14F-4D97-AF65-F5344CB8AC3E}">
        <p14:creationId xmlns:p14="http://schemas.microsoft.com/office/powerpoint/2010/main" val="2789941258"/>
      </p:ext>
    </p:extLst>
  </p:cSld>
  <p:clrMapOvr>
    <a:masterClrMapping/>
  </p:clrMapOvr>
</p:notes>
</file>

<file path=ppt/notesSlides/notesSlide9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ZA"/>
          </a:p>
        </p:txBody>
      </p:sp>
      <p:sp>
        <p:nvSpPr>
          <p:cNvPr id="4" name="Slide Number Placeholder 3"/>
          <p:cNvSpPr>
            <a:spLocks noGrp="1"/>
          </p:cNvSpPr>
          <p:nvPr>
            <p:ph type="sldNum" sz="quarter" idx="10"/>
          </p:nvPr>
        </p:nvSpPr>
        <p:spPr/>
        <p:txBody>
          <a:bodyPr/>
          <a:lstStyle/>
          <a:p>
            <a:fld id="{0ABE60FE-6E3E-43A6-A5BD-8C30D64A6DC4}" type="slidenum">
              <a:rPr lang="en-ZA" smtClean="0"/>
              <a:t>104</a:t>
            </a:fld>
            <a:endParaRPr lang="en-ZA"/>
          </a:p>
        </p:txBody>
      </p:sp>
    </p:spTree>
    <p:extLst>
      <p:ext uri="{BB962C8B-B14F-4D97-AF65-F5344CB8AC3E}">
        <p14:creationId xmlns:p14="http://schemas.microsoft.com/office/powerpoint/2010/main" val="2083567077"/>
      </p:ext>
    </p:extLst>
  </p:cSld>
  <p:clrMapOvr>
    <a:masterClrMapping/>
  </p:clrMapOvr>
</p:notes>
</file>

<file path=ppt/notesSlides/notesSlide9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0CFCD12-6AD8-4E0C-9F7E-B30D434EC4E7}" type="slidenum">
              <a:rPr lang="en-US" smtClean="0"/>
              <a:pPr/>
              <a:t>105</a:t>
            </a:fld>
            <a:endParaRPr lang="en-US"/>
          </a:p>
        </p:txBody>
      </p:sp>
    </p:spTree>
  </p:cSld>
  <p:clrMapOvr>
    <a:masterClrMapping/>
  </p:clrMapOvr>
</p:notes>
</file>

<file path=ppt/notesSlides/notesSlide9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0CFCD12-6AD8-4E0C-9F7E-B30D434EC4E7}" type="slidenum">
              <a:rPr lang="en-US" smtClean="0"/>
              <a:pPr/>
              <a:t>106</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2.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3.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4.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5.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6.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7.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8.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9.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0.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1.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2.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3.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4.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5.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6.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7.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8.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9.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0.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1.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2.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3.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4.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smtClean="0"/>
              <a:t>Click to edit Master title style</a:t>
            </a:r>
            <a:endParaRPr lang="en-ZA"/>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Z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ZA"/>
          </a:p>
        </p:txBody>
      </p:sp>
      <p:sp>
        <p:nvSpPr>
          <p:cNvPr id="3" name="Vertical Text Placeholder 2"/>
          <p:cNvSpPr>
            <a:spLocks noGrp="1"/>
          </p:cNvSpPr>
          <p:nvPr>
            <p:ph type="body" orient="vert" idx="1"/>
          </p:nvPr>
        </p:nvSpPr>
        <p:spPr>
          <a:xfrm>
            <a:off x="457200" y="1600200"/>
            <a:ext cx="8229600" cy="4525963"/>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Tree>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ZA"/>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ZA"/>
          </a:p>
        </p:txBody>
      </p:sp>
    </p:spTree>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Content Placeholder 2"/>
          <p:cNvSpPr>
            <a:spLocks noGrp="1"/>
          </p:cNvSpPr>
          <p:nvPr>
            <p:ph idx="1"/>
          </p:nvPr>
        </p:nvSpPr>
        <p:spPr>
          <a:xfrm>
            <a:off x="457200" y="1600200"/>
            <a:ext cx="8229600" cy="4525963"/>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Tree>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ZA"/>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Content Placeholder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Content Placeholder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Tree>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ZA"/>
          </a:p>
        </p:txBody>
      </p:sp>
      <p:sp>
        <p:nvSpPr>
          <p:cNvPr id="3" name="Text Placeholder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5" name="Text Placeholder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Tree>
  </p:cSld>
  <p:clrMapOvr>
    <a:masterClrMapping/>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Tree>
  </p:cSld>
  <p:clrMapOvr>
    <a:masterClrMapping/>
  </p:clrMapOvr>
</p:sldLayout>
</file>

<file path=ppt/slideLayouts/slideLayout10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10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ZA"/>
          </a:p>
        </p:txBody>
      </p:sp>
      <p:sp>
        <p:nvSpPr>
          <p:cNvPr id="3" name="Content Placeholder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Text Placeholder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10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ZA"/>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ZA" noProof="0" smtClean="0"/>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10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Vertical Text Placeholder 2"/>
          <p:cNvSpPr>
            <a:spLocks noGrp="1"/>
          </p:cNvSpPr>
          <p:nvPr>
            <p:ph type="body" orient="vert" idx="1"/>
          </p:nvPr>
        </p:nvSpPr>
        <p:spPr>
          <a:xfrm>
            <a:off x="457200" y="1600200"/>
            <a:ext cx="8229600" cy="4525963"/>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a:prstGeom prst="rect">
            <a:avLst/>
          </a:prstGeom>
        </p:spPr>
        <p:txBody>
          <a:bodyPr vert="eaVert"/>
          <a:lstStyle/>
          <a:p>
            <a:r>
              <a:rPr lang="en-US" smtClean="0"/>
              <a:t>Click to edit Master title style</a:t>
            </a:r>
            <a:endParaRPr lang="en-ZA"/>
          </a:p>
        </p:txBody>
      </p:sp>
      <p:sp>
        <p:nvSpPr>
          <p:cNvPr id="3" name="Vertical Text Placeholder 2"/>
          <p:cNvSpPr>
            <a:spLocks noGrp="1"/>
          </p:cNvSpPr>
          <p:nvPr>
            <p:ph type="body" orient="vert" idx="1"/>
          </p:nvPr>
        </p:nvSpPr>
        <p:spPr>
          <a:xfrm>
            <a:off x="457200" y="274638"/>
            <a:ext cx="6019800" cy="58515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Tree>
  </p:cSld>
  <p:clrMapOvr>
    <a:masterClrMapping/>
  </p:clrMapOvr>
</p:sldLayout>
</file>

<file path=ppt/slideLayouts/slideLayout11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600200"/>
            <a:ext cx="2057400" cy="4525963"/>
          </a:xfrm>
        </p:spPr>
        <p:txBody>
          <a:bodyPr vert="eaVert"/>
          <a:lstStyle/>
          <a:p>
            <a:r>
              <a:rPr lang="en-US" smtClean="0"/>
              <a:t>Click to edit Master title style</a:t>
            </a:r>
            <a:endParaRPr lang="en-ZA"/>
          </a:p>
        </p:txBody>
      </p:sp>
      <p:sp>
        <p:nvSpPr>
          <p:cNvPr id="3" name="Vertical Text Placeholder 2"/>
          <p:cNvSpPr>
            <a:spLocks noGrp="1"/>
          </p:cNvSpPr>
          <p:nvPr>
            <p:ph type="body" orient="vert" idx="1"/>
          </p:nvPr>
        </p:nvSpPr>
        <p:spPr>
          <a:xfrm>
            <a:off x="457200" y="1600200"/>
            <a:ext cx="6019800" cy="4525963"/>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Tree>
  </p:cSld>
  <p:clrMapOvr>
    <a:masterClrMapping/>
  </p:clrMapOvr>
</p:sldLayout>
</file>

<file path=ppt/slideLayouts/slideLayout111.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250825" y="188913"/>
            <a:ext cx="8447088" cy="936625"/>
          </a:xfrm>
        </p:spPr>
        <p:txBody>
          <a:bodyPr/>
          <a:lstStyle/>
          <a:p>
            <a:r>
              <a:rPr lang="en-US" smtClean="0"/>
              <a:t>Click to edit Master title style</a:t>
            </a:r>
            <a:endParaRPr lang="en-ZA"/>
          </a:p>
        </p:txBody>
      </p:sp>
      <p:sp>
        <p:nvSpPr>
          <p:cNvPr id="3" name="Table Placeholder 2"/>
          <p:cNvSpPr>
            <a:spLocks noGrp="1"/>
          </p:cNvSpPr>
          <p:nvPr>
            <p:ph type="tbl" idx="1"/>
          </p:nvPr>
        </p:nvSpPr>
        <p:spPr>
          <a:xfrm>
            <a:off x="457200" y="1495425"/>
            <a:ext cx="8229600" cy="4525963"/>
          </a:xfrm>
          <a:prstGeom prst="rect">
            <a:avLst/>
          </a:prstGeom>
        </p:spPr>
        <p:txBody>
          <a:bodyPr/>
          <a:lstStyle/>
          <a:p>
            <a:pPr lvl="0"/>
            <a:endParaRPr lang="en-ZA" noProof="0"/>
          </a:p>
        </p:txBody>
      </p:sp>
      <p:sp>
        <p:nvSpPr>
          <p:cNvPr id="4" name="Date Placeholder 3"/>
          <p:cNvSpPr>
            <a:spLocks noGrp="1"/>
          </p:cNvSpPr>
          <p:nvPr>
            <p:ph type="dt" sz="half" idx="10"/>
          </p:nvPr>
        </p:nvSpPr>
        <p:spPr>
          <a:xfrm>
            <a:off x="457200" y="6245225"/>
            <a:ext cx="2133600" cy="476250"/>
          </a:xfrm>
          <a:prstGeom prst="rect">
            <a:avLst/>
          </a:prstGeom>
        </p:spPr>
        <p:txBody>
          <a:bodyPr/>
          <a:lstStyle>
            <a:lvl1pPr>
              <a:defRPr smtClean="0"/>
            </a:lvl1pPr>
          </a:lstStyle>
          <a:p>
            <a:pPr>
              <a:defRPr/>
            </a:pPr>
            <a:fld id="{7FE8BB2D-2F36-42AB-8BC4-A2D1FACBDACB}" type="datetime1">
              <a:rPr lang="en-US" smtClean="0"/>
              <a:t>5/6/2012</a:t>
            </a:fld>
            <a:endParaRPr lang="en-GB"/>
          </a:p>
        </p:txBody>
      </p:sp>
      <p:sp>
        <p:nvSpPr>
          <p:cNvPr id="5" name="Footer Placeholder 4"/>
          <p:cNvSpPr>
            <a:spLocks noGrp="1"/>
          </p:cNvSpPr>
          <p:nvPr>
            <p:ph type="ftr" sz="quarter" idx="11"/>
          </p:nvPr>
        </p:nvSpPr>
        <p:spPr>
          <a:xfrm>
            <a:off x="3124200" y="6245225"/>
            <a:ext cx="2895600" cy="476250"/>
          </a:xfrm>
          <a:prstGeom prst="rect">
            <a:avLst/>
          </a:prstGeom>
        </p:spPr>
        <p:txBody>
          <a:bodyPr/>
          <a:lstStyle>
            <a:lvl1pPr>
              <a:defRPr smtClean="0"/>
            </a:lvl1pPr>
          </a:lstStyle>
          <a:p>
            <a:pPr>
              <a:defRPr/>
            </a:pPr>
            <a:r>
              <a:rPr lang="en-ZA" smtClean="0"/>
              <a:t>SARF_RPF Conference, Fernhill: PMB/Msunduze</a:t>
            </a:r>
            <a:endParaRPr lang="en-GB"/>
          </a:p>
        </p:txBody>
      </p:sp>
      <p:sp>
        <p:nvSpPr>
          <p:cNvPr id="6" name="Slide Number Placeholder 5"/>
          <p:cNvSpPr>
            <a:spLocks noGrp="1"/>
          </p:cNvSpPr>
          <p:nvPr>
            <p:ph type="sldNum" sz="quarter" idx="12"/>
          </p:nvPr>
        </p:nvSpPr>
        <p:spPr>
          <a:xfrm>
            <a:off x="6553200" y="6245225"/>
            <a:ext cx="2133600" cy="476250"/>
          </a:xfrm>
          <a:prstGeom prst="rect">
            <a:avLst/>
          </a:prstGeom>
        </p:spPr>
        <p:txBody>
          <a:bodyPr/>
          <a:lstStyle>
            <a:lvl1pPr>
              <a:defRPr smtClean="0"/>
            </a:lvl1pPr>
          </a:lstStyle>
          <a:p>
            <a:pPr>
              <a:defRPr/>
            </a:pPr>
            <a:fld id="{E9ECA618-DACC-44F3-8BFB-D335DBB4EBF3}" type="slidenum">
              <a:rPr lang="en-GB"/>
              <a:pPr>
                <a:defRPr/>
              </a:pPr>
              <a:t>‹#›</a:t>
            </a:fld>
            <a:endParaRPr lang="en-GB"/>
          </a:p>
        </p:txBody>
      </p:sp>
    </p:spTree>
    <p:extLst>
      <p:ext uri="{BB962C8B-B14F-4D97-AF65-F5344CB8AC3E}">
        <p14:creationId xmlns:p14="http://schemas.microsoft.com/office/powerpoint/2010/main" val="1037967438"/>
      </p:ext>
    </p:extLst>
  </p:cSld>
  <p:clrMapOvr>
    <a:masterClrMapping/>
  </p:clrMapOvr>
</p:sldLayout>
</file>

<file path=ppt/slideLayouts/slideLayout1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ZA"/>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ZA"/>
          </a:p>
        </p:txBody>
      </p:sp>
      <p:sp>
        <p:nvSpPr>
          <p:cNvPr id="4" name="Rectangle 4"/>
          <p:cNvSpPr>
            <a:spLocks noGrp="1" noChangeArrowheads="1"/>
          </p:cNvSpPr>
          <p:nvPr>
            <p:ph type="dt" sz="half" idx="10"/>
          </p:nvPr>
        </p:nvSpPr>
        <p:spPr>
          <a:ln/>
        </p:spPr>
        <p:txBody>
          <a:bodyPr/>
          <a:lstStyle>
            <a:lvl1pPr>
              <a:defRPr/>
            </a:lvl1pPr>
          </a:lstStyle>
          <a:p>
            <a:pPr>
              <a:defRPr/>
            </a:pPr>
            <a:fld id="{F3479432-3291-447A-BCA7-01869D85114D}" type="datetime1">
              <a:rPr lang="en-US" smtClean="0"/>
              <a:t>5/6/2012</a:t>
            </a:fld>
            <a:endParaRPr lang="en-GB"/>
          </a:p>
        </p:txBody>
      </p:sp>
      <p:sp>
        <p:nvSpPr>
          <p:cNvPr id="5" name="Rectangle 5"/>
          <p:cNvSpPr>
            <a:spLocks noGrp="1" noChangeArrowheads="1"/>
          </p:cNvSpPr>
          <p:nvPr>
            <p:ph type="ftr" sz="quarter" idx="11"/>
          </p:nvPr>
        </p:nvSpPr>
        <p:spPr>
          <a:ln/>
        </p:spPr>
        <p:txBody>
          <a:bodyPr/>
          <a:lstStyle>
            <a:lvl1pPr>
              <a:defRPr/>
            </a:lvl1pPr>
          </a:lstStyle>
          <a:p>
            <a:pPr>
              <a:defRPr/>
            </a:pPr>
            <a:r>
              <a:rPr lang="en-ZA" smtClean="0"/>
              <a:t>SARF_RPF Conference, Fernhill: PMB/Msunduze</a:t>
            </a: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F6B721DF-AABA-40E2-8C00-174022362A00}" type="slidenum">
              <a:rPr lang="en-GB"/>
              <a:pPr>
                <a:defRPr/>
              </a:pPr>
              <a:t>‹#›</a:t>
            </a:fld>
            <a:endParaRPr lang="en-GB"/>
          </a:p>
        </p:txBody>
      </p:sp>
    </p:spTree>
  </p:cSld>
  <p:clrMapOvr>
    <a:masterClrMapping/>
  </p:clrMapOvr>
</p:sldLayout>
</file>

<file path=ppt/slideLayouts/slideLayout1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Rectangle 4"/>
          <p:cNvSpPr>
            <a:spLocks noGrp="1" noChangeArrowheads="1"/>
          </p:cNvSpPr>
          <p:nvPr>
            <p:ph type="dt" sz="half" idx="10"/>
          </p:nvPr>
        </p:nvSpPr>
        <p:spPr>
          <a:ln/>
        </p:spPr>
        <p:txBody>
          <a:bodyPr/>
          <a:lstStyle>
            <a:lvl1pPr>
              <a:defRPr/>
            </a:lvl1pPr>
          </a:lstStyle>
          <a:p>
            <a:pPr>
              <a:defRPr/>
            </a:pPr>
            <a:fld id="{89D0AD5C-772C-4288-8CF1-166F0DBB9C5B}" type="datetime1">
              <a:rPr lang="en-US" smtClean="0"/>
              <a:t>5/6/2012</a:t>
            </a:fld>
            <a:endParaRPr lang="en-GB"/>
          </a:p>
        </p:txBody>
      </p:sp>
      <p:sp>
        <p:nvSpPr>
          <p:cNvPr id="5" name="Rectangle 5"/>
          <p:cNvSpPr>
            <a:spLocks noGrp="1" noChangeArrowheads="1"/>
          </p:cNvSpPr>
          <p:nvPr>
            <p:ph type="ftr" sz="quarter" idx="11"/>
          </p:nvPr>
        </p:nvSpPr>
        <p:spPr>
          <a:ln/>
        </p:spPr>
        <p:txBody>
          <a:bodyPr/>
          <a:lstStyle>
            <a:lvl1pPr>
              <a:defRPr/>
            </a:lvl1pPr>
          </a:lstStyle>
          <a:p>
            <a:pPr>
              <a:defRPr/>
            </a:pPr>
            <a:r>
              <a:rPr lang="en-ZA" smtClean="0"/>
              <a:t>SARF_RPF Conference, Fernhill: PMB/Msunduze</a:t>
            </a: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C614136F-C5A1-4653-8671-A0E6A56DA9FD}" type="slidenum">
              <a:rPr lang="en-GB"/>
              <a:pPr>
                <a:defRPr/>
              </a:pPr>
              <a:t>‹#›</a:t>
            </a:fld>
            <a:endParaRPr lang="en-GB"/>
          </a:p>
        </p:txBody>
      </p:sp>
    </p:spTree>
  </p:cSld>
  <p:clrMapOvr>
    <a:masterClrMapping/>
  </p:clrMapOvr>
</p:sldLayout>
</file>

<file path=ppt/slideLayouts/slideLayout1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ZA"/>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fld id="{FCED056F-D0FC-494E-A7F9-E6B964F014FD}" type="datetime1">
              <a:rPr lang="en-US" smtClean="0"/>
              <a:t>5/6/2012</a:t>
            </a:fld>
            <a:endParaRPr lang="en-GB"/>
          </a:p>
        </p:txBody>
      </p:sp>
      <p:sp>
        <p:nvSpPr>
          <p:cNvPr id="5" name="Rectangle 5"/>
          <p:cNvSpPr>
            <a:spLocks noGrp="1" noChangeArrowheads="1"/>
          </p:cNvSpPr>
          <p:nvPr>
            <p:ph type="ftr" sz="quarter" idx="11"/>
          </p:nvPr>
        </p:nvSpPr>
        <p:spPr>
          <a:ln/>
        </p:spPr>
        <p:txBody>
          <a:bodyPr/>
          <a:lstStyle>
            <a:lvl1pPr>
              <a:defRPr/>
            </a:lvl1pPr>
          </a:lstStyle>
          <a:p>
            <a:pPr>
              <a:defRPr/>
            </a:pPr>
            <a:r>
              <a:rPr lang="en-ZA" smtClean="0"/>
              <a:t>SARF_RPF Conference, Fernhill: PMB/Msunduze</a:t>
            </a: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4F4A782F-F3D9-4263-9ED7-F4DECFEDBBE6}" type="slidenum">
              <a:rPr lang="en-GB"/>
              <a:pPr>
                <a:defRPr/>
              </a:pPr>
              <a:t>‹#›</a:t>
            </a:fld>
            <a:endParaRPr lang="en-GB"/>
          </a:p>
        </p:txBody>
      </p:sp>
    </p:spTree>
  </p:cSld>
  <p:clrMapOvr>
    <a:masterClrMapping/>
  </p:clrMapOvr>
</p:sldLayout>
</file>

<file path=ppt/slideLayouts/slideLayout1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Content Placeholder 2"/>
          <p:cNvSpPr>
            <a:spLocks noGrp="1"/>
          </p:cNvSpPr>
          <p:nvPr>
            <p:ph sz="half" idx="1"/>
          </p:nvPr>
        </p:nvSpPr>
        <p:spPr>
          <a:xfrm>
            <a:off x="457200" y="1495425"/>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Content Placeholder 3"/>
          <p:cNvSpPr>
            <a:spLocks noGrp="1"/>
          </p:cNvSpPr>
          <p:nvPr>
            <p:ph sz="half" idx="2"/>
          </p:nvPr>
        </p:nvSpPr>
        <p:spPr>
          <a:xfrm>
            <a:off x="4648200" y="1495425"/>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5" name="Rectangle 4"/>
          <p:cNvSpPr>
            <a:spLocks noGrp="1" noChangeArrowheads="1"/>
          </p:cNvSpPr>
          <p:nvPr>
            <p:ph type="dt" sz="half" idx="10"/>
          </p:nvPr>
        </p:nvSpPr>
        <p:spPr>
          <a:ln/>
        </p:spPr>
        <p:txBody>
          <a:bodyPr/>
          <a:lstStyle>
            <a:lvl1pPr>
              <a:defRPr/>
            </a:lvl1pPr>
          </a:lstStyle>
          <a:p>
            <a:pPr>
              <a:defRPr/>
            </a:pPr>
            <a:fld id="{E05C843A-20F0-4698-BA91-D14238B5D41A}" type="datetime1">
              <a:rPr lang="en-US" smtClean="0"/>
              <a:t>5/6/2012</a:t>
            </a:fld>
            <a:endParaRPr lang="en-GB"/>
          </a:p>
        </p:txBody>
      </p:sp>
      <p:sp>
        <p:nvSpPr>
          <p:cNvPr id="6" name="Rectangle 5"/>
          <p:cNvSpPr>
            <a:spLocks noGrp="1" noChangeArrowheads="1"/>
          </p:cNvSpPr>
          <p:nvPr>
            <p:ph type="ftr" sz="quarter" idx="11"/>
          </p:nvPr>
        </p:nvSpPr>
        <p:spPr>
          <a:ln/>
        </p:spPr>
        <p:txBody>
          <a:bodyPr/>
          <a:lstStyle>
            <a:lvl1pPr>
              <a:defRPr/>
            </a:lvl1pPr>
          </a:lstStyle>
          <a:p>
            <a:pPr>
              <a:defRPr/>
            </a:pPr>
            <a:r>
              <a:rPr lang="en-ZA" smtClean="0"/>
              <a:t>SARF_RPF Conference, Fernhill: PMB/Msunduze</a:t>
            </a:r>
            <a:endParaRPr lang="en-GB"/>
          </a:p>
        </p:txBody>
      </p:sp>
      <p:sp>
        <p:nvSpPr>
          <p:cNvPr id="7" name="Rectangle 6"/>
          <p:cNvSpPr>
            <a:spLocks noGrp="1" noChangeArrowheads="1"/>
          </p:cNvSpPr>
          <p:nvPr>
            <p:ph type="sldNum" sz="quarter" idx="12"/>
          </p:nvPr>
        </p:nvSpPr>
        <p:spPr>
          <a:ln/>
        </p:spPr>
        <p:txBody>
          <a:bodyPr/>
          <a:lstStyle>
            <a:lvl1pPr>
              <a:defRPr/>
            </a:lvl1pPr>
          </a:lstStyle>
          <a:p>
            <a:pPr>
              <a:defRPr/>
            </a:pPr>
            <a:fld id="{F904922E-1DD1-43CD-84EC-5D619392F422}" type="slidenum">
              <a:rPr lang="en-GB"/>
              <a:pPr>
                <a:defRPr/>
              </a:pPr>
              <a:t>‹#›</a:t>
            </a:fld>
            <a:endParaRPr lang="en-GB"/>
          </a:p>
        </p:txBody>
      </p:sp>
    </p:spTree>
  </p:cSld>
  <p:clrMapOvr>
    <a:masterClrMapping/>
  </p:clrMapOvr>
</p:sldLayout>
</file>

<file path=ppt/slideLayouts/slideLayout1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ZA"/>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7" name="Rectangle 4"/>
          <p:cNvSpPr>
            <a:spLocks noGrp="1" noChangeArrowheads="1"/>
          </p:cNvSpPr>
          <p:nvPr>
            <p:ph type="dt" sz="half" idx="10"/>
          </p:nvPr>
        </p:nvSpPr>
        <p:spPr>
          <a:ln/>
        </p:spPr>
        <p:txBody>
          <a:bodyPr/>
          <a:lstStyle>
            <a:lvl1pPr>
              <a:defRPr/>
            </a:lvl1pPr>
          </a:lstStyle>
          <a:p>
            <a:pPr>
              <a:defRPr/>
            </a:pPr>
            <a:fld id="{0B6C4AF0-612C-4937-A16A-1E4A7BE7C29F}" type="datetime1">
              <a:rPr lang="en-US" smtClean="0"/>
              <a:t>5/6/2012</a:t>
            </a:fld>
            <a:endParaRPr lang="en-GB"/>
          </a:p>
        </p:txBody>
      </p:sp>
      <p:sp>
        <p:nvSpPr>
          <p:cNvPr id="8" name="Rectangle 5"/>
          <p:cNvSpPr>
            <a:spLocks noGrp="1" noChangeArrowheads="1"/>
          </p:cNvSpPr>
          <p:nvPr>
            <p:ph type="ftr" sz="quarter" idx="11"/>
          </p:nvPr>
        </p:nvSpPr>
        <p:spPr>
          <a:ln/>
        </p:spPr>
        <p:txBody>
          <a:bodyPr/>
          <a:lstStyle>
            <a:lvl1pPr>
              <a:defRPr/>
            </a:lvl1pPr>
          </a:lstStyle>
          <a:p>
            <a:pPr>
              <a:defRPr/>
            </a:pPr>
            <a:r>
              <a:rPr lang="en-ZA" smtClean="0"/>
              <a:t>SARF_RPF Conference, Fernhill: PMB/Msunduze</a:t>
            </a:r>
            <a:endParaRPr lang="en-GB"/>
          </a:p>
        </p:txBody>
      </p:sp>
      <p:sp>
        <p:nvSpPr>
          <p:cNvPr id="9" name="Rectangle 6"/>
          <p:cNvSpPr>
            <a:spLocks noGrp="1" noChangeArrowheads="1"/>
          </p:cNvSpPr>
          <p:nvPr>
            <p:ph type="sldNum" sz="quarter" idx="12"/>
          </p:nvPr>
        </p:nvSpPr>
        <p:spPr>
          <a:ln/>
        </p:spPr>
        <p:txBody>
          <a:bodyPr/>
          <a:lstStyle>
            <a:lvl1pPr>
              <a:defRPr/>
            </a:lvl1pPr>
          </a:lstStyle>
          <a:p>
            <a:pPr>
              <a:defRPr/>
            </a:pPr>
            <a:fld id="{3781C5C2-E26A-4702-AF19-6BDDA224334B}" type="slidenum">
              <a:rPr lang="en-GB"/>
              <a:pPr>
                <a:defRPr/>
              </a:pPr>
              <a:t>‹#›</a:t>
            </a:fld>
            <a:endParaRPr lang="en-GB"/>
          </a:p>
        </p:txBody>
      </p:sp>
    </p:spTree>
  </p:cSld>
  <p:clrMapOvr>
    <a:masterClrMapping/>
  </p:clrMapOvr>
</p:sldLayout>
</file>

<file path=ppt/slideLayouts/slideLayout1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Rectangle 4"/>
          <p:cNvSpPr>
            <a:spLocks noGrp="1" noChangeArrowheads="1"/>
          </p:cNvSpPr>
          <p:nvPr>
            <p:ph type="dt" sz="half" idx="10"/>
          </p:nvPr>
        </p:nvSpPr>
        <p:spPr>
          <a:ln/>
        </p:spPr>
        <p:txBody>
          <a:bodyPr/>
          <a:lstStyle>
            <a:lvl1pPr>
              <a:defRPr/>
            </a:lvl1pPr>
          </a:lstStyle>
          <a:p>
            <a:pPr>
              <a:defRPr/>
            </a:pPr>
            <a:fld id="{F2A05222-1B81-42CD-8CB9-12FA50032D64}" type="datetime1">
              <a:rPr lang="en-US" smtClean="0"/>
              <a:t>5/6/2012</a:t>
            </a:fld>
            <a:endParaRPr lang="en-GB"/>
          </a:p>
        </p:txBody>
      </p:sp>
      <p:sp>
        <p:nvSpPr>
          <p:cNvPr id="4" name="Rectangle 5"/>
          <p:cNvSpPr>
            <a:spLocks noGrp="1" noChangeArrowheads="1"/>
          </p:cNvSpPr>
          <p:nvPr>
            <p:ph type="ftr" sz="quarter" idx="11"/>
          </p:nvPr>
        </p:nvSpPr>
        <p:spPr>
          <a:ln/>
        </p:spPr>
        <p:txBody>
          <a:bodyPr/>
          <a:lstStyle>
            <a:lvl1pPr>
              <a:defRPr/>
            </a:lvl1pPr>
          </a:lstStyle>
          <a:p>
            <a:pPr>
              <a:defRPr/>
            </a:pPr>
            <a:r>
              <a:rPr lang="en-ZA" smtClean="0"/>
              <a:t>SARF_RPF Conference, Fernhill: PMB/Msunduze</a:t>
            </a:r>
            <a:endParaRPr lang="en-GB"/>
          </a:p>
        </p:txBody>
      </p:sp>
      <p:sp>
        <p:nvSpPr>
          <p:cNvPr id="5" name="Rectangle 6"/>
          <p:cNvSpPr>
            <a:spLocks noGrp="1" noChangeArrowheads="1"/>
          </p:cNvSpPr>
          <p:nvPr>
            <p:ph type="sldNum" sz="quarter" idx="12"/>
          </p:nvPr>
        </p:nvSpPr>
        <p:spPr>
          <a:ln/>
        </p:spPr>
        <p:txBody>
          <a:bodyPr/>
          <a:lstStyle>
            <a:lvl1pPr>
              <a:defRPr/>
            </a:lvl1pPr>
          </a:lstStyle>
          <a:p>
            <a:pPr>
              <a:defRPr/>
            </a:pPr>
            <a:fld id="{3BE908BC-582F-436D-9C1E-35A539DD9BC2}" type="slidenum">
              <a:rPr lang="en-GB"/>
              <a:pPr>
                <a:defRPr/>
              </a:pPr>
              <a:t>‹#›</a:t>
            </a:fld>
            <a:endParaRPr lang="en-GB"/>
          </a:p>
        </p:txBody>
      </p:sp>
    </p:spTree>
  </p:cSld>
  <p:clrMapOvr>
    <a:masterClrMapping/>
  </p:clrMapOvr>
</p:sldLayout>
</file>

<file path=ppt/slideLayouts/slideLayout1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fld id="{3026700C-B97D-41EB-96F1-B280B76A05A5}" type="datetime1">
              <a:rPr lang="en-US" smtClean="0"/>
              <a:t>5/6/2012</a:t>
            </a:fld>
            <a:endParaRPr lang="en-GB"/>
          </a:p>
        </p:txBody>
      </p:sp>
      <p:sp>
        <p:nvSpPr>
          <p:cNvPr id="3" name="Rectangle 5"/>
          <p:cNvSpPr>
            <a:spLocks noGrp="1" noChangeArrowheads="1"/>
          </p:cNvSpPr>
          <p:nvPr>
            <p:ph type="ftr" sz="quarter" idx="11"/>
          </p:nvPr>
        </p:nvSpPr>
        <p:spPr>
          <a:ln/>
        </p:spPr>
        <p:txBody>
          <a:bodyPr/>
          <a:lstStyle>
            <a:lvl1pPr>
              <a:defRPr/>
            </a:lvl1pPr>
          </a:lstStyle>
          <a:p>
            <a:pPr>
              <a:defRPr/>
            </a:pPr>
            <a:r>
              <a:rPr lang="en-ZA" smtClean="0"/>
              <a:t>SARF_RPF Conference, Fernhill: PMB/Msunduze</a:t>
            </a:r>
            <a:endParaRPr lang="en-GB"/>
          </a:p>
        </p:txBody>
      </p:sp>
      <p:sp>
        <p:nvSpPr>
          <p:cNvPr id="4" name="Rectangle 6"/>
          <p:cNvSpPr>
            <a:spLocks noGrp="1" noChangeArrowheads="1"/>
          </p:cNvSpPr>
          <p:nvPr>
            <p:ph type="sldNum" sz="quarter" idx="12"/>
          </p:nvPr>
        </p:nvSpPr>
        <p:spPr>
          <a:ln/>
        </p:spPr>
        <p:txBody>
          <a:bodyPr/>
          <a:lstStyle>
            <a:lvl1pPr>
              <a:defRPr/>
            </a:lvl1pPr>
          </a:lstStyle>
          <a:p>
            <a:pPr>
              <a:defRPr/>
            </a:pPr>
            <a:fld id="{2C840D74-F37A-41AA-945F-E8C7382D47D1}" type="slidenum">
              <a:rPr lang="en-GB"/>
              <a:pPr>
                <a:defRPr/>
              </a:pPr>
              <a:t>‹#›</a:t>
            </a:fld>
            <a:endParaRPr lang="en-GB"/>
          </a:p>
        </p:txBody>
      </p:sp>
    </p:spTree>
  </p:cSld>
  <p:clrMapOvr>
    <a:masterClrMapping/>
  </p:clrMapOvr>
</p:sldLayout>
</file>

<file path=ppt/slideLayouts/slideLayout1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ZA"/>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A72FACA1-7D26-4AFC-B8DC-E9798C17C50D}" type="datetime1">
              <a:rPr lang="en-US" smtClean="0"/>
              <a:t>5/6/2012</a:t>
            </a:fld>
            <a:endParaRPr lang="en-GB"/>
          </a:p>
        </p:txBody>
      </p:sp>
      <p:sp>
        <p:nvSpPr>
          <p:cNvPr id="6" name="Rectangle 5"/>
          <p:cNvSpPr>
            <a:spLocks noGrp="1" noChangeArrowheads="1"/>
          </p:cNvSpPr>
          <p:nvPr>
            <p:ph type="ftr" sz="quarter" idx="11"/>
          </p:nvPr>
        </p:nvSpPr>
        <p:spPr>
          <a:ln/>
        </p:spPr>
        <p:txBody>
          <a:bodyPr/>
          <a:lstStyle>
            <a:lvl1pPr>
              <a:defRPr/>
            </a:lvl1pPr>
          </a:lstStyle>
          <a:p>
            <a:pPr>
              <a:defRPr/>
            </a:pPr>
            <a:r>
              <a:rPr lang="en-ZA" smtClean="0"/>
              <a:t>SARF_RPF Conference, Fernhill: PMB/Msunduze</a:t>
            </a:r>
            <a:endParaRPr lang="en-GB"/>
          </a:p>
        </p:txBody>
      </p:sp>
      <p:sp>
        <p:nvSpPr>
          <p:cNvPr id="7" name="Rectangle 6"/>
          <p:cNvSpPr>
            <a:spLocks noGrp="1" noChangeArrowheads="1"/>
          </p:cNvSpPr>
          <p:nvPr>
            <p:ph type="sldNum" sz="quarter" idx="12"/>
          </p:nvPr>
        </p:nvSpPr>
        <p:spPr>
          <a:ln/>
        </p:spPr>
        <p:txBody>
          <a:bodyPr/>
          <a:lstStyle>
            <a:lvl1pPr>
              <a:defRPr/>
            </a:lvl1pPr>
          </a:lstStyle>
          <a:p>
            <a:pPr>
              <a:defRPr/>
            </a:pPr>
            <a:fld id="{5BB7BFD4-84A0-49E7-B13E-2B69EAE20CD9}" type="slidenum">
              <a:rPr lang="en-GB"/>
              <a:pPr>
                <a:defRPr/>
              </a:pPr>
              <a:t>‹#›</a:t>
            </a:fld>
            <a:endParaRPr lang="en-GB"/>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ZA"/>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ZA"/>
          </a:p>
        </p:txBody>
      </p:sp>
      <p:sp>
        <p:nvSpPr>
          <p:cNvPr id="4" name="Date Placeholder 3"/>
          <p:cNvSpPr>
            <a:spLocks noGrp="1"/>
          </p:cNvSpPr>
          <p:nvPr>
            <p:ph type="dt" sz="half" idx="10"/>
          </p:nvPr>
        </p:nvSpPr>
        <p:spPr/>
        <p:txBody>
          <a:bodyPr/>
          <a:lstStyle/>
          <a:p>
            <a:fld id="{2B8B26FB-DF0F-4BEC-B3D6-492A590DD6A5}" type="datetime1">
              <a:rPr lang="en-US" smtClean="0"/>
              <a:t>5/6/2012</a:t>
            </a:fld>
            <a:endParaRPr lang="en-ZA"/>
          </a:p>
        </p:txBody>
      </p:sp>
      <p:sp>
        <p:nvSpPr>
          <p:cNvPr id="5" name="Footer Placeholder 4"/>
          <p:cNvSpPr>
            <a:spLocks noGrp="1"/>
          </p:cNvSpPr>
          <p:nvPr>
            <p:ph type="ftr" sz="quarter" idx="11"/>
          </p:nvPr>
        </p:nvSpPr>
        <p:spPr/>
        <p:txBody>
          <a:bodyPr/>
          <a:lstStyle/>
          <a:p>
            <a:r>
              <a:rPr lang="en-ZA" smtClean="0"/>
              <a:t>SARF_RPF Conference, Fernhill: PMB/Msunduze</a:t>
            </a:r>
            <a:endParaRPr lang="en-ZA"/>
          </a:p>
        </p:txBody>
      </p:sp>
      <p:sp>
        <p:nvSpPr>
          <p:cNvPr id="6" name="Slide Number Placeholder 5"/>
          <p:cNvSpPr>
            <a:spLocks noGrp="1"/>
          </p:cNvSpPr>
          <p:nvPr>
            <p:ph type="sldNum" sz="quarter" idx="12"/>
          </p:nvPr>
        </p:nvSpPr>
        <p:spPr/>
        <p:txBody>
          <a:bodyPr/>
          <a:lstStyle/>
          <a:p>
            <a:fld id="{9AA49F4C-C17A-4782-AFD7-050227561068}" type="slidenum">
              <a:rPr lang="en-ZA" smtClean="0"/>
              <a:t>‹#›</a:t>
            </a:fld>
            <a:endParaRPr lang="en-ZA"/>
          </a:p>
        </p:txBody>
      </p:sp>
    </p:spTree>
    <p:extLst>
      <p:ext uri="{BB962C8B-B14F-4D97-AF65-F5344CB8AC3E}">
        <p14:creationId xmlns:p14="http://schemas.microsoft.com/office/powerpoint/2010/main" val="39664244"/>
      </p:ext>
    </p:extLst>
  </p:cSld>
  <p:clrMapOvr>
    <a:masterClrMapping/>
  </p:clrMapOvr>
</p:sldLayout>
</file>

<file path=ppt/slideLayouts/slideLayout1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ZA"/>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ZA"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1102DE1C-6415-4C60-91F9-9036D5EC2EE0}" type="datetime1">
              <a:rPr lang="en-US" smtClean="0"/>
              <a:t>5/6/2012</a:t>
            </a:fld>
            <a:endParaRPr lang="en-GB"/>
          </a:p>
        </p:txBody>
      </p:sp>
      <p:sp>
        <p:nvSpPr>
          <p:cNvPr id="6" name="Rectangle 5"/>
          <p:cNvSpPr>
            <a:spLocks noGrp="1" noChangeArrowheads="1"/>
          </p:cNvSpPr>
          <p:nvPr>
            <p:ph type="ftr" sz="quarter" idx="11"/>
          </p:nvPr>
        </p:nvSpPr>
        <p:spPr>
          <a:ln/>
        </p:spPr>
        <p:txBody>
          <a:bodyPr/>
          <a:lstStyle>
            <a:lvl1pPr>
              <a:defRPr/>
            </a:lvl1pPr>
          </a:lstStyle>
          <a:p>
            <a:pPr>
              <a:defRPr/>
            </a:pPr>
            <a:r>
              <a:rPr lang="en-ZA" smtClean="0"/>
              <a:t>SARF_RPF Conference, Fernhill: PMB/Msunduze</a:t>
            </a:r>
            <a:endParaRPr lang="en-GB"/>
          </a:p>
        </p:txBody>
      </p:sp>
      <p:sp>
        <p:nvSpPr>
          <p:cNvPr id="7" name="Rectangle 6"/>
          <p:cNvSpPr>
            <a:spLocks noGrp="1" noChangeArrowheads="1"/>
          </p:cNvSpPr>
          <p:nvPr>
            <p:ph type="sldNum" sz="quarter" idx="12"/>
          </p:nvPr>
        </p:nvSpPr>
        <p:spPr>
          <a:ln/>
        </p:spPr>
        <p:txBody>
          <a:bodyPr/>
          <a:lstStyle>
            <a:lvl1pPr>
              <a:defRPr/>
            </a:lvl1pPr>
          </a:lstStyle>
          <a:p>
            <a:pPr>
              <a:defRPr/>
            </a:pPr>
            <a:fld id="{102D744E-D155-4F23-B637-46F7722D3611}" type="slidenum">
              <a:rPr lang="en-GB"/>
              <a:pPr>
                <a:defRPr/>
              </a:pPr>
              <a:t>‹#›</a:t>
            </a:fld>
            <a:endParaRPr lang="en-GB"/>
          </a:p>
        </p:txBody>
      </p:sp>
    </p:spTree>
  </p:cSld>
  <p:clrMapOvr>
    <a:masterClrMapping/>
  </p:clrMapOvr>
</p:sldLayout>
</file>

<file path=ppt/slideLayouts/slideLayout1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Rectangle 4"/>
          <p:cNvSpPr>
            <a:spLocks noGrp="1" noChangeArrowheads="1"/>
          </p:cNvSpPr>
          <p:nvPr>
            <p:ph type="dt" sz="half" idx="10"/>
          </p:nvPr>
        </p:nvSpPr>
        <p:spPr>
          <a:ln/>
        </p:spPr>
        <p:txBody>
          <a:bodyPr/>
          <a:lstStyle>
            <a:lvl1pPr>
              <a:defRPr/>
            </a:lvl1pPr>
          </a:lstStyle>
          <a:p>
            <a:pPr>
              <a:defRPr/>
            </a:pPr>
            <a:fld id="{FC73AB06-1466-4A1B-BA69-B4A21EADA9B0}" type="datetime1">
              <a:rPr lang="en-US" smtClean="0"/>
              <a:t>5/6/2012</a:t>
            </a:fld>
            <a:endParaRPr lang="en-GB"/>
          </a:p>
        </p:txBody>
      </p:sp>
      <p:sp>
        <p:nvSpPr>
          <p:cNvPr id="5" name="Rectangle 5"/>
          <p:cNvSpPr>
            <a:spLocks noGrp="1" noChangeArrowheads="1"/>
          </p:cNvSpPr>
          <p:nvPr>
            <p:ph type="ftr" sz="quarter" idx="11"/>
          </p:nvPr>
        </p:nvSpPr>
        <p:spPr>
          <a:ln/>
        </p:spPr>
        <p:txBody>
          <a:bodyPr/>
          <a:lstStyle>
            <a:lvl1pPr>
              <a:defRPr/>
            </a:lvl1pPr>
          </a:lstStyle>
          <a:p>
            <a:pPr>
              <a:defRPr/>
            </a:pPr>
            <a:r>
              <a:rPr lang="en-ZA" smtClean="0"/>
              <a:t>SARF_RPF Conference, Fernhill: PMB/Msunduze</a:t>
            </a: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A95E6F06-8029-4C6A-BC42-3752982ED9C0}" type="slidenum">
              <a:rPr lang="en-GB"/>
              <a:pPr>
                <a:defRPr/>
              </a:pPr>
              <a:t>‹#›</a:t>
            </a:fld>
            <a:endParaRPr lang="en-GB"/>
          </a:p>
        </p:txBody>
      </p:sp>
    </p:spTree>
  </p:cSld>
  <p:clrMapOvr>
    <a:masterClrMapping/>
  </p:clrMapOvr>
</p:sldLayout>
</file>

<file path=ppt/slideLayouts/slideLayout1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86538" y="188913"/>
            <a:ext cx="2111375" cy="5832475"/>
          </a:xfrm>
        </p:spPr>
        <p:txBody>
          <a:bodyPr vert="eaVert"/>
          <a:lstStyle/>
          <a:p>
            <a:r>
              <a:rPr lang="en-US" smtClean="0"/>
              <a:t>Click to edit Master title style</a:t>
            </a:r>
            <a:endParaRPr lang="en-ZA"/>
          </a:p>
        </p:txBody>
      </p:sp>
      <p:sp>
        <p:nvSpPr>
          <p:cNvPr id="3" name="Vertical Text Placeholder 2"/>
          <p:cNvSpPr>
            <a:spLocks noGrp="1"/>
          </p:cNvSpPr>
          <p:nvPr>
            <p:ph type="body" orient="vert" idx="1"/>
          </p:nvPr>
        </p:nvSpPr>
        <p:spPr>
          <a:xfrm>
            <a:off x="250825" y="188913"/>
            <a:ext cx="6183313" cy="583247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Rectangle 4"/>
          <p:cNvSpPr>
            <a:spLocks noGrp="1" noChangeArrowheads="1"/>
          </p:cNvSpPr>
          <p:nvPr>
            <p:ph type="dt" sz="half" idx="10"/>
          </p:nvPr>
        </p:nvSpPr>
        <p:spPr>
          <a:ln/>
        </p:spPr>
        <p:txBody>
          <a:bodyPr/>
          <a:lstStyle>
            <a:lvl1pPr>
              <a:defRPr/>
            </a:lvl1pPr>
          </a:lstStyle>
          <a:p>
            <a:pPr>
              <a:defRPr/>
            </a:pPr>
            <a:fld id="{6123BBB7-EFB6-4DE7-8479-582665FB49E4}" type="datetime1">
              <a:rPr lang="en-US" smtClean="0"/>
              <a:t>5/6/2012</a:t>
            </a:fld>
            <a:endParaRPr lang="en-GB"/>
          </a:p>
        </p:txBody>
      </p:sp>
      <p:sp>
        <p:nvSpPr>
          <p:cNvPr id="5" name="Rectangle 5"/>
          <p:cNvSpPr>
            <a:spLocks noGrp="1" noChangeArrowheads="1"/>
          </p:cNvSpPr>
          <p:nvPr>
            <p:ph type="ftr" sz="quarter" idx="11"/>
          </p:nvPr>
        </p:nvSpPr>
        <p:spPr>
          <a:ln/>
        </p:spPr>
        <p:txBody>
          <a:bodyPr/>
          <a:lstStyle>
            <a:lvl1pPr>
              <a:defRPr/>
            </a:lvl1pPr>
          </a:lstStyle>
          <a:p>
            <a:pPr>
              <a:defRPr/>
            </a:pPr>
            <a:r>
              <a:rPr lang="en-ZA" smtClean="0"/>
              <a:t>SARF_RPF Conference, Fernhill: PMB/Msunduze</a:t>
            </a: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CA297378-8CAE-4D06-B8F7-D2125D0C241A}" type="slidenum">
              <a:rPr lang="en-GB"/>
              <a:pPr>
                <a:defRPr/>
              </a:pPr>
              <a:t>‹#›</a:t>
            </a:fld>
            <a:endParaRPr lang="en-GB"/>
          </a:p>
        </p:txBody>
      </p:sp>
    </p:spTree>
  </p:cSld>
  <p:clrMapOvr>
    <a:masterClrMapping/>
  </p:clrMapOvr>
</p:sldLayout>
</file>

<file path=ppt/slideLayouts/slideLayout12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ZA"/>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ZA"/>
          </a:p>
        </p:txBody>
      </p:sp>
      <p:sp>
        <p:nvSpPr>
          <p:cNvPr id="4" name="Rectangle 4"/>
          <p:cNvSpPr>
            <a:spLocks noGrp="1" noChangeArrowheads="1"/>
          </p:cNvSpPr>
          <p:nvPr>
            <p:ph type="dt" sz="half" idx="10"/>
          </p:nvPr>
        </p:nvSpPr>
        <p:spPr>
          <a:ln/>
        </p:spPr>
        <p:txBody>
          <a:bodyPr/>
          <a:lstStyle>
            <a:lvl1pPr>
              <a:defRPr/>
            </a:lvl1pPr>
          </a:lstStyle>
          <a:p>
            <a:pPr>
              <a:defRPr/>
            </a:pPr>
            <a:fld id="{65C9E636-D28C-4A93-A084-25638D27F5A3}" type="datetime1">
              <a:rPr lang="en-US" smtClean="0"/>
              <a:t>5/6/2012</a:t>
            </a:fld>
            <a:endParaRPr lang="en-GB"/>
          </a:p>
        </p:txBody>
      </p:sp>
      <p:sp>
        <p:nvSpPr>
          <p:cNvPr id="5" name="Rectangle 5"/>
          <p:cNvSpPr>
            <a:spLocks noGrp="1" noChangeArrowheads="1"/>
          </p:cNvSpPr>
          <p:nvPr>
            <p:ph type="ftr" sz="quarter" idx="11"/>
          </p:nvPr>
        </p:nvSpPr>
        <p:spPr>
          <a:ln/>
        </p:spPr>
        <p:txBody>
          <a:bodyPr/>
          <a:lstStyle>
            <a:lvl1pPr>
              <a:defRPr/>
            </a:lvl1pPr>
          </a:lstStyle>
          <a:p>
            <a:pPr>
              <a:defRPr/>
            </a:pPr>
            <a:r>
              <a:rPr lang="en-ZA" smtClean="0"/>
              <a:t>SARF_RPF Conference, Fernhill: PMB/Msunduze</a:t>
            </a: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0E750517-922A-4422-9FC0-D2ACF10892CF}" type="slidenum">
              <a:rPr lang="en-GB"/>
              <a:pPr>
                <a:defRPr/>
              </a:pPr>
              <a:t>‹#›</a:t>
            </a:fld>
            <a:endParaRPr lang="en-GB"/>
          </a:p>
        </p:txBody>
      </p:sp>
    </p:spTree>
  </p:cSld>
  <p:clrMapOvr>
    <a:masterClrMapping/>
  </p:clrMapOvr>
</p:sldLayout>
</file>

<file path=ppt/slideLayouts/slideLayout1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Rectangle 4"/>
          <p:cNvSpPr>
            <a:spLocks noGrp="1" noChangeArrowheads="1"/>
          </p:cNvSpPr>
          <p:nvPr>
            <p:ph type="dt" sz="half" idx="10"/>
          </p:nvPr>
        </p:nvSpPr>
        <p:spPr>
          <a:ln/>
        </p:spPr>
        <p:txBody>
          <a:bodyPr/>
          <a:lstStyle>
            <a:lvl1pPr>
              <a:defRPr/>
            </a:lvl1pPr>
          </a:lstStyle>
          <a:p>
            <a:pPr>
              <a:defRPr/>
            </a:pPr>
            <a:fld id="{B588C5DB-CD17-423B-B48A-0E81A87AFC25}" type="datetime1">
              <a:rPr lang="en-US" smtClean="0"/>
              <a:t>5/6/2012</a:t>
            </a:fld>
            <a:endParaRPr lang="en-GB"/>
          </a:p>
        </p:txBody>
      </p:sp>
      <p:sp>
        <p:nvSpPr>
          <p:cNvPr id="5" name="Rectangle 5"/>
          <p:cNvSpPr>
            <a:spLocks noGrp="1" noChangeArrowheads="1"/>
          </p:cNvSpPr>
          <p:nvPr>
            <p:ph type="ftr" sz="quarter" idx="11"/>
          </p:nvPr>
        </p:nvSpPr>
        <p:spPr>
          <a:ln/>
        </p:spPr>
        <p:txBody>
          <a:bodyPr/>
          <a:lstStyle>
            <a:lvl1pPr>
              <a:defRPr/>
            </a:lvl1pPr>
          </a:lstStyle>
          <a:p>
            <a:pPr>
              <a:defRPr/>
            </a:pPr>
            <a:r>
              <a:rPr lang="en-ZA" smtClean="0"/>
              <a:t>SARF_RPF Conference, Fernhill: PMB/Msunduze</a:t>
            </a: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F9C36217-71C6-4021-B4DA-456ECE2FF535}" type="slidenum">
              <a:rPr lang="en-GB"/>
              <a:pPr>
                <a:defRPr/>
              </a:pPr>
              <a:t>‹#›</a:t>
            </a:fld>
            <a:endParaRPr lang="en-GB"/>
          </a:p>
        </p:txBody>
      </p:sp>
    </p:spTree>
  </p:cSld>
  <p:clrMapOvr>
    <a:masterClrMapping/>
  </p:clrMapOvr>
</p:sldLayout>
</file>

<file path=ppt/slideLayouts/slideLayout1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ZA"/>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fld id="{248BA0E4-C757-4407-A37D-6FD95586B575}" type="datetime1">
              <a:rPr lang="en-US" smtClean="0"/>
              <a:t>5/6/2012</a:t>
            </a:fld>
            <a:endParaRPr lang="en-GB"/>
          </a:p>
        </p:txBody>
      </p:sp>
      <p:sp>
        <p:nvSpPr>
          <p:cNvPr id="5" name="Rectangle 5"/>
          <p:cNvSpPr>
            <a:spLocks noGrp="1" noChangeArrowheads="1"/>
          </p:cNvSpPr>
          <p:nvPr>
            <p:ph type="ftr" sz="quarter" idx="11"/>
          </p:nvPr>
        </p:nvSpPr>
        <p:spPr>
          <a:ln/>
        </p:spPr>
        <p:txBody>
          <a:bodyPr/>
          <a:lstStyle>
            <a:lvl1pPr>
              <a:defRPr/>
            </a:lvl1pPr>
          </a:lstStyle>
          <a:p>
            <a:pPr>
              <a:defRPr/>
            </a:pPr>
            <a:r>
              <a:rPr lang="en-ZA" smtClean="0"/>
              <a:t>SARF_RPF Conference, Fernhill: PMB/Msunduze</a:t>
            </a: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3286FD82-D56D-4FE6-963C-597C1E9DB8B1}" type="slidenum">
              <a:rPr lang="en-GB"/>
              <a:pPr>
                <a:defRPr/>
              </a:pPr>
              <a:t>‹#›</a:t>
            </a:fld>
            <a:endParaRPr lang="en-GB"/>
          </a:p>
        </p:txBody>
      </p:sp>
    </p:spTree>
  </p:cSld>
  <p:clrMapOvr>
    <a:masterClrMapping/>
  </p:clrMapOvr>
</p:sldLayout>
</file>

<file path=ppt/slideLayouts/slideLayout1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Content Placeholder 2"/>
          <p:cNvSpPr>
            <a:spLocks noGrp="1"/>
          </p:cNvSpPr>
          <p:nvPr>
            <p:ph sz="half" idx="1"/>
          </p:nvPr>
        </p:nvSpPr>
        <p:spPr>
          <a:xfrm>
            <a:off x="457200" y="1495425"/>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Content Placeholder 3"/>
          <p:cNvSpPr>
            <a:spLocks noGrp="1"/>
          </p:cNvSpPr>
          <p:nvPr>
            <p:ph sz="half" idx="2"/>
          </p:nvPr>
        </p:nvSpPr>
        <p:spPr>
          <a:xfrm>
            <a:off x="4648200" y="1495425"/>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5" name="Rectangle 4"/>
          <p:cNvSpPr>
            <a:spLocks noGrp="1" noChangeArrowheads="1"/>
          </p:cNvSpPr>
          <p:nvPr>
            <p:ph type="dt" sz="half" idx="10"/>
          </p:nvPr>
        </p:nvSpPr>
        <p:spPr>
          <a:ln/>
        </p:spPr>
        <p:txBody>
          <a:bodyPr/>
          <a:lstStyle>
            <a:lvl1pPr>
              <a:defRPr/>
            </a:lvl1pPr>
          </a:lstStyle>
          <a:p>
            <a:pPr>
              <a:defRPr/>
            </a:pPr>
            <a:fld id="{BC280764-929F-4917-9CDF-2D045858AE26}" type="datetime1">
              <a:rPr lang="en-US" smtClean="0"/>
              <a:t>5/6/2012</a:t>
            </a:fld>
            <a:endParaRPr lang="en-GB"/>
          </a:p>
        </p:txBody>
      </p:sp>
      <p:sp>
        <p:nvSpPr>
          <p:cNvPr id="6" name="Rectangle 5"/>
          <p:cNvSpPr>
            <a:spLocks noGrp="1" noChangeArrowheads="1"/>
          </p:cNvSpPr>
          <p:nvPr>
            <p:ph type="ftr" sz="quarter" idx="11"/>
          </p:nvPr>
        </p:nvSpPr>
        <p:spPr>
          <a:ln/>
        </p:spPr>
        <p:txBody>
          <a:bodyPr/>
          <a:lstStyle>
            <a:lvl1pPr>
              <a:defRPr/>
            </a:lvl1pPr>
          </a:lstStyle>
          <a:p>
            <a:pPr>
              <a:defRPr/>
            </a:pPr>
            <a:r>
              <a:rPr lang="en-ZA" smtClean="0"/>
              <a:t>SARF_RPF Conference, Fernhill: PMB/Msunduze</a:t>
            </a:r>
            <a:endParaRPr lang="en-GB"/>
          </a:p>
        </p:txBody>
      </p:sp>
      <p:sp>
        <p:nvSpPr>
          <p:cNvPr id="7" name="Rectangle 6"/>
          <p:cNvSpPr>
            <a:spLocks noGrp="1" noChangeArrowheads="1"/>
          </p:cNvSpPr>
          <p:nvPr>
            <p:ph type="sldNum" sz="quarter" idx="12"/>
          </p:nvPr>
        </p:nvSpPr>
        <p:spPr>
          <a:ln/>
        </p:spPr>
        <p:txBody>
          <a:bodyPr/>
          <a:lstStyle>
            <a:lvl1pPr>
              <a:defRPr/>
            </a:lvl1pPr>
          </a:lstStyle>
          <a:p>
            <a:pPr>
              <a:defRPr/>
            </a:pPr>
            <a:fld id="{708FE261-CB8B-47B5-B142-0FE5E3B9A78B}" type="slidenum">
              <a:rPr lang="en-GB"/>
              <a:pPr>
                <a:defRPr/>
              </a:pPr>
              <a:t>‹#›</a:t>
            </a:fld>
            <a:endParaRPr lang="en-GB"/>
          </a:p>
        </p:txBody>
      </p:sp>
    </p:spTree>
  </p:cSld>
  <p:clrMapOvr>
    <a:masterClrMapping/>
  </p:clrMapOvr>
</p:sldLayout>
</file>

<file path=ppt/slideLayouts/slideLayout1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ZA"/>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7" name="Rectangle 4"/>
          <p:cNvSpPr>
            <a:spLocks noGrp="1" noChangeArrowheads="1"/>
          </p:cNvSpPr>
          <p:nvPr>
            <p:ph type="dt" sz="half" idx="10"/>
          </p:nvPr>
        </p:nvSpPr>
        <p:spPr>
          <a:ln/>
        </p:spPr>
        <p:txBody>
          <a:bodyPr/>
          <a:lstStyle>
            <a:lvl1pPr>
              <a:defRPr/>
            </a:lvl1pPr>
          </a:lstStyle>
          <a:p>
            <a:pPr>
              <a:defRPr/>
            </a:pPr>
            <a:fld id="{65340D57-E245-4F79-B290-21054D5D5825}" type="datetime1">
              <a:rPr lang="en-US" smtClean="0"/>
              <a:t>5/6/2012</a:t>
            </a:fld>
            <a:endParaRPr lang="en-GB"/>
          </a:p>
        </p:txBody>
      </p:sp>
      <p:sp>
        <p:nvSpPr>
          <p:cNvPr id="8" name="Rectangle 5"/>
          <p:cNvSpPr>
            <a:spLocks noGrp="1" noChangeArrowheads="1"/>
          </p:cNvSpPr>
          <p:nvPr>
            <p:ph type="ftr" sz="quarter" idx="11"/>
          </p:nvPr>
        </p:nvSpPr>
        <p:spPr>
          <a:ln/>
        </p:spPr>
        <p:txBody>
          <a:bodyPr/>
          <a:lstStyle>
            <a:lvl1pPr>
              <a:defRPr/>
            </a:lvl1pPr>
          </a:lstStyle>
          <a:p>
            <a:pPr>
              <a:defRPr/>
            </a:pPr>
            <a:r>
              <a:rPr lang="en-ZA" smtClean="0"/>
              <a:t>SARF_RPF Conference, Fernhill: PMB/Msunduze</a:t>
            </a:r>
            <a:endParaRPr lang="en-GB"/>
          </a:p>
        </p:txBody>
      </p:sp>
      <p:sp>
        <p:nvSpPr>
          <p:cNvPr id="9" name="Rectangle 6"/>
          <p:cNvSpPr>
            <a:spLocks noGrp="1" noChangeArrowheads="1"/>
          </p:cNvSpPr>
          <p:nvPr>
            <p:ph type="sldNum" sz="quarter" idx="12"/>
          </p:nvPr>
        </p:nvSpPr>
        <p:spPr>
          <a:ln/>
        </p:spPr>
        <p:txBody>
          <a:bodyPr/>
          <a:lstStyle>
            <a:lvl1pPr>
              <a:defRPr/>
            </a:lvl1pPr>
          </a:lstStyle>
          <a:p>
            <a:pPr>
              <a:defRPr/>
            </a:pPr>
            <a:fld id="{0FFBA4B8-0F07-4E8F-B731-7ABA347222A6}" type="slidenum">
              <a:rPr lang="en-GB"/>
              <a:pPr>
                <a:defRPr/>
              </a:pPr>
              <a:t>‹#›</a:t>
            </a:fld>
            <a:endParaRPr lang="en-GB"/>
          </a:p>
        </p:txBody>
      </p:sp>
    </p:spTree>
  </p:cSld>
  <p:clrMapOvr>
    <a:masterClrMapping/>
  </p:clrMapOvr>
</p:sldLayout>
</file>

<file path=ppt/slideLayouts/slideLayout1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Rectangle 4"/>
          <p:cNvSpPr>
            <a:spLocks noGrp="1" noChangeArrowheads="1"/>
          </p:cNvSpPr>
          <p:nvPr>
            <p:ph type="dt" sz="half" idx="10"/>
          </p:nvPr>
        </p:nvSpPr>
        <p:spPr>
          <a:ln/>
        </p:spPr>
        <p:txBody>
          <a:bodyPr/>
          <a:lstStyle>
            <a:lvl1pPr>
              <a:defRPr/>
            </a:lvl1pPr>
          </a:lstStyle>
          <a:p>
            <a:pPr>
              <a:defRPr/>
            </a:pPr>
            <a:fld id="{D74C9813-D7E6-4AEB-A202-6CE8776F62C3}" type="datetime1">
              <a:rPr lang="en-US" smtClean="0"/>
              <a:t>5/6/2012</a:t>
            </a:fld>
            <a:endParaRPr lang="en-GB"/>
          </a:p>
        </p:txBody>
      </p:sp>
      <p:sp>
        <p:nvSpPr>
          <p:cNvPr id="4" name="Rectangle 5"/>
          <p:cNvSpPr>
            <a:spLocks noGrp="1" noChangeArrowheads="1"/>
          </p:cNvSpPr>
          <p:nvPr>
            <p:ph type="ftr" sz="quarter" idx="11"/>
          </p:nvPr>
        </p:nvSpPr>
        <p:spPr>
          <a:ln/>
        </p:spPr>
        <p:txBody>
          <a:bodyPr/>
          <a:lstStyle>
            <a:lvl1pPr>
              <a:defRPr/>
            </a:lvl1pPr>
          </a:lstStyle>
          <a:p>
            <a:pPr>
              <a:defRPr/>
            </a:pPr>
            <a:r>
              <a:rPr lang="en-ZA" smtClean="0"/>
              <a:t>SARF_RPF Conference, Fernhill: PMB/Msunduze</a:t>
            </a:r>
            <a:endParaRPr lang="en-GB"/>
          </a:p>
        </p:txBody>
      </p:sp>
      <p:sp>
        <p:nvSpPr>
          <p:cNvPr id="5" name="Rectangle 6"/>
          <p:cNvSpPr>
            <a:spLocks noGrp="1" noChangeArrowheads="1"/>
          </p:cNvSpPr>
          <p:nvPr>
            <p:ph type="sldNum" sz="quarter" idx="12"/>
          </p:nvPr>
        </p:nvSpPr>
        <p:spPr>
          <a:ln/>
        </p:spPr>
        <p:txBody>
          <a:bodyPr/>
          <a:lstStyle>
            <a:lvl1pPr>
              <a:defRPr/>
            </a:lvl1pPr>
          </a:lstStyle>
          <a:p>
            <a:pPr>
              <a:defRPr/>
            </a:pPr>
            <a:fld id="{56338A78-D596-4299-9746-3B9B537B10E7}" type="slidenum">
              <a:rPr lang="en-GB"/>
              <a:pPr>
                <a:defRPr/>
              </a:pPr>
              <a:t>‹#›</a:t>
            </a:fld>
            <a:endParaRPr lang="en-GB"/>
          </a:p>
        </p:txBody>
      </p:sp>
    </p:spTree>
  </p:cSld>
  <p:clrMapOvr>
    <a:masterClrMapping/>
  </p:clrMapOvr>
</p:sldLayout>
</file>

<file path=ppt/slideLayouts/slideLayout1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fld id="{F640687A-E204-46BC-959E-9704A1D16A1F}" type="datetime1">
              <a:rPr lang="en-US" smtClean="0"/>
              <a:t>5/6/2012</a:t>
            </a:fld>
            <a:endParaRPr lang="en-GB"/>
          </a:p>
        </p:txBody>
      </p:sp>
      <p:sp>
        <p:nvSpPr>
          <p:cNvPr id="3" name="Rectangle 5"/>
          <p:cNvSpPr>
            <a:spLocks noGrp="1" noChangeArrowheads="1"/>
          </p:cNvSpPr>
          <p:nvPr>
            <p:ph type="ftr" sz="quarter" idx="11"/>
          </p:nvPr>
        </p:nvSpPr>
        <p:spPr>
          <a:ln/>
        </p:spPr>
        <p:txBody>
          <a:bodyPr/>
          <a:lstStyle>
            <a:lvl1pPr>
              <a:defRPr/>
            </a:lvl1pPr>
          </a:lstStyle>
          <a:p>
            <a:pPr>
              <a:defRPr/>
            </a:pPr>
            <a:r>
              <a:rPr lang="en-ZA" smtClean="0"/>
              <a:t>SARF_RPF Conference, Fernhill: PMB/Msunduze</a:t>
            </a:r>
            <a:endParaRPr lang="en-GB"/>
          </a:p>
        </p:txBody>
      </p:sp>
      <p:sp>
        <p:nvSpPr>
          <p:cNvPr id="4" name="Rectangle 6"/>
          <p:cNvSpPr>
            <a:spLocks noGrp="1" noChangeArrowheads="1"/>
          </p:cNvSpPr>
          <p:nvPr>
            <p:ph type="sldNum" sz="quarter" idx="12"/>
          </p:nvPr>
        </p:nvSpPr>
        <p:spPr>
          <a:ln/>
        </p:spPr>
        <p:txBody>
          <a:bodyPr/>
          <a:lstStyle>
            <a:lvl1pPr>
              <a:defRPr/>
            </a:lvl1pPr>
          </a:lstStyle>
          <a:p>
            <a:pPr>
              <a:defRPr/>
            </a:pPr>
            <a:fld id="{592181E1-EB47-49E5-A4CB-3CE9EE0AB359}" type="slidenum">
              <a:rPr lang="en-GB"/>
              <a:pPr>
                <a:defRPr/>
              </a:pPr>
              <a:t>‹#›</a:t>
            </a:fld>
            <a:endParaRPr lang="en-GB"/>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Date Placeholder 3"/>
          <p:cNvSpPr>
            <a:spLocks noGrp="1"/>
          </p:cNvSpPr>
          <p:nvPr>
            <p:ph type="dt" sz="half" idx="10"/>
          </p:nvPr>
        </p:nvSpPr>
        <p:spPr/>
        <p:txBody>
          <a:bodyPr/>
          <a:lstStyle/>
          <a:p>
            <a:fld id="{2261D1E4-64C5-4A45-8123-00666B5B7662}" type="datetime1">
              <a:rPr lang="en-US" smtClean="0"/>
              <a:t>5/6/2012</a:t>
            </a:fld>
            <a:endParaRPr lang="en-ZA"/>
          </a:p>
        </p:txBody>
      </p:sp>
      <p:sp>
        <p:nvSpPr>
          <p:cNvPr id="5" name="Footer Placeholder 4"/>
          <p:cNvSpPr>
            <a:spLocks noGrp="1"/>
          </p:cNvSpPr>
          <p:nvPr>
            <p:ph type="ftr" sz="quarter" idx="11"/>
          </p:nvPr>
        </p:nvSpPr>
        <p:spPr/>
        <p:txBody>
          <a:bodyPr/>
          <a:lstStyle/>
          <a:p>
            <a:r>
              <a:rPr lang="en-ZA" smtClean="0"/>
              <a:t>SARF_RPF Conference, Fernhill: PMB/Msunduze</a:t>
            </a:r>
            <a:endParaRPr lang="en-ZA"/>
          </a:p>
        </p:txBody>
      </p:sp>
      <p:sp>
        <p:nvSpPr>
          <p:cNvPr id="6" name="Slide Number Placeholder 5"/>
          <p:cNvSpPr>
            <a:spLocks noGrp="1"/>
          </p:cNvSpPr>
          <p:nvPr>
            <p:ph type="sldNum" sz="quarter" idx="12"/>
          </p:nvPr>
        </p:nvSpPr>
        <p:spPr/>
        <p:txBody>
          <a:bodyPr/>
          <a:lstStyle/>
          <a:p>
            <a:fld id="{9AA49F4C-C17A-4782-AFD7-050227561068}" type="slidenum">
              <a:rPr lang="en-ZA" smtClean="0"/>
              <a:t>‹#›</a:t>
            </a:fld>
            <a:endParaRPr lang="en-ZA"/>
          </a:p>
        </p:txBody>
      </p:sp>
    </p:spTree>
    <p:extLst>
      <p:ext uri="{BB962C8B-B14F-4D97-AF65-F5344CB8AC3E}">
        <p14:creationId xmlns:p14="http://schemas.microsoft.com/office/powerpoint/2010/main" val="295107904"/>
      </p:ext>
    </p:extLst>
  </p:cSld>
  <p:clrMapOvr>
    <a:masterClrMapping/>
  </p:clrMapOvr>
</p:sldLayout>
</file>

<file path=ppt/slideLayouts/slideLayout1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ZA"/>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6C9F9202-572C-4770-9DE0-66EE6B6EA029}" type="datetime1">
              <a:rPr lang="en-US" smtClean="0"/>
              <a:t>5/6/2012</a:t>
            </a:fld>
            <a:endParaRPr lang="en-GB"/>
          </a:p>
        </p:txBody>
      </p:sp>
      <p:sp>
        <p:nvSpPr>
          <p:cNvPr id="6" name="Rectangle 5"/>
          <p:cNvSpPr>
            <a:spLocks noGrp="1" noChangeArrowheads="1"/>
          </p:cNvSpPr>
          <p:nvPr>
            <p:ph type="ftr" sz="quarter" idx="11"/>
          </p:nvPr>
        </p:nvSpPr>
        <p:spPr>
          <a:ln/>
        </p:spPr>
        <p:txBody>
          <a:bodyPr/>
          <a:lstStyle>
            <a:lvl1pPr>
              <a:defRPr/>
            </a:lvl1pPr>
          </a:lstStyle>
          <a:p>
            <a:pPr>
              <a:defRPr/>
            </a:pPr>
            <a:r>
              <a:rPr lang="en-ZA" smtClean="0"/>
              <a:t>SARF_RPF Conference, Fernhill: PMB/Msunduze</a:t>
            </a:r>
            <a:endParaRPr lang="en-GB"/>
          </a:p>
        </p:txBody>
      </p:sp>
      <p:sp>
        <p:nvSpPr>
          <p:cNvPr id="7" name="Rectangle 6"/>
          <p:cNvSpPr>
            <a:spLocks noGrp="1" noChangeArrowheads="1"/>
          </p:cNvSpPr>
          <p:nvPr>
            <p:ph type="sldNum" sz="quarter" idx="12"/>
          </p:nvPr>
        </p:nvSpPr>
        <p:spPr>
          <a:ln/>
        </p:spPr>
        <p:txBody>
          <a:bodyPr/>
          <a:lstStyle>
            <a:lvl1pPr>
              <a:defRPr/>
            </a:lvl1pPr>
          </a:lstStyle>
          <a:p>
            <a:pPr>
              <a:defRPr/>
            </a:pPr>
            <a:fld id="{C797780F-BB59-4120-B6C4-67E5AEE83F8A}" type="slidenum">
              <a:rPr lang="en-GB"/>
              <a:pPr>
                <a:defRPr/>
              </a:pPr>
              <a:t>‹#›</a:t>
            </a:fld>
            <a:endParaRPr lang="en-GB"/>
          </a:p>
        </p:txBody>
      </p:sp>
    </p:spTree>
  </p:cSld>
  <p:clrMapOvr>
    <a:masterClrMapping/>
  </p:clrMapOvr>
</p:sldLayout>
</file>

<file path=ppt/slideLayouts/slideLayout1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ZA"/>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ZA"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2198CA95-0CA1-46BD-8AA8-3560328612FB}" type="datetime1">
              <a:rPr lang="en-US" smtClean="0"/>
              <a:t>5/6/2012</a:t>
            </a:fld>
            <a:endParaRPr lang="en-GB"/>
          </a:p>
        </p:txBody>
      </p:sp>
      <p:sp>
        <p:nvSpPr>
          <p:cNvPr id="6" name="Rectangle 5"/>
          <p:cNvSpPr>
            <a:spLocks noGrp="1" noChangeArrowheads="1"/>
          </p:cNvSpPr>
          <p:nvPr>
            <p:ph type="ftr" sz="quarter" idx="11"/>
          </p:nvPr>
        </p:nvSpPr>
        <p:spPr>
          <a:ln/>
        </p:spPr>
        <p:txBody>
          <a:bodyPr/>
          <a:lstStyle>
            <a:lvl1pPr>
              <a:defRPr/>
            </a:lvl1pPr>
          </a:lstStyle>
          <a:p>
            <a:pPr>
              <a:defRPr/>
            </a:pPr>
            <a:r>
              <a:rPr lang="en-ZA" smtClean="0"/>
              <a:t>SARF_RPF Conference, Fernhill: PMB/Msunduze</a:t>
            </a:r>
            <a:endParaRPr lang="en-GB"/>
          </a:p>
        </p:txBody>
      </p:sp>
      <p:sp>
        <p:nvSpPr>
          <p:cNvPr id="7" name="Rectangle 6"/>
          <p:cNvSpPr>
            <a:spLocks noGrp="1" noChangeArrowheads="1"/>
          </p:cNvSpPr>
          <p:nvPr>
            <p:ph type="sldNum" sz="quarter" idx="12"/>
          </p:nvPr>
        </p:nvSpPr>
        <p:spPr>
          <a:ln/>
        </p:spPr>
        <p:txBody>
          <a:bodyPr/>
          <a:lstStyle>
            <a:lvl1pPr>
              <a:defRPr/>
            </a:lvl1pPr>
          </a:lstStyle>
          <a:p>
            <a:pPr>
              <a:defRPr/>
            </a:pPr>
            <a:fld id="{D17E5106-2FF5-4657-9FA7-C3BEAB983AC7}" type="slidenum">
              <a:rPr lang="en-GB"/>
              <a:pPr>
                <a:defRPr/>
              </a:pPr>
              <a:t>‹#›</a:t>
            </a:fld>
            <a:endParaRPr lang="en-GB"/>
          </a:p>
        </p:txBody>
      </p:sp>
    </p:spTree>
  </p:cSld>
  <p:clrMapOvr>
    <a:masterClrMapping/>
  </p:clrMapOvr>
</p:sldLayout>
</file>

<file path=ppt/slideLayouts/slideLayout1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Rectangle 4"/>
          <p:cNvSpPr>
            <a:spLocks noGrp="1" noChangeArrowheads="1"/>
          </p:cNvSpPr>
          <p:nvPr>
            <p:ph type="dt" sz="half" idx="10"/>
          </p:nvPr>
        </p:nvSpPr>
        <p:spPr>
          <a:ln/>
        </p:spPr>
        <p:txBody>
          <a:bodyPr/>
          <a:lstStyle>
            <a:lvl1pPr>
              <a:defRPr/>
            </a:lvl1pPr>
          </a:lstStyle>
          <a:p>
            <a:pPr>
              <a:defRPr/>
            </a:pPr>
            <a:fld id="{47D3C495-7BBC-4487-A462-B3EB19AE6F04}" type="datetime1">
              <a:rPr lang="en-US" smtClean="0"/>
              <a:t>5/6/2012</a:t>
            </a:fld>
            <a:endParaRPr lang="en-GB"/>
          </a:p>
        </p:txBody>
      </p:sp>
      <p:sp>
        <p:nvSpPr>
          <p:cNvPr id="5" name="Rectangle 5"/>
          <p:cNvSpPr>
            <a:spLocks noGrp="1" noChangeArrowheads="1"/>
          </p:cNvSpPr>
          <p:nvPr>
            <p:ph type="ftr" sz="quarter" idx="11"/>
          </p:nvPr>
        </p:nvSpPr>
        <p:spPr>
          <a:ln/>
        </p:spPr>
        <p:txBody>
          <a:bodyPr/>
          <a:lstStyle>
            <a:lvl1pPr>
              <a:defRPr/>
            </a:lvl1pPr>
          </a:lstStyle>
          <a:p>
            <a:pPr>
              <a:defRPr/>
            </a:pPr>
            <a:r>
              <a:rPr lang="en-ZA" smtClean="0"/>
              <a:t>SARF_RPF Conference, Fernhill: PMB/Msunduze</a:t>
            </a: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90822CDD-2042-4B49-A13B-F49ADF474E78}" type="slidenum">
              <a:rPr lang="en-GB"/>
              <a:pPr>
                <a:defRPr/>
              </a:pPr>
              <a:t>‹#›</a:t>
            </a:fld>
            <a:endParaRPr lang="en-GB"/>
          </a:p>
        </p:txBody>
      </p:sp>
    </p:spTree>
  </p:cSld>
  <p:clrMapOvr>
    <a:masterClrMapping/>
  </p:clrMapOvr>
</p:sldLayout>
</file>

<file path=ppt/slideLayouts/slideLayout1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86538" y="188913"/>
            <a:ext cx="2111375" cy="5832475"/>
          </a:xfrm>
        </p:spPr>
        <p:txBody>
          <a:bodyPr vert="eaVert"/>
          <a:lstStyle/>
          <a:p>
            <a:r>
              <a:rPr lang="en-US" smtClean="0"/>
              <a:t>Click to edit Master title style</a:t>
            </a:r>
            <a:endParaRPr lang="en-ZA"/>
          </a:p>
        </p:txBody>
      </p:sp>
      <p:sp>
        <p:nvSpPr>
          <p:cNvPr id="3" name="Vertical Text Placeholder 2"/>
          <p:cNvSpPr>
            <a:spLocks noGrp="1"/>
          </p:cNvSpPr>
          <p:nvPr>
            <p:ph type="body" orient="vert" idx="1"/>
          </p:nvPr>
        </p:nvSpPr>
        <p:spPr>
          <a:xfrm>
            <a:off x="250825" y="188913"/>
            <a:ext cx="6183313" cy="583247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Rectangle 4"/>
          <p:cNvSpPr>
            <a:spLocks noGrp="1" noChangeArrowheads="1"/>
          </p:cNvSpPr>
          <p:nvPr>
            <p:ph type="dt" sz="half" idx="10"/>
          </p:nvPr>
        </p:nvSpPr>
        <p:spPr>
          <a:ln/>
        </p:spPr>
        <p:txBody>
          <a:bodyPr/>
          <a:lstStyle>
            <a:lvl1pPr>
              <a:defRPr/>
            </a:lvl1pPr>
          </a:lstStyle>
          <a:p>
            <a:pPr>
              <a:defRPr/>
            </a:pPr>
            <a:fld id="{8140C435-3ADC-4CB3-A963-85E3539866F9}" type="datetime1">
              <a:rPr lang="en-US" smtClean="0"/>
              <a:t>5/6/2012</a:t>
            </a:fld>
            <a:endParaRPr lang="en-GB"/>
          </a:p>
        </p:txBody>
      </p:sp>
      <p:sp>
        <p:nvSpPr>
          <p:cNvPr id="5" name="Rectangle 5"/>
          <p:cNvSpPr>
            <a:spLocks noGrp="1" noChangeArrowheads="1"/>
          </p:cNvSpPr>
          <p:nvPr>
            <p:ph type="ftr" sz="quarter" idx="11"/>
          </p:nvPr>
        </p:nvSpPr>
        <p:spPr>
          <a:ln/>
        </p:spPr>
        <p:txBody>
          <a:bodyPr/>
          <a:lstStyle>
            <a:lvl1pPr>
              <a:defRPr/>
            </a:lvl1pPr>
          </a:lstStyle>
          <a:p>
            <a:pPr>
              <a:defRPr/>
            </a:pPr>
            <a:r>
              <a:rPr lang="en-ZA" smtClean="0"/>
              <a:t>SARF_RPF Conference, Fernhill: PMB/Msunduze</a:t>
            </a: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3EA77187-1EA6-4700-9094-00B262BD5C9E}" type="slidenum">
              <a:rPr lang="en-GB"/>
              <a:pPr>
                <a:defRPr/>
              </a:pPr>
              <a:t>‹#›</a:t>
            </a:fld>
            <a:endParaRPr lang="en-GB"/>
          </a:p>
        </p:txBody>
      </p:sp>
    </p:spTree>
  </p:cSld>
  <p:clrMapOvr>
    <a:masterClrMapping/>
  </p:clrMapOvr>
</p:sldLayout>
</file>

<file path=ppt/slideLayouts/slideLayout13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ZA"/>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ZA"/>
          </a:p>
        </p:txBody>
      </p:sp>
      <p:sp>
        <p:nvSpPr>
          <p:cNvPr id="4" name="Rectangle 4"/>
          <p:cNvSpPr>
            <a:spLocks noGrp="1" noChangeArrowheads="1"/>
          </p:cNvSpPr>
          <p:nvPr>
            <p:ph type="dt" sz="half" idx="10"/>
          </p:nvPr>
        </p:nvSpPr>
        <p:spPr>
          <a:ln/>
        </p:spPr>
        <p:txBody>
          <a:bodyPr/>
          <a:lstStyle>
            <a:lvl1pPr>
              <a:defRPr/>
            </a:lvl1pPr>
          </a:lstStyle>
          <a:p>
            <a:pPr>
              <a:defRPr/>
            </a:pPr>
            <a:fld id="{7F1E57D5-5AC3-4FEF-9F30-0B141C665B56}" type="datetime1">
              <a:rPr lang="en-US" smtClean="0"/>
              <a:t>5/6/2012</a:t>
            </a:fld>
            <a:endParaRPr lang="en-GB"/>
          </a:p>
        </p:txBody>
      </p:sp>
      <p:sp>
        <p:nvSpPr>
          <p:cNvPr id="5" name="Rectangle 5"/>
          <p:cNvSpPr>
            <a:spLocks noGrp="1" noChangeArrowheads="1"/>
          </p:cNvSpPr>
          <p:nvPr>
            <p:ph type="ftr" sz="quarter" idx="11"/>
          </p:nvPr>
        </p:nvSpPr>
        <p:spPr>
          <a:ln/>
        </p:spPr>
        <p:txBody>
          <a:bodyPr/>
          <a:lstStyle>
            <a:lvl1pPr>
              <a:defRPr/>
            </a:lvl1pPr>
          </a:lstStyle>
          <a:p>
            <a:pPr>
              <a:defRPr/>
            </a:pPr>
            <a:r>
              <a:rPr lang="en-ZA" smtClean="0"/>
              <a:t>SARF_RPF Conference, Fernhill: PMB/Msunduze</a:t>
            </a: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56258300-45F9-45E5-8372-1BDAB4626EB1}" type="slidenum">
              <a:rPr lang="en-GB"/>
              <a:pPr>
                <a:defRPr/>
              </a:pPr>
              <a:t>‹#›</a:t>
            </a:fld>
            <a:endParaRPr lang="en-GB"/>
          </a:p>
        </p:txBody>
      </p:sp>
    </p:spTree>
  </p:cSld>
  <p:clrMapOvr>
    <a:masterClrMapping/>
  </p:clrMapOvr>
</p:sldLayout>
</file>

<file path=ppt/slideLayouts/slideLayout13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Rectangle 4"/>
          <p:cNvSpPr>
            <a:spLocks noGrp="1" noChangeArrowheads="1"/>
          </p:cNvSpPr>
          <p:nvPr>
            <p:ph type="dt" sz="half" idx="10"/>
          </p:nvPr>
        </p:nvSpPr>
        <p:spPr>
          <a:ln/>
        </p:spPr>
        <p:txBody>
          <a:bodyPr/>
          <a:lstStyle>
            <a:lvl1pPr>
              <a:defRPr/>
            </a:lvl1pPr>
          </a:lstStyle>
          <a:p>
            <a:pPr>
              <a:defRPr/>
            </a:pPr>
            <a:fld id="{0EAE49E7-E90E-49B3-AC4A-63738F5722BA}" type="datetime1">
              <a:rPr lang="en-US" smtClean="0"/>
              <a:t>5/6/2012</a:t>
            </a:fld>
            <a:endParaRPr lang="en-GB"/>
          </a:p>
        </p:txBody>
      </p:sp>
      <p:sp>
        <p:nvSpPr>
          <p:cNvPr id="5" name="Rectangle 5"/>
          <p:cNvSpPr>
            <a:spLocks noGrp="1" noChangeArrowheads="1"/>
          </p:cNvSpPr>
          <p:nvPr>
            <p:ph type="ftr" sz="quarter" idx="11"/>
          </p:nvPr>
        </p:nvSpPr>
        <p:spPr>
          <a:ln/>
        </p:spPr>
        <p:txBody>
          <a:bodyPr/>
          <a:lstStyle>
            <a:lvl1pPr>
              <a:defRPr/>
            </a:lvl1pPr>
          </a:lstStyle>
          <a:p>
            <a:pPr>
              <a:defRPr/>
            </a:pPr>
            <a:r>
              <a:rPr lang="en-ZA" smtClean="0"/>
              <a:t>SARF_RPF Conference, Fernhill: PMB/Msunduze</a:t>
            </a: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B78FDF6A-2625-4F54-9FF3-181C4D9085CE}" type="slidenum">
              <a:rPr lang="en-GB"/>
              <a:pPr>
                <a:defRPr/>
              </a:pPr>
              <a:t>‹#›</a:t>
            </a:fld>
            <a:endParaRPr lang="en-GB"/>
          </a:p>
        </p:txBody>
      </p:sp>
    </p:spTree>
  </p:cSld>
  <p:clrMapOvr>
    <a:masterClrMapping/>
  </p:clrMapOvr>
</p:sldLayout>
</file>

<file path=ppt/slideLayouts/slideLayout13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ZA"/>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fld id="{F002F350-B679-494E-A7B9-D6593CBF8B45}" type="datetime1">
              <a:rPr lang="en-US" smtClean="0"/>
              <a:t>5/6/2012</a:t>
            </a:fld>
            <a:endParaRPr lang="en-GB"/>
          </a:p>
        </p:txBody>
      </p:sp>
      <p:sp>
        <p:nvSpPr>
          <p:cNvPr id="5" name="Rectangle 5"/>
          <p:cNvSpPr>
            <a:spLocks noGrp="1" noChangeArrowheads="1"/>
          </p:cNvSpPr>
          <p:nvPr>
            <p:ph type="ftr" sz="quarter" idx="11"/>
          </p:nvPr>
        </p:nvSpPr>
        <p:spPr>
          <a:ln/>
        </p:spPr>
        <p:txBody>
          <a:bodyPr/>
          <a:lstStyle>
            <a:lvl1pPr>
              <a:defRPr/>
            </a:lvl1pPr>
          </a:lstStyle>
          <a:p>
            <a:pPr>
              <a:defRPr/>
            </a:pPr>
            <a:r>
              <a:rPr lang="en-ZA" smtClean="0"/>
              <a:t>SARF_RPF Conference, Fernhill: PMB/Msunduze</a:t>
            </a: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1291766E-FA04-45B8-9013-F6E01DA5E3DA}" type="slidenum">
              <a:rPr lang="en-GB"/>
              <a:pPr>
                <a:defRPr/>
              </a:pPr>
              <a:t>‹#›</a:t>
            </a:fld>
            <a:endParaRPr lang="en-GB"/>
          </a:p>
        </p:txBody>
      </p:sp>
    </p:spTree>
  </p:cSld>
  <p:clrMapOvr>
    <a:masterClrMapping/>
  </p:clrMapOvr>
</p:sldLayout>
</file>

<file path=ppt/slideLayouts/slideLayout13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Content Placeholder 2"/>
          <p:cNvSpPr>
            <a:spLocks noGrp="1"/>
          </p:cNvSpPr>
          <p:nvPr>
            <p:ph sz="half" idx="1"/>
          </p:nvPr>
        </p:nvSpPr>
        <p:spPr>
          <a:xfrm>
            <a:off x="457200" y="1495425"/>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Content Placeholder 3"/>
          <p:cNvSpPr>
            <a:spLocks noGrp="1"/>
          </p:cNvSpPr>
          <p:nvPr>
            <p:ph sz="half" idx="2"/>
          </p:nvPr>
        </p:nvSpPr>
        <p:spPr>
          <a:xfrm>
            <a:off x="4648200" y="1495425"/>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5" name="Rectangle 4"/>
          <p:cNvSpPr>
            <a:spLocks noGrp="1" noChangeArrowheads="1"/>
          </p:cNvSpPr>
          <p:nvPr>
            <p:ph type="dt" sz="half" idx="10"/>
          </p:nvPr>
        </p:nvSpPr>
        <p:spPr>
          <a:ln/>
        </p:spPr>
        <p:txBody>
          <a:bodyPr/>
          <a:lstStyle>
            <a:lvl1pPr>
              <a:defRPr/>
            </a:lvl1pPr>
          </a:lstStyle>
          <a:p>
            <a:pPr>
              <a:defRPr/>
            </a:pPr>
            <a:fld id="{E5ACFD27-E1EC-4B0A-ABA8-A4DEEF3FF35A}" type="datetime1">
              <a:rPr lang="en-US" smtClean="0"/>
              <a:t>5/6/2012</a:t>
            </a:fld>
            <a:endParaRPr lang="en-GB"/>
          </a:p>
        </p:txBody>
      </p:sp>
      <p:sp>
        <p:nvSpPr>
          <p:cNvPr id="6" name="Rectangle 5"/>
          <p:cNvSpPr>
            <a:spLocks noGrp="1" noChangeArrowheads="1"/>
          </p:cNvSpPr>
          <p:nvPr>
            <p:ph type="ftr" sz="quarter" idx="11"/>
          </p:nvPr>
        </p:nvSpPr>
        <p:spPr>
          <a:ln/>
        </p:spPr>
        <p:txBody>
          <a:bodyPr/>
          <a:lstStyle>
            <a:lvl1pPr>
              <a:defRPr/>
            </a:lvl1pPr>
          </a:lstStyle>
          <a:p>
            <a:pPr>
              <a:defRPr/>
            </a:pPr>
            <a:r>
              <a:rPr lang="en-ZA" smtClean="0"/>
              <a:t>SARF_RPF Conference, Fernhill: PMB/Msunduze</a:t>
            </a:r>
            <a:endParaRPr lang="en-GB"/>
          </a:p>
        </p:txBody>
      </p:sp>
      <p:sp>
        <p:nvSpPr>
          <p:cNvPr id="7" name="Rectangle 6"/>
          <p:cNvSpPr>
            <a:spLocks noGrp="1" noChangeArrowheads="1"/>
          </p:cNvSpPr>
          <p:nvPr>
            <p:ph type="sldNum" sz="quarter" idx="12"/>
          </p:nvPr>
        </p:nvSpPr>
        <p:spPr>
          <a:ln/>
        </p:spPr>
        <p:txBody>
          <a:bodyPr/>
          <a:lstStyle>
            <a:lvl1pPr>
              <a:defRPr/>
            </a:lvl1pPr>
          </a:lstStyle>
          <a:p>
            <a:pPr>
              <a:defRPr/>
            </a:pPr>
            <a:fld id="{34E1F5D0-C2DB-406F-84F3-E556A2DD8533}" type="slidenum">
              <a:rPr lang="en-GB"/>
              <a:pPr>
                <a:defRPr/>
              </a:pPr>
              <a:t>‹#›</a:t>
            </a:fld>
            <a:endParaRPr lang="en-GB"/>
          </a:p>
        </p:txBody>
      </p:sp>
    </p:spTree>
  </p:cSld>
  <p:clrMapOvr>
    <a:masterClrMapping/>
  </p:clrMapOvr>
</p:sldLayout>
</file>

<file path=ppt/slideLayouts/slideLayout13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ZA"/>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7" name="Rectangle 4"/>
          <p:cNvSpPr>
            <a:spLocks noGrp="1" noChangeArrowheads="1"/>
          </p:cNvSpPr>
          <p:nvPr>
            <p:ph type="dt" sz="half" idx="10"/>
          </p:nvPr>
        </p:nvSpPr>
        <p:spPr>
          <a:ln/>
        </p:spPr>
        <p:txBody>
          <a:bodyPr/>
          <a:lstStyle>
            <a:lvl1pPr>
              <a:defRPr/>
            </a:lvl1pPr>
          </a:lstStyle>
          <a:p>
            <a:pPr>
              <a:defRPr/>
            </a:pPr>
            <a:fld id="{D7A3A05A-FDBA-4701-932A-63A219045594}" type="datetime1">
              <a:rPr lang="en-US" smtClean="0"/>
              <a:t>5/6/2012</a:t>
            </a:fld>
            <a:endParaRPr lang="en-GB"/>
          </a:p>
        </p:txBody>
      </p:sp>
      <p:sp>
        <p:nvSpPr>
          <p:cNvPr id="8" name="Rectangle 5"/>
          <p:cNvSpPr>
            <a:spLocks noGrp="1" noChangeArrowheads="1"/>
          </p:cNvSpPr>
          <p:nvPr>
            <p:ph type="ftr" sz="quarter" idx="11"/>
          </p:nvPr>
        </p:nvSpPr>
        <p:spPr>
          <a:ln/>
        </p:spPr>
        <p:txBody>
          <a:bodyPr/>
          <a:lstStyle>
            <a:lvl1pPr>
              <a:defRPr/>
            </a:lvl1pPr>
          </a:lstStyle>
          <a:p>
            <a:pPr>
              <a:defRPr/>
            </a:pPr>
            <a:r>
              <a:rPr lang="en-ZA" smtClean="0"/>
              <a:t>SARF_RPF Conference, Fernhill: PMB/Msunduze</a:t>
            </a:r>
            <a:endParaRPr lang="en-GB"/>
          </a:p>
        </p:txBody>
      </p:sp>
      <p:sp>
        <p:nvSpPr>
          <p:cNvPr id="9" name="Rectangle 6"/>
          <p:cNvSpPr>
            <a:spLocks noGrp="1" noChangeArrowheads="1"/>
          </p:cNvSpPr>
          <p:nvPr>
            <p:ph type="sldNum" sz="quarter" idx="12"/>
          </p:nvPr>
        </p:nvSpPr>
        <p:spPr>
          <a:ln/>
        </p:spPr>
        <p:txBody>
          <a:bodyPr/>
          <a:lstStyle>
            <a:lvl1pPr>
              <a:defRPr/>
            </a:lvl1pPr>
          </a:lstStyle>
          <a:p>
            <a:pPr>
              <a:defRPr/>
            </a:pPr>
            <a:fld id="{87EFF267-5414-4681-8029-504F37551CA4}" type="slidenum">
              <a:rPr lang="en-GB"/>
              <a:pPr>
                <a:defRPr/>
              </a:pPr>
              <a:t>‹#›</a:t>
            </a:fld>
            <a:endParaRPr lang="en-GB"/>
          </a:p>
        </p:txBody>
      </p:sp>
    </p:spTree>
  </p:cSld>
  <p:clrMapOvr>
    <a:masterClrMapping/>
  </p:clrMapOvr>
</p:sldLayout>
</file>

<file path=ppt/slideLayouts/slideLayout13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Rectangle 4"/>
          <p:cNvSpPr>
            <a:spLocks noGrp="1" noChangeArrowheads="1"/>
          </p:cNvSpPr>
          <p:nvPr>
            <p:ph type="dt" sz="half" idx="10"/>
          </p:nvPr>
        </p:nvSpPr>
        <p:spPr>
          <a:ln/>
        </p:spPr>
        <p:txBody>
          <a:bodyPr/>
          <a:lstStyle>
            <a:lvl1pPr>
              <a:defRPr/>
            </a:lvl1pPr>
          </a:lstStyle>
          <a:p>
            <a:pPr>
              <a:defRPr/>
            </a:pPr>
            <a:fld id="{33E9233A-53E6-4B9D-8BEA-21470AF74087}" type="datetime1">
              <a:rPr lang="en-US" smtClean="0"/>
              <a:t>5/6/2012</a:t>
            </a:fld>
            <a:endParaRPr lang="en-GB"/>
          </a:p>
        </p:txBody>
      </p:sp>
      <p:sp>
        <p:nvSpPr>
          <p:cNvPr id="4" name="Rectangle 5"/>
          <p:cNvSpPr>
            <a:spLocks noGrp="1" noChangeArrowheads="1"/>
          </p:cNvSpPr>
          <p:nvPr>
            <p:ph type="ftr" sz="quarter" idx="11"/>
          </p:nvPr>
        </p:nvSpPr>
        <p:spPr>
          <a:ln/>
        </p:spPr>
        <p:txBody>
          <a:bodyPr/>
          <a:lstStyle>
            <a:lvl1pPr>
              <a:defRPr/>
            </a:lvl1pPr>
          </a:lstStyle>
          <a:p>
            <a:pPr>
              <a:defRPr/>
            </a:pPr>
            <a:r>
              <a:rPr lang="en-ZA" smtClean="0"/>
              <a:t>SARF_RPF Conference, Fernhill: PMB/Msunduze</a:t>
            </a:r>
            <a:endParaRPr lang="en-GB"/>
          </a:p>
        </p:txBody>
      </p:sp>
      <p:sp>
        <p:nvSpPr>
          <p:cNvPr id="5" name="Rectangle 6"/>
          <p:cNvSpPr>
            <a:spLocks noGrp="1" noChangeArrowheads="1"/>
          </p:cNvSpPr>
          <p:nvPr>
            <p:ph type="sldNum" sz="quarter" idx="12"/>
          </p:nvPr>
        </p:nvSpPr>
        <p:spPr>
          <a:ln/>
        </p:spPr>
        <p:txBody>
          <a:bodyPr/>
          <a:lstStyle>
            <a:lvl1pPr>
              <a:defRPr/>
            </a:lvl1pPr>
          </a:lstStyle>
          <a:p>
            <a:pPr>
              <a:defRPr/>
            </a:pPr>
            <a:fld id="{D01ABBE3-FE98-4829-9854-D600CACFBA68}" type="slidenum">
              <a:rPr lang="en-GB"/>
              <a:pPr>
                <a:defRPr/>
              </a:pPr>
              <a:t>‹#›</a:t>
            </a:fld>
            <a:endParaRPr lang="en-GB"/>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ZA"/>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B1DEFDC-7177-4B47-AC96-12040D703539}" type="datetime1">
              <a:rPr lang="en-US" smtClean="0"/>
              <a:t>5/6/2012</a:t>
            </a:fld>
            <a:endParaRPr lang="en-ZA"/>
          </a:p>
        </p:txBody>
      </p:sp>
      <p:sp>
        <p:nvSpPr>
          <p:cNvPr id="5" name="Footer Placeholder 4"/>
          <p:cNvSpPr>
            <a:spLocks noGrp="1"/>
          </p:cNvSpPr>
          <p:nvPr>
            <p:ph type="ftr" sz="quarter" idx="11"/>
          </p:nvPr>
        </p:nvSpPr>
        <p:spPr/>
        <p:txBody>
          <a:bodyPr/>
          <a:lstStyle/>
          <a:p>
            <a:r>
              <a:rPr lang="en-ZA" smtClean="0"/>
              <a:t>SARF_RPF Conference, Fernhill: PMB/Msunduze</a:t>
            </a:r>
            <a:endParaRPr lang="en-ZA"/>
          </a:p>
        </p:txBody>
      </p:sp>
      <p:sp>
        <p:nvSpPr>
          <p:cNvPr id="6" name="Slide Number Placeholder 5"/>
          <p:cNvSpPr>
            <a:spLocks noGrp="1"/>
          </p:cNvSpPr>
          <p:nvPr>
            <p:ph type="sldNum" sz="quarter" idx="12"/>
          </p:nvPr>
        </p:nvSpPr>
        <p:spPr/>
        <p:txBody>
          <a:bodyPr/>
          <a:lstStyle/>
          <a:p>
            <a:fld id="{9AA49F4C-C17A-4782-AFD7-050227561068}" type="slidenum">
              <a:rPr lang="en-ZA" smtClean="0"/>
              <a:t>‹#›</a:t>
            </a:fld>
            <a:endParaRPr lang="en-ZA"/>
          </a:p>
        </p:txBody>
      </p:sp>
    </p:spTree>
    <p:extLst>
      <p:ext uri="{BB962C8B-B14F-4D97-AF65-F5344CB8AC3E}">
        <p14:creationId xmlns:p14="http://schemas.microsoft.com/office/powerpoint/2010/main" val="3939337738"/>
      </p:ext>
    </p:extLst>
  </p:cSld>
  <p:clrMapOvr>
    <a:masterClrMapping/>
  </p:clrMapOvr>
</p:sldLayout>
</file>

<file path=ppt/slideLayouts/slideLayout14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fld id="{5F0A94B8-3749-4A49-B31B-CDD3F52136B9}" type="datetime1">
              <a:rPr lang="en-US" smtClean="0"/>
              <a:t>5/6/2012</a:t>
            </a:fld>
            <a:endParaRPr lang="en-GB"/>
          </a:p>
        </p:txBody>
      </p:sp>
      <p:sp>
        <p:nvSpPr>
          <p:cNvPr id="3" name="Rectangle 5"/>
          <p:cNvSpPr>
            <a:spLocks noGrp="1" noChangeArrowheads="1"/>
          </p:cNvSpPr>
          <p:nvPr>
            <p:ph type="ftr" sz="quarter" idx="11"/>
          </p:nvPr>
        </p:nvSpPr>
        <p:spPr>
          <a:ln/>
        </p:spPr>
        <p:txBody>
          <a:bodyPr/>
          <a:lstStyle>
            <a:lvl1pPr>
              <a:defRPr/>
            </a:lvl1pPr>
          </a:lstStyle>
          <a:p>
            <a:pPr>
              <a:defRPr/>
            </a:pPr>
            <a:r>
              <a:rPr lang="en-ZA" smtClean="0"/>
              <a:t>SARF_RPF Conference, Fernhill: PMB/Msunduze</a:t>
            </a:r>
            <a:endParaRPr lang="en-GB"/>
          </a:p>
        </p:txBody>
      </p:sp>
      <p:sp>
        <p:nvSpPr>
          <p:cNvPr id="4" name="Rectangle 6"/>
          <p:cNvSpPr>
            <a:spLocks noGrp="1" noChangeArrowheads="1"/>
          </p:cNvSpPr>
          <p:nvPr>
            <p:ph type="sldNum" sz="quarter" idx="12"/>
          </p:nvPr>
        </p:nvSpPr>
        <p:spPr>
          <a:ln/>
        </p:spPr>
        <p:txBody>
          <a:bodyPr/>
          <a:lstStyle>
            <a:lvl1pPr>
              <a:defRPr/>
            </a:lvl1pPr>
          </a:lstStyle>
          <a:p>
            <a:pPr>
              <a:defRPr/>
            </a:pPr>
            <a:fld id="{1722A31F-5A9C-40C3-8DB0-0A5F90F8850E}" type="slidenum">
              <a:rPr lang="en-GB"/>
              <a:pPr>
                <a:defRPr/>
              </a:pPr>
              <a:t>‹#›</a:t>
            </a:fld>
            <a:endParaRPr lang="en-GB"/>
          </a:p>
        </p:txBody>
      </p:sp>
    </p:spTree>
  </p:cSld>
  <p:clrMapOvr>
    <a:masterClrMapping/>
  </p:clrMapOvr>
</p:sldLayout>
</file>

<file path=ppt/slideLayouts/slideLayout14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ZA"/>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B69C9C2C-6FC8-4BC8-96C8-E06F41708201}" type="datetime1">
              <a:rPr lang="en-US" smtClean="0"/>
              <a:t>5/6/2012</a:t>
            </a:fld>
            <a:endParaRPr lang="en-GB"/>
          </a:p>
        </p:txBody>
      </p:sp>
      <p:sp>
        <p:nvSpPr>
          <p:cNvPr id="6" name="Rectangle 5"/>
          <p:cNvSpPr>
            <a:spLocks noGrp="1" noChangeArrowheads="1"/>
          </p:cNvSpPr>
          <p:nvPr>
            <p:ph type="ftr" sz="quarter" idx="11"/>
          </p:nvPr>
        </p:nvSpPr>
        <p:spPr>
          <a:ln/>
        </p:spPr>
        <p:txBody>
          <a:bodyPr/>
          <a:lstStyle>
            <a:lvl1pPr>
              <a:defRPr/>
            </a:lvl1pPr>
          </a:lstStyle>
          <a:p>
            <a:pPr>
              <a:defRPr/>
            </a:pPr>
            <a:r>
              <a:rPr lang="en-ZA" smtClean="0"/>
              <a:t>SARF_RPF Conference, Fernhill: PMB/Msunduze</a:t>
            </a:r>
            <a:endParaRPr lang="en-GB"/>
          </a:p>
        </p:txBody>
      </p:sp>
      <p:sp>
        <p:nvSpPr>
          <p:cNvPr id="7" name="Rectangle 6"/>
          <p:cNvSpPr>
            <a:spLocks noGrp="1" noChangeArrowheads="1"/>
          </p:cNvSpPr>
          <p:nvPr>
            <p:ph type="sldNum" sz="quarter" idx="12"/>
          </p:nvPr>
        </p:nvSpPr>
        <p:spPr>
          <a:ln/>
        </p:spPr>
        <p:txBody>
          <a:bodyPr/>
          <a:lstStyle>
            <a:lvl1pPr>
              <a:defRPr/>
            </a:lvl1pPr>
          </a:lstStyle>
          <a:p>
            <a:pPr>
              <a:defRPr/>
            </a:pPr>
            <a:fld id="{36375CFE-9B58-47BC-9DCF-FCA42185684C}" type="slidenum">
              <a:rPr lang="en-GB"/>
              <a:pPr>
                <a:defRPr/>
              </a:pPr>
              <a:t>‹#›</a:t>
            </a:fld>
            <a:endParaRPr lang="en-GB"/>
          </a:p>
        </p:txBody>
      </p:sp>
    </p:spTree>
  </p:cSld>
  <p:clrMapOvr>
    <a:masterClrMapping/>
  </p:clrMapOvr>
</p:sldLayout>
</file>

<file path=ppt/slideLayouts/slideLayout14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ZA"/>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ZA"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C599687E-C60C-4C22-B69A-5E0E6084AC38}" type="datetime1">
              <a:rPr lang="en-US" smtClean="0"/>
              <a:t>5/6/2012</a:t>
            </a:fld>
            <a:endParaRPr lang="en-GB"/>
          </a:p>
        </p:txBody>
      </p:sp>
      <p:sp>
        <p:nvSpPr>
          <p:cNvPr id="6" name="Rectangle 5"/>
          <p:cNvSpPr>
            <a:spLocks noGrp="1" noChangeArrowheads="1"/>
          </p:cNvSpPr>
          <p:nvPr>
            <p:ph type="ftr" sz="quarter" idx="11"/>
          </p:nvPr>
        </p:nvSpPr>
        <p:spPr>
          <a:ln/>
        </p:spPr>
        <p:txBody>
          <a:bodyPr/>
          <a:lstStyle>
            <a:lvl1pPr>
              <a:defRPr/>
            </a:lvl1pPr>
          </a:lstStyle>
          <a:p>
            <a:pPr>
              <a:defRPr/>
            </a:pPr>
            <a:r>
              <a:rPr lang="en-ZA" smtClean="0"/>
              <a:t>SARF_RPF Conference, Fernhill: PMB/Msunduze</a:t>
            </a:r>
            <a:endParaRPr lang="en-GB"/>
          </a:p>
        </p:txBody>
      </p:sp>
      <p:sp>
        <p:nvSpPr>
          <p:cNvPr id="7" name="Rectangle 6"/>
          <p:cNvSpPr>
            <a:spLocks noGrp="1" noChangeArrowheads="1"/>
          </p:cNvSpPr>
          <p:nvPr>
            <p:ph type="sldNum" sz="quarter" idx="12"/>
          </p:nvPr>
        </p:nvSpPr>
        <p:spPr>
          <a:ln/>
        </p:spPr>
        <p:txBody>
          <a:bodyPr/>
          <a:lstStyle>
            <a:lvl1pPr>
              <a:defRPr/>
            </a:lvl1pPr>
          </a:lstStyle>
          <a:p>
            <a:pPr>
              <a:defRPr/>
            </a:pPr>
            <a:fld id="{6AF62A74-4712-428B-80DF-90E8658F0BD3}" type="slidenum">
              <a:rPr lang="en-GB"/>
              <a:pPr>
                <a:defRPr/>
              </a:pPr>
              <a:t>‹#›</a:t>
            </a:fld>
            <a:endParaRPr lang="en-GB"/>
          </a:p>
        </p:txBody>
      </p:sp>
    </p:spTree>
  </p:cSld>
  <p:clrMapOvr>
    <a:masterClrMapping/>
  </p:clrMapOvr>
</p:sldLayout>
</file>

<file path=ppt/slideLayouts/slideLayout14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Rectangle 4"/>
          <p:cNvSpPr>
            <a:spLocks noGrp="1" noChangeArrowheads="1"/>
          </p:cNvSpPr>
          <p:nvPr>
            <p:ph type="dt" sz="half" idx="10"/>
          </p:nvPr>
        </p:nvSpPr>
        <p:spPr>
          <a:ln/>
        </p:spPr>
        <p:txBody>
          <a:bodyPr/>
          <a:lstStyle>
            <a:lvl1pPr>
              <a:defRPr/>
            </a:lvl1pPr>
          </a:lstStyle>
          <a:p>
            <a:pPr>
              <a:defRPr/>
            </a:pPr>
            <a:fld id="{AF5283D2-0A09-4FC0-9549-D6DC55755827}" type="datetime1">
              <a:rPr lang="en-US" smtClean="0"/>
              <a:t>5/6/2012</a:t>
            </a:fld>
            <a:endParaRPr lang="en-GB"/>
          </a:p>
        </p:txBody>
      </p:sp>
      <p:sp>
        <p:nvSpPr>
          <p:cNvPr id="5" name="Rectangle 5"/>
          <p:cNvSpPr>
            <a:spLocks noGrp="1" noChangeArrowheads="1"/>
          </p:cNvSpPr>
          <p:nvPr>
            <p:ph type="ftr" sz="quarter" idx="11"/>
          </p:nvPr>
        </p:nvSpPr>
        <p:spPr>
          <a:ln/>
        </p:spPr>
        <p:txBody>
          <a:bodyPr/>
          <a:lstStyle>
            <a:lvl1pPr>
              <a:defRPr/>
            </a:lvl1pPr>
          </a:lstStyle>
          <a:p>
            <a:pPr>
              <a:defRPr/>
            </a:pPr>
            <a:r>
              <a:rPr lang="en-ZA" smtClean="0"/>
              <a:t>SARF_RPF Conference, Fernhill: PMB/Msunduze</a:t>
            </a: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40EA5E52-DAD9-4A20-B561-9D922E4409CE}" type="slidenum">
              <a:rPr lang="en-GB"/>
              <a:pPr>
                <a:defRPr/>
              </a:pPr>
              <a:t>‹#›</a:t>
            </a:fld>
            <a:endParaRPr lang="en-GB"/>
          </a:p>
        </p:txBody>
      </p:sp>
    </p:spTree>
  </p:cSld>
  <p:clrMapOvr>
    <a:masterClrMapping/>
  </p:clrMapOvr>
</p:sldLayout>
</file>

<file path=ppt/slideLayouts/slideLayout14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86538" y="188913"/>
            <a:ext cx="2111375" cy="5832475"/>
          </a:xfrm>
        </p:spPr>
        <p:txBody>
          <a:bodyPr vert="eaVert"/>
          <a:lstStyle/>
          <a:p>
            <a:r>
              <a:rPr lang="en-US" smtClean="0"/>
              <a:t>Click to edit Master title style</a:t>
            </a:r>
            <a:endParaRPr lang="en-ZA"/>
          </a:p>
        </p:txBody>
      </p:sp>
      <p:sp>
        <p:nvSpPr>
          <p:cNvPr id="3" name="Vertical Text Placeholder 2"/>
          <p:cNvSpPr>
            <a:spLocks noGrp="1"/>
          </p:cNvSpPr>
          <p:nvPr>
            <p:ph type="body" orient="vert" idx="1"/>
          </p:nvPr>
        </p:nvSpPr>
        <p:spPr>
          <a:xfrm>
            <a:off x="250825" y="188913"/>
            <a:ext cx="6183313" cy="583247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Rectangle 4"/>
          <p:cNvSpPr>
            <a:spLocks noGrp="1" noChangeArrowheads="1"/>
          </p:cNvSpPr>
          <p:nvPr>
            <p:ph type="dt" sz="half" idx="10"/>
          </p:nvPr>
        </p:nvSpPr>
        <p:spPr>
          <a:ln/>
        </p:spPr>
        <p:txBody>
          <a:bodyPr/>
          <a:lstStyle>
            <a:lvl1pPr>
              <a:defRPr/>
            </a:lvl1pPr>
          </a:lstStyle>
          <a:p>
            <a:pPr>
              <a:defRPr/>
            </a:pPr>
            <a:fld id="{6B4009A8-89D3-4423-AD36-0FA97BE7190F}" type="datetime1">
              <a:rPr lang="en-US" smtClean="0"/>
              <a:t>5/6/2012</a:t>
            </a:fld>
            <a:endParaRPr lang="en-GB"/>
          </a:p>
        </p:txBody>
      </p:sp>
      <p:sp>
        <p:nvSpPr>
          <p:cNvPr id="5" name="Rectangle 5"/>
          <p:cNvSpPr>
            <a:spLocks noGrp="1" noChangeArrowheads="1"/>
          </p:cNvSpPr>
          <p:nvPr>
            <p:ph type="ftr" sz="quarter" idx="11"/>
          </p:nvPr>
        </p:nvSpPr>
        <p:spPr>
          <a:ln/>
        </p:spPr>
        <p:txBody>
          <a:bodyPr/>
          <a:lstStyle>
            <a:lvl1pPr>
              <a:defRPr/>
            </a:lvl1pPr>
          </a:lstStyle>
          <a:p>
            <a:pPr>
              <a:defRPr/>
            </a:pPr>
            <a:r>
              <a:rPr lang="en-ZA" smtClean="0"/>
              <a:t>SARF_RPF Conference, Fernhill: PMB/Msunduze</a:t>
            </a: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E0668C8D-3C2F-49E4-A610-C4AA395D350E}" type="slidenum">
              <a:rPr lang="en-GB"/>
              <a:pPr>
                <a:defRPr/>
              </a:pPr>
              <a:t>‹#›</a:t>
            </a:fld>
            <a:endParaRPr lang="en-GB"/>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5" name="Date Placeholder 4"/>
          <p:cNvSpPr>
            <a:spLocks noGrp="1"/>
          </p:cNvSpPr>
          <p:nvPr>
            <p:ph type="dt" sz="half" idx="10"/>
          </p:nvPr>
        </p:nvSpPr>
        <p:spPr/>
        <p:txBody>
          <a:bodyPr/>
          <a:lstStyle/>
          <a:p>
            <a:fld id="{C703C1AE-2954-46DA-B88A-5ABD62FA3F77}" type="datetime1">
              <a:rPr lang="en-US" smtClean="0"/>
              <a:t>5/6/2012</a:t>
            </a:fld>
            <a:endParaRPr lang="en-ZA"/>
          </a:p>
        </p:txBody>
      </p:sp>
      <p:sp>
        <p:nvSpPr>
          <p:cNvPr id="6" name="Footer Placeholder 5"/>
          <p:cNvSpPr>
            <a:spLocks noGrp="1"/>
          </p:cNvSpPr>
          <p:nvPr>
            <p:ph type="ftr" sz="quarter" idx="11"/>
          </p:nvPr>
        </p:nvSpPr>
        <p:spPr/>
        <p:txBody>
          <a:bodyPr/>
          <a:lstStyle/>
          <a:p>
            <a:r>
              <a:rPr lang="en-ZA" smtClean="0"/>
              <a:t>SARF_RPF Conference, Fernhill: PMB/Msunduze</a:t>
            </a:r>
            <a:endParaRPr lang="en-ZA"/>
          </a:p>
        </p:txBody>
      </p:sp>
      <p:sp>
        <p:nvSpPr>
          <p:cNvPr id="7" name="Slide Number Placeholder 6"/>
          <p:cNvSpPr>
            <a:spLocks noGrp="1"/>
          </p:cNvSpPr>
          <p:nvPr>
            <p:ph type="sldNum" sz="quarter" idx="12"/>
          </p:nvPr>
        </p:nvSpPr>
        <p:spPr/>
        <p:txBody>
          <a:bodyPr/>
          <a:lstStyle/>
          <a:p>
            <a:fld id="{9AA49F4C-C17A-4782-AFD7-050227561068}" type="slidenum">
              <a:rPr lang="en-ZA" smtClean="0"/>
              <a:t>‹#›</a:t>
            </a:fld>
            <a:endParaRPr lang="en-ZA"/>
          </a:p>
        </p:txBody>
      </p:sp>
    </p:spTree>
    <p:extLst>
      <p:ext uri="{BB962C8B-B14F-4D97-AF65-F5344CB8AC3E}">
        <p14:creationId xmlns:p14="http://schemas.microsoft.com/office/powerpoint/2010/main" val="9538869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ZA"/>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7" name="Date Placeholder 6"/>
          <p:cNvSpPr>
            <a:spLocks noGrp="1"/>
          </p:cNvSpPr>
          <p:nvPr>
            <p:ph type="dt" sz="half" idx="10"/>
          </p:nvPr>
        </p:nvSpPr>
        <p:spPr/>
        <p:txBody>
          <a:bodyPr/>
          <a:lstStyle/>
          <a:p>
            <a:fld id="{65E89C41-DCD4-40DC-A671-D8BE071742B3}" type="datetime1">
              <a:rPr lang="en-US" smtClean="0"/>
              <a:t>5/6/2012</a:t>
            </a:fld>
            <a:endParaRPr lang="en-ZA"/>
          </a:p>
        </p:txBody>
      </p:sp>
      <p:sp>
        <p:nvSpPr>
          <p:cNvPr id="8" name="Footer Placeholder 7"/>
          <p:cNvSpPr>
            <a:spLocks noGrp="1"/>
          </p:cNvSpPr>
          <p:nvPr>
            <p:ph type="ftr" sz="quarter" idx="11"/>
          </p:nvPr>
        </p:nvSpPr>
        <p:spPr/>
        <p:txBody>
          <a:bodyPr/>
          <a:lstStyle/>
          <a:p>
            <a:r>
              <a:rPr lang="en-ZA" smtClean="0"/>
              <a:t>SARF_RPF Conference, Fernhill: PMB/Msunduze</a:t>
            </a:r>
            <a:endParaRPr lang="en-ZA"/>
          </a:p>
        </p:txBody>
      </p:sp>
      <p:sp>
        <p:nvSpPr>
          <p:cNvPr id="9" name="Slide Number Placeholder 8"/>
          <p:cNvSpPr>
            <a:spLocks noGrp="1"/>
          </p:cNvSpPr>
          <p:nvPr>
            <p:ph type="sldNum" sz="quarter" idx="12"/>
          </p:nvPr>
        </p:nvSpPr>
        <p:spPr/>
        <p:txBody>
          <a:bodyPr/>
          <a:lstStyle/>
          <a:p>
            <a:fld id="{9AA49F4C-C17A-4782-AFD7-050227561068}" type="slidenum">
              <a:rPr lang="en-ZA" smtClean="0"/>
              <a:t>‹#›</a:t>
            </a:fld>
            <a:endParaRPr lang="en-ZA"/>
          </a:p>
        </p:txBody>
      </p:sp>
    </p:spTree>
    <p:extLst>
      <p:ext uri="{BB962C8B-B14F-4D97-AF65-F5344CB8AC3E}">
        <p14:creationId xmlns:p14="http://schemas.microsoft.com/office/powerpoint/2010/main" val="175204015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Date Placeholder 2"/>
          <p:cNvSpPr>
            <a:spLocks noGrp="1"/>
          </p:cNvSpPr>
          <p:nvPr>
            <p:ph type="dt" sz="half" idx="10"/>
          </p:nvPr>
        </p:nvSpPr>
        <p:spPr/>
        <p:txBody>
          <a:bodyPr/>
          <a:lstStyle/>
          <a:p>
            <a:fld id="{077D758D-5F08-45F4-A757-A0232646D7D9}" type="datetime1">
              <a:rPr lang="en-US" smtClean="0"/>
              <a:t>5/6/2012</a:t>
            </a:fld>
            <a:endParaRPr lang="en-ZA"/>
          </a:p>
        </p:txBody>
      </p:sp>
      <p:sp>
        <p:nvSpPr>
          <p:cNvPr id="4" name="Footer Placeholder 3"/>
          <p:cNvSpPr>
            <a:spLocks noGrp="1"/>
          </p:cNvSpPr>
          <p:nvPr>
            <p:ph type="ftr" sz="quarter" idx="11"/>
          </p:nvPr>
        </p:nvSpPr>
        <p:spPr/>
        <p:txBody>
          <a:bodyPr/>
          <a:lstStyle/>
          <a:p>
            <a:r>
              <a:rPr lang="en-ZA" smtClean="0"/>
              <a:t>SARF_RPF Conference, Fernhill: PMB/Msunduze</a:t>
            </a:r>
            <a:endParaRPr lang="en-ZA"/>
          </a:p>
        </p:txBody>
      </p:sp>
      <p:sp>
        <p:nvSpPr>
          <p:cNvPr id="5" name="Slide Number Placeholder 4"/>
          <p:cNvSpPr>
            <a:spLocks noGrp="1"/>
          </p:cNvSpPr>
          <p:nvPr>
            <p:ph type="sldNum" sz="quarter" idx="12"/>
          </p:nvPr>
        </p:nvSpPr>
        <p:spPr/>
        <p:txBody>
          <a:bodyPr/>
          <a:lstStyle/>
          <a:p>
            <a:fld id="{9AA49F4C-C17A-4782-AFD7-050227561068}" type="slidenum">
              <a:rPr lang="en-ZA" smtClean="0"/>
              <a:t>‹#›</a:t>
            </a:fld>
            <a:endParaRPr lang="en-ZA"/>
          </a:p>
        </p:txBody>
      </p:sp>
    </p:spTree>
    <p:extLst>
      <p:ext uri="{BB962C8B-B14F-4D97-AF65-F5344CB8AC3E}">
        <p14:creationId xmlns:p14="http://schemas.microsoft.com/office/powerpoint/2010/main" val="39155731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D40B0D0-E4C5-46E6-ADDC-1CC96AA97D31}" type="datetime1">
              <a:rPr lang="en-US" smtClean="0"/>
              <a:t>5/6/2012</a:t>
            </a:fld>
            <a:endParaRPr lang="en-ZA"/>
          </a:p>
        </p:txBody>
      </p:sp>
      <p:sp>
        <p:nvSpPr>
          <p:cNvPr id="3" name="Footer Placeholder 2"/>
          <p:cNvSpPr>
            <a:spLocks noGrp="1"/>
          </p:cNvSpPr>
          <p:nvPr>
            <p:ph type="ftr" sz="quarter" idx="11"/>
          </p:nvPr>
        </p:nvSpPr>
        <p:spPr/>
        <p:txBody>
          <a:bodyPr/>
          <a:lstStyle/>
          <a:p>
            <a:r>
              <a:rPr lang="en-ZA" smtClean="0"/>
              <a:t>SARF_RPF Conference, Fernhill: PMB/Msunduze</a:t>
            </a:r>
            <a:endParaRPr lang="en-ZA"/>
          </a:p>
        </p:txBody>
      </p:sp>
      <p:sp>
        <p:nvSpPr>
          <p:cNvPr id="4" name="Slide Number Placeholder 3"/>
          <p:cNvSpPr>
            <a:spLocks noGrp="1"/>
          </p:cNvSpPr>
          <p:nvPr>
            <p:ph type="sldNum" sz="quarter" idx="12"/>
          </p:nvPr>
        </p:nvSpPr>
        <p:spPr/>
        <p:txBody>
          <a:bodyPr/>
          <a:lstStyle/>
          <a:p>
            <a:fld id="{9AA49F4C-C17A-4782-AFD7-050227561068}" type="slidenum">
              <a:rPr lang="en-ZA" smtClean="0"/>
              <a:t>‹#›</a:t>
            </a:fld>
            <a:endParaRPr lang="en-ZA"/>
          </a:p>
        </p:txBody>
      </p:sp>
    </p:spTree>
    <p:extLst>
      <p:ext uri="{BB962C8B-B14F-4D97-AF65-F5344CB8AC3E}">
        <p14:creationId xmlns:p14="http://schemas.microsoft.com/office/powerpoint/2010/main" val="13790670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ZA"/>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57B99B6-ED5B-4595-8E57-31343F3AF3EC}" type="datetime1">
              <a:rPr lang="en-US" smtClean="0"/>
              <a:t>5/6/2012</a:t>
            </a:fld>
            <a:endParaRPr lang="en-ZA"/>
          </a:p>
        </p:txBody>
      </p:sp>
      <p:sp>
        <p:nvSpPr>
          <p:cNvPr id="6" name="Footer Placeholder 5"/>
          <p:cNvSpPr>
            <a:spLocks noGrp="1"/>
          </p:cNvSpPr>
          <p:nvPr>
            <p:ph type="ftr" sz="quarter" idx="11"/>
          </p:nvPr>
        </p:nvSpPr>
        <p:spPr/>
        <p:txBody>
          <a:bodyPr/>
          <a:lstStyle/>
          <a:p>
            <a:r>
              <a:rPr lang="en-ZA" smtClean="0"/>
              <a:t>SARF_RPF Conference, Fernhill: PMB/Msunduze</a:t>
            </a:r>
            <a:endParaRPr lang="en-ZA"/>
          </a:p>
        </p:txBody>
      </p:sp>
      <p:sp>
        <p:nvSpPr>
          <p:cNvPr id="7" name="Slide Number Placeholder 6"/>
          <p:cNvSpPr>
            <a:spLocks noGrp="1"/>
          </p:cNvSpPr>
          <p:nvPr>
            <p:ph type="sldNum" sz="quarter" idx="12"/>
          </p:nvPr>
        </p:nvSpPr>
        <p:spPr/>
        <p:txBody>
          <a:bodyPr/>
          <a:lstStyle/>
          <a:p>
            <a:fld id="{9AA49F4C-C17A-4782-AFD7-050227561068}" type="slidenum">
              <a:rPr lang="en-ZA" smtClean="0"/>
              <a:t>‹#›</a:t>
            </a:fld>
            <a:endParaRPr lang="en-ZA"/>
          </a:p>
        </p:txBody>
      </p:sp>
    </p:spTree>
    <p:extLst>
      <p:ext uri="{BB962C8B-B14F-4D97-AF65-F5344CB8AC3E}">
        <p14:creationId xmlns:p14="http://schemas.microsoft.com/office/powerpoint/2010/main" val="112434143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ZA"/>
          </a:p>
        </p:txBody>
      </p:sp>
      <p:sp>
        <p:nvSpPr>
          <p:cNvPr id="3" name="Content Placeholder 2"/>
          <p:cNvSpPr>
            <a:spLocks noGrp="1"/>
          </p:cNvSpPr>
          <p:nvPr>
            <p:ph idx="1"/>
          </p:nvPr>
        </p:nvSpPr>
        <p:spPr>
          <a:xfrm>
            <a:off x="457200" y="1600200"/>
            <a:ext cx="8229600" cy="4525963"/>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ZA"/>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ZA"/>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DFAD4E4-F32C-469D-9311-3EC3B81FC2F6}" type="datetime1">
              <a:rPr lang="en-US" smtClean="0"/>
              <a:t>5/6/2012</a:t>
            </a:fld>
            <a:endParaRPr lang="en-ZA"/>
          </a:p>
        </p:txBody>
      </p:sp>
      <p:sp>
        <p:nvSpPr>
          <p:cNvPr id="6" name="Footer Placeholder 5"/>
          <p:cNvSpPr>
            <a:spLocks noGrp="1"/>
          </p:cNvSpPr>
          <p:nvPr>
            <p:ph type="ftr" sz="quarter" idx="11"/>
          </p:nvPr>
        </p:nvSpPr>
        <p:spPr/>
        <p:txBody>
          <a:bodyPr/>
          <a:lstStyle/>
          <a:p>
            <a:r>
              <a:rPr lang="en-ZA" smtClean="0"/>
              <a:t>SARF_RPF Conference, Fernhill: PMB/Msunduze</a:t>
            </a:r>
            <a:endParaRPr lang="en-ZA"/>
          </a:p>
        </p:txBody>
      </p:sp>
      <p:sp>
        <p:nvSpPr>
          <p:cNvPr id="7" name="Slide Number Placeholder 6"/>
          <p:cNvSpPr>
            <a:spLocks noGrp="1"/>
          </p:cNvSpPr>
          <p:nvPr>
            <p:ph type="sldNum" sz="quarter" idx="12"/>
          </p:nvPr>
        </p:nvSpPr>
        <p:spPr/>
        <p:txBody>
          <a:bodyPr/>
          <a:lstStyle/>
          <a:p>
            <a:fld id="{9AA49F4C-C17A-4782-AFD7-050227561068}" type="slidenum">
              <a:rPr lang="en-ZA" smtClean="0"/>
              <a:t>‹#›</a:t>
            </a:fld>
            <a:endParaRPr lang="en-ZA"/>
          </a:p>
        </p:txBody>
      </p:sp>
    </p:spTree>
    <p:extLst>
      <p:ext uri="{BB962C8B-B14F-4D97-AF65-F5344CB8AC3E}">
        <p14:creationId xmlns:p14="http://schemas.microsoft.com/office/powerpoint/2010/main" val="268893193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Date Placeholder 3"/>
          <p:cNvSpPr>
            <a:spLocks noGrp="1"/>
          </p:cNvSpPr>
          <p:nvPr>
            <p:ph type="dt" sz="half" idx="10"/>
          </p:nvPr>
        </p:nvSpPr>
        <p:spPr/>
        <p:txBody>
          <a:bodyPr/>
          <a:lstStyle/>
          <a:p>
            <a:fld id="{62DEA4D5-D123-4086-9E04-CBE54DEC0C39}" type="datetime1">
              <a:rPr lang="en-US" smtClean="0"/>
              <a:t>5/6/2012</a:t>
            </a:fld>
            <a:endParaRPr lang="en-ZA"/>
          </a:p>
        </p:txBody>
      </p:sp>
      <p:sp>
        <p:nvSpPr>
          <p:cNvPr id="5" name="Footer Placeholder 4"/>
          <p:cNvSpPr>
            <a:spLocks noGrp="1"/>
          </p:cNvSpPr>
          <p:nvPr>
            <p:ph type="ftr" sz="quarter" idx="11"/>
          </p:nvPr>
        </p:nvSpPr>
        <p:spPr/>
        <p:txBody>
          <a:bodyPr/>
          <a:lstStyle/>
          <a:p>
            <a:r>
              <a:rPr lang="en-ZA" smtClean="0"/>
              <a:t>SARF_RPF Conference, Fernhill: PMB/Msunduze</a:t>
            </a:r>
            <a:endParaRPr lang="en-ZA"/>
          </a:p>
        </p:txBody>
      </p:sp>
      <p:sp>
        <p:nvSpPr>
          <p:cNvPr id="6" name="Slide Number Placeholder 5"/>
          <p:cNvSpPr>
            <a:spLocks noGrp="1"/>
          </p:cNvSpPr>
          <p:nvPr>
            <p:ph type="sldNum" sz="quarter" idx="12"/>
          </p:nvPr>
        </p:nvSpPr>
        <p:spPr/>
        <p:txBody>
          <a:bodyPr/>
          <a:lstStyle/>
          <a:p>
            <a:fld id="{9AA49F4C-C17A-4782-AFD7-050227561068}" type="slidenum">
              <a:rPr lang="en-ZA" smtClean="0"/>
              <a:t>‹#›</a:t>
            </a:fld>
            <a:endParaRPr lang="en-ZA"/>
          </a:p>
        </p:txBody>
      </p:sp>
    </p:spTree>
    <p:extLst>
      <p:ext uri="{BB962C8B-B14F-4D97-AF65-F5344CB8AC3E}">
        <p14:creationId xmlns:p14="http://schemas.microsoft.com/office/powerpoint/2010/main" val="259800511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ZA"/>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Date Placeholder 3"/>
          <p:cNvSpPr>
            <a:spLocks noGrp="1"/>
          </p:cNvSpPr>
          <p:nvPr>
            <p:ph type="dt" sz="half" idx="10"/>
          </p:nvPr>
        </p:nvSpPr>
        <p:spPr/>
        <p:txBody>
          <a:bodyPr/>
          <a:lstStyle/>
          <a:p>
            <a:fld id="{5B523819-BFB7-4270-A68A-155EA6ECB67A}" type="datetime1">
              <a:rPr lang="en-US" smtClean="0"/>
              <a:t>5/6/2012</a:t>
            </a:fld>
            <a:endParaRPr lang="en-ZA"/>
          </a:p>
        </p:txBody>
      </p:sp>
      <p:sp>
        <p:nvSpPr>
          <p:cNvPr id="5" name="Footer Placeholder 4"/>
          <p:cNvSpPr>
            <a:spLocks noGrp="1"/>
          </p:cNvSpPr>
          <p:nvPr>
            <p:ph type="ftr" sz="quarter" idx="11"/>
          </p:nvPr>
        </p:nvSpPr>
        <p:spPr/>
        <p:txBody>
          <a:bodyPr/>
          <a:lstStyle/>
          <a:p>
            <a:r>
              <a:rPr lang="en-ZA" smtClean="0"/>
              <a:t>SARF_RPF Conference, Fernhill: PMB/Msunduze</a:t>
            </a:r>
            <a:endParaRPr lang="en-ZA"/>
          </a:p>
        </p:txBody>
      </p:sp>
      <p:sp>
        <p:nvSpPr>
          <p:cNvPr id="6" name="Slide Number Placeholder 5"/>
          <p:cNvSpPr>
            <a:spLocks noGrp="1"/>
          </p:cNvSpPr>
          <p:nvPr>
            <p:ph type="sldNum" sz="quarter" idx="12"/>
          </p:nvPr>
        </p:nvSpPr>
        <p:spPr/>
        <p:txBody>
          <a:bodyPr/>
          <a:lstStyle/>
          <a:p>
            <a:fld id="{9AA49F4C-C17A-4782-AFD7-050227561068}" type="slidenum">
              <a:rPr lang="en-ZA" smtClean="0"/>
              <a:t>‹#›</a:t>
            </a:fld>
            <a:endParaRPr lang="en-ZA"/>
          </a:p>
        </p:txBody>
      </p:sp>
    </p:spTree>
    <p:extLst>
      <p:ext uri="{BB962C8B-B14F-4D97-AF65-F5344CB8AC3E}">
        <p14:creationId xmlns:p14="http://schemas.microsoft.com/office/powerpoint/2010/main" val="237334922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ZA"/>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ZA"/>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Content Placeholder 2"/>
          <p:cNvSpPr>
            <a:spLocks noGrp="1"/>
          </p:cNvSpPr>
          <p:nvPr>
            <p:ph idx="1"/>
          </p:nvPr>
        </p:nvSpPr>
        <p:spPr>
          <a:xfrm>
            <a:off x="457200" y="1600200"/>
            <a:ext cx="8229600" cy="4525963"/>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ZA"/>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Content Placeholder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Content Placeholder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ZA"/>
          </a:p>
        </p:txBody>
      </p:sp>
      <p:sp>
        <p:nvSpPr>
          <p:cNvPr id="3" name="Text Placeholder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5" name="Text Placeholder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n-US" smtClean="0"/>
              <a:t>Click to edit Master title style</a:t>
            </a:r>
            <a:endParaRPr lang="en-ZA"/>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ZA"/>
          </a:p>
        </p:txBody>
      </p:sp>
      <p:sp>
        <p:nvSpPr>
          <p:cNvPr id="3" name="Content Placeholder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Text Placeholder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ZA"/>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ZA" noProof="0" smtClean="0"/>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Vertical Text Placeholder 2"/>
          <p:cNvSpPr>
            <a:spLocks noGrp="1"/>
          </p:cNvSpPr>
          <p:nvPr>
            <p:ph type="body" orient="vert" idx="1"/>
          </p:nvPr>
        </p:nvSpPr>
        <p:spPr>
          <a:xfrm>
            <a:off x="457200" y="1600200"/>
            <a:ext cx="8229600" cy="4525963"/>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600200"/>
            <a:ext cx="2057400" cy="4525963"/>
          </a:xfrm>
        </p:spPr>
        <p:txBody>
          <a:bodyPr vert="eaVert"/>
          <a:lstStyle/>
          <a:p>
            <a:r>
              <a:rPr lang="en-US" smtClean="0"/>
              <a:t>Click to edit Master title style</a:t>
            </a:r>
            <a:endParaRPr lang="en-ZA"/>
          </a:p>
        </p:txBody>
      </p:sp>
      <p:sp>
        <p:nvSpPr>
          <p:cNvPr id="3" name="Vertical Text Placeholder 2"/>
          <p:cNvSpPr>
            <a:spLocks noGrp="1"/>
          </p:cNvSpPr>
          <p:nvPr>
            <p:ph type="body" orient="vert" idx="1"/>
          </p:nvPr>
        </p:nvSpPr>
        <p:spPr>
          <a:xfrm>
            <a:off x="457200" y="1600200"/>
            <a:ext cx="6019800" cy="4525963"/>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ZA"/>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ZA"/>
          </a:p>
        </p:txBody>
      </p:sp>
      <p:sp>
        <p:nvSpPr>
          <p:cNvPr id="4" name="Rectangle 4"/>
          <p:cNvSpPr>
            <a:spLocks noGrp="1" noChangeArrowheads="1"/>
          </p:cNvSpPr>
          <p:nvPr>
            <p:ph type="dt" sz="half" idx="10"/>
          </p:nvPr>
        </p:nvSpPr>
        <p:spPr>
          <a:ln/>
        </p:spPr>
        <p:txBody>
          <a:bodyPr/>
          <a:lstStyle>
            <a:lvl1pPr>
              <a:defRPr/>
            </a:lvl1pPr>
          </a:lstStyle>
          <a:p>
            <a:pPr>
              <a:defRPr/>
            </a:pPr>
            <a:fld id="{5B609519-6C96-4485-87E4-2B9C1262538D}" type="datetime1">
              <a:rPr lang="en-US" smtClean="0"/>
              <a:t>5/6/2012</a:t>
            </a:fld>
            <a:endParaRPr lang="en-GB"/>
          </a:p>
        </p:txBody>
      </p:sp>
      <p:sp>
        <p:nvSpPr>
          <p:cNvPr id="5" name="Rectangle 5"/>
          <p:cNvSpPr>
            <a:spLocks noGrp="1" noChangeArrowheads="1"/>
          </p:cNvSpPr>
          <p:nvPr>
            <p:ph type="ftr" sz="quarter" idx="11"/>
          </p:nvPr>
        </p:nvSpPr>
        <p:spPr>
          <a:ln/>
        </p:spPr>
        <p:txBody>
          <a:bodyPr/>
          <a:lstStyle>
            <a:lvl1pPr>
              <a:defRPr/>
            </a:lvl1pPr>
          </a:lstStyle>
          <a:p>
            <a:pPr>
              <a:defRPr/>
            </a:pPr>
            <a:r>
              <a:rPr lang="en-ZA" smtClean="0"/>
              <a:t>SARF_RPF Conference, Fernhill: PMB/Msunduze</a:t>
            </a: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8214145F-7FF7-4D00-94A5-3A518E24321F}" type="slidenum">
              <a:rPr lang="en-GB"/>
              <a:pPr>
                <a:defRPr/>
              </a:pPr>
              <a:t>‹#›</a:t>
            </a:fld>
            <a:endParaRPr lang="en-GB"/>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Rectangle 4"/>
          <p:cNvSpPr>
            <a:spLocks noGrp="1" noChangeArrowheads="1"/>
          </p:cNvSpPr>
          <p:nvPr>
            <p:ph type="dt" sz="half" idx="10"/>
          </p:nvPr>
        </p:nvSpPr>
        <p:spPr>
          <a:ln/>
        </p:spPr>
        <p:txBody>
          <a:bodyPr/>
          <a:lstStyle>
            <a:lvl1pPr>
              <a:defRPr/>
            </a:lvl1pPr>
          </a:lstStyle>
          <a:p>
            <a:pPr>
              <a:defRPr/>
            </a:pPr>
            <a:fld id="{C01B38BD-672D-4C82-BA63-CB6C13C579B3}" type="datetime1">
              <a:rPr lang="en-US" smtClean="0"/>
              <a:t>5/6/2012</a:t>
            </a:fld>
            <a:endParaRPr lang="en-GB"/>
          </a:p>
        </p:txBody>
      </p:sp>
      <p:sp>
        <p:nvSpPr>
          <p:cNvPr id="5" name="Rectangle 5"/>
          <p:cNvSpPr>
            <a:spLocks noGrp="1" noChangeArrowheads="1"/>
          </p:cNvSpPr>
          <p:nvPr>
            <p:ph type="ftr" sz="quarter" idx="11"/>
          </p:nvPr>
        </p:nvSpPr>
        <p:spPr>
          <a:ln/>
        </p:spPr>
        <p:txBody>
          <a:bodyPr/>
          <a:lstStyle>
            <a:lvl1pPr>
              <a:defRPr/>
            </a:lvl1pPr>
          </a:lstStyle>
          <a:p>
            <a:pPr>
              <a:defRPr/>
            </a:pPr>
            <a:r>
              <a:rPr lang="en-ZA" smtClean="0"/>
              <a:t>SARF_RPF Conference, Fernhill: PMB/Msunduze</a:t>
            </a: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83621B39-8F70-46ED-A56A-D48DA9C67FD0}" type="slidenum">
              <a:rPr lang="en-GB"/>
              <a:pPr>
                <a:defRPr/>
              </a:pPr>
              <a:t>‹#›</a:t>
            </a:fld>
            <a:endParaRPr lang="en-GB"/>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ZA"/>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fld id="{A7D227E5-BE6D-4421-90F6-D482A2AAD008}" type="datetime1">
              <a:rPr lang="en-US" smtClean="0"/>
              <a:t>5/6/2012</a:t>
            </a:fld>
            <a:endParaRPr lang="en-GB"/>
          </a:p>
        </p:txBody>
      </p:sp>
      <p:sp>
        <p:nvSpPr>
          <p:cNvPr id="5" name="Rectangle 5"/>
          <p:cNvSpPr>
            <a:spLocks noGrp="1" noChangeArrowheads="1"/>
          </p:cNvSpPr>
          <p:nvPr>
            <p:ph type="ftr" sz="quarter" idx="11"/>
          </p:nvPr>
        </p:nvSpPr>
        <p:spPr>
          <a:ln/>
        </p:spPr>
        <p:txBody>
          <a:bodyPr/>
          <a:lstStyle>
            <a:lvl1pPr>
              <a:defRPr/>
            </a:lvl1pPr>
          </a:lstStyle>
          <a:p>
            <a:pPr>
              <a:defRPr/>
            </a:pPr>
            <a:r>
              <a:rPr lang="en-ZA" smtClean="0"/>
              <a:t>SARF_RPF Conference, Fernhill: PMB/Msunduze</a:t>
            </a: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A08BE49E-31BE-4AB6-99A0-17663853D7E6}" type="slidenum">
              <a:rPr lang="en-GB"/>
              <a:pPr>
                <a:defRPr/>
              </a:pPr>
              <a:t>‹#›</a:t>
            </a:fld>
            <a:endParaRPr lang="en-GB"/>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Content Placeholder 2"/>
          <p:cNvSpPr>
            <a:spLocks noGrp="1"/>
          </p:cNvSpPr>
          <p:nvPr>
            <p:ph sz="half" idx="1"/>
          </p:nvPr>
        </p:nvSpPr>
        <p:spPr>
          <a:xfrm>
            <a:off x="457200" y="1495425"/>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Content Placeholder 3"/>
          <p:cNvSpPr>
            <a:spLocks noGrp="1"/>
          </p:cNvSpPr>
          <p:nvPr>
            <p:ph sz="half" idx="2"/>
          </p:nvPr>
        </p:nvSpPr>
        <p:spPr>
          <a:xfrm>
            <a:off x="4648200" y="1495425"/>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5" name="Rectangle 4"/>
          <p:cNvSpPr>
            <a:spLocks noGrp="1" noChangeArrowheads="1"/>
          </p:cNvSpPr>
          <p:nvPr>
            <p:ph type="dt" sz="half" idx="10"/>
          </p:nvPr>
        </p:nvSpPr>
        <p:spPr>
          <a:ln/>
        </p:spPr>
        <p:txBody>
          <a:bodyPr/>
          <a:lstStyle>
            <a:lvl1pPr>
              <a:defRPr/>
            </a:lvl1pPr>
          </a:lstStyle>
          <a:p>
            <a:pPr>
              <a:defRPr/>
            </a:pPr>
            <a:fld id="{8F36F313-9048-42E4-B9C6-F9124759A2EF}" type="datetime1">
              <a:rPr lang="en-US" smtClean="0"/>
              <a:t>5/6/2012</a:t>
            </a:fld>
            <a:endParaRPr lang="en-GB"/>
          </a:p>
        </p:txBody>
      </p:sp>
      <p:sp>
        <p:nvSpPr>
          <p:cNvPr id="6" name="Rectangle 5"/>
          <p:cNvSpPr>
            <a:spLocks noGrp="1" noChangeArrowheads="1"/>
          </p:cNvSpPr>
          <p:nvPr>
            <p:ph type="ftr" sz="quarter" idx="11"/>
          </p:nvPr>
        </p:nvSpPr>
        <p:spPr>
          <a:ln/>
        </p:spPr>
        <p:txBody>
          <a:bodyPr/>
          <a:lstStyle>
            <a:lvl1pPr>
              <a:defRPr/>
            </a:lvl1pPr>
          </a:lstStyle>
          <a:p>
            <a:pPr>
              <a:defRPr/>
            </a:pPr>
            <a:r>
              <a:rPr lang="en-ZA" smtClean="0"/>
              <a:t>SARF_RPF Conference, Fernhill: PMB/Msunduze</a:t>
            </a:r>
            <a:endParaRPr lang="en-GB"/>
          </a:p>
        </p:txBody>
      </p:sp>
      <p:sp>
        <p:nvSpPr>
          <p:cNvPr id="7" name="Rectangle 6"/>
          <p:cNvSpPr>
            <a:spLocks noGrp="1" noChangeArrowheads="1"/>
          </p:cNvSpPr>
          <p:nvPr>
            <p:ph type="sldNum" sz="quarter" idx="12"/>
          </p:nvPr>
        </p:nvSpPr>
        <p:spPr>
          <a:ln/>
        </p:spPr>
        <p:txBody>
          <a:bodyPr/>
          <a:lstStyle>
            <a:lvl1pPr>
              <a:defRPr/>
            </a:lvl1pPr>
          </a:lstStyle>
          <a:p>
            <a:pPr>
              <a:defRPr/>
            </a:pPr>
            <a:fld id="{9FB8932B-5B24-435A-99B1-D92485236093}" type="slidenum">
              <a:rPr lang="en-GB"/>
              <a:pPr>
                <a:defRPr/>
              </a:pPr>
              <a:t>‹#›</a:t>
            </a:fld>
            <a:endParaRPr lang="en-GB"/>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ZA"/>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7" name="Rectangle 4"/>
          <p:cNvSpPr>
            <a:spLocks noGrp="1" noChangeArrowheads="1"/>
          </p:cNvSpPr>
          <p:nvPr>
            <p:ph type="dt" sz="half" idx="10"/>
          </p:nvPr>
        </p:nvSpPr>
        <p:spPr>
          <a:ln/>
        </p:spPr>
        <p:txBody>
          <a:bodyPr/>
          <a:lstStyle>
            <a:lvl1pPr>
              <a:defRPr/>
            </a:lvl1pPr>
          </a:lstStyle>
          <a:p>
            <a:pPr>
              <a:defRPr/>
            </a:pPr>
            <a:fld id="{FE7B2E7E-F6B3-4623-936F-5B82DE7CE53A}" type="datetime1">
              <a:rPr lang="en-US" smtClean="0"/>
              <a:t>5/6/2012</a:t>
            </a:fld>
            <a:endParaRPr lang="en-GB"/>
          </a:p>
        </p:txBody>
      </p:sp>
      <p:sp>
        <p:nvSpPr>
          <p:cNvPr id="8" name="Rectangle 5"/>
          <p:cNvSpPr>
            <a:spLocks noGrp="1" noChangeArrowheads="1"/>
          </p:cNvSpPr>
          <p:nvPr>
            <p:ph type="ftr" sz="quarter" idx="11"/>
          </p:nvPr>
        </p:nvSpPr>
        <p:spPr>
          <a:ln/>
        </p:spPr>
        <p:txBody>
          <a:bodyPr/>
          <a:lstStyle>
            <a:lvl1pPr>
              <a:defRPr/>
            </a:lvl1pPr>
          </a:lstStyle>
          <a:p>
            <a:pPr>
              <a:defRPr/>
            </a:pPr>
            <a:r>
              <a:rPr lang="en-ZA" smtClean="0"/>
              <a:t>SARF_RPF Conference, Fernhill: PMB/Msunduze</a:t>
            </a:r>
            <a:endParaRPr lang="en-GB"/>
          </a:p>
        </p:txBody>
      </p:sp>
      <p:sp>
        <p:nvSpPr>
          <p:cNvPr id="9" name="Rectangle 6"/>
          <p:cNvSpPr>
            <a:spLocks noGrp="1" noChangeArrowheads="1"/>
          </p:cNvSpPr>
          <p:nvPr>
            <p:ph type="sldNum" sz="quarter" idx="12"/>
          </p:nvPr>
        </p:nvSpPr>
        <p:spPr>
          <a:ln/>
        </p:spPr>
        <p:txBody>
          <a:bodyPr/>
          <a:lstStyle>
            <a:lvl1pPr>
              <a:defRPr/>
            </a:lvl1pPr>
          </a:lstStyle>
          <a:p>
            <a:pPr>
              <a:defRPr/>
            </a:pPr>
            <a:fld id="{60089799-E3B4-4F87-825C-CF67063AA8D2}" type="slidenum">
              <a:rPr lang="en-GB"/>
              <a:pPr>
                <a:defRPr/>
              </a:pPr>
              <a:t>‹#›</a:t>
            </a:fld>
            <a:endParaRPr lang="en-GB"/>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Rectangle 4"/>
          <p:cNvSpPr>
            <a:spLocks noGrp="1" noChangeArrowheads="1"/>
          </p:cNvSpPr>
          <p:nvPr>
            <p:ph type="dt" sz="half" idx="10"/>
          </p:nvPr>
        </p:nvSpPr>
        <p:spPr>
          <a:ln/>
        </p:spPr>
        <p:txBody>
          <a:bodyPr/>
          <a:lstStyle>
            <a:lvl1pPr>
              <a:defRPr/>
            </a:lvl1pPr>
          </a:lstStyle>
          <a:p>
            <a:pPr>
              <a:defRPr/>
            </a:pPr>
            <a:fld id="{A9FF1B8C-E51C-4D5B-988D-DBD9E517710A}" type="datetime1">
              <a:rPr lang="en-US" smtClean="0"/>
              <a:t>5/6/2012</a:t>
            </a:fld>
            <a:endParaRPr lang="en-GB"/>
          </a:p>
        </p:txBody>
      </p:sp>
      <p:sp>
        <p:nvSpPr>
          <p:cNvPr id="4" name="Rectangle 5"/>
          <p:cNvSpPr>
            <a:spLocks noGrp="1" noChangeArrowheads="1"/>
          </p:cNvSpPr>
          <p:nvPr>
            <p:ph type="ftr" sz="quarter" idx="11"/>
          </p:nvPr>
        </p:nvSpPr>
        <p:spPr>
          <a:ln/>
        </p:spPr>
        <p:txBody>
          <a:bodyPr/>
          <a:lstStyle>
            <a:lvl1pPr>
              <a:defRPr/>
            </a:lvl1pPr>
          </a:lstStyle>
          <a:p>
            <a:pPr>
              <a:defRPr/>
            </a:pPr>
            <a:r>
              <a:rPr lang="en-ZA" smtClean="0"/>
              <a:t>SARF_RPF Conference, Fernhill: PMB/Msunduze</a:t>
            </a:r>
            <a:endParaRPr lang="en-GB"/>
          </a:p>
        </p:txBody>
      </p:sp>
      <p:sp>
        <p:nvSpPr>
          <p:cNvPr id="5" name="Rectangle 6"/>
          <p:cNvSpPr>
            <a:spLocks noGrp="1" noChangeArrowheads="1"/>
          </p:cNvSpPr>
          <p:nvPr>
            <p:ph type="sldNum" sz="quarter" idx="12"/>
          </p:nvPr>
        </p:nvSpPr>
        <p:spPr>
          <a:ln/>
        </p:spPr>
        <p:txBody>
          <a:bodyPr/>
          <a:lstStyle>
            <a:lvl1pPr>
              <a:defRPr/>
            </a:lvl1pPr>
          </a:lstStyle>
          <a:p>
            <a:pPr>
              <a:defRPr/>
            </a:pPr>
            <a:fld id="{1ADB498F-8E4D-42B6-B415-BF5A8FF2E287}" type="slidenum">
              <a:rPr lang="en-GB"/>
              <a:pPr>
                <a:defRPr/>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ZA"/>
          </a:p>
        </p:txBody>
      </p:sp>
      <p:sp>
        <p:nvSpPr>
          <p:cNvPr id="3" name="Content Placeholder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Content Placeholder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fld id="{241157E4-29A5-4269-99BF-68ADFB1A566D}" type="datetime1">
              <a:rPr lang="en-US" smtClean="0"/>
              <a:t>5/6/2012</a:t>
            </a:fld>
            <a:endParaRPr lang="en-GB"/>
          </a:p>
        </p:txBody>
      </p:sp>
      <p:sp>
        <p:nvSpPr>
          <p:cNvPr id="3" name="Rectangle 5"/>
          <p:cNvSpPr>
            <a:spLocks noGrp="1" noChangeArrowheads="1"/>
          </p:cNvSpPr>
          <p:nvPr>
            <p:ph type="ftr" sz="quarter" idx="11"/>
          </p:nvPr>
        </p:nvSpPr>
        <p:spPr>
          <a:ln/>
        </p:spPr>
        <p:txBody>
          <a:bodyPr/>
          <a:lstStyle>
            <a:lvl1pPr>
              <a:defRPr/>
            </a:lvl1pPr>
          </a:lstStyle>
          <a:p>
            <a:pPr>
              <a:defRPr/>
            </a:pPr>
            <a:r>
              <a:rPr lang="en-ZA" smtClean="0"/>
              <a:t>SARF_RPF Conference, Fernhill: PMB/Msunduze</a:t>
            </a:r>
            <a:endParaRPr lang="en-GB"/>
          </a:p>
        </p:txBody>
      </p:sp>
      <p:sp>
        <p:nvSpPr>
          <p:cNvPr id="4" name="Rectangle 6"/>
          <p:cNvSpPr>
            <a:spLocks noGrp="1" noChangeArrowheads="1"/>
          </p:cNvSpPr>
          <p:nvPr>
            <p:ph type="sldNum" sz="quarter" idx="12"/>
          </p:nvPr>
        </p:nvSpPr>
        <p:spPr>
          <a:ln/>
        </p:spPr>
        <p:txBody>
          <a:bodyPr/>
          <a:lstStyle>
            <a:lvl1pPr>
              <a:defRPr/>
            </a:lvl1pPr>
          </a:lstStyle>
          <a:p>
            <a:pPr>
              <a:defRPr/>
            </a:pPr>
            <a:fld id="{B004D293-D038-496A-A5AA-E4E4DA3B913F}" type="slidenum">
              <a:rPr lang="en-GB"/>
              <a:pPr>
                <a:defRPr/>
              </a:pPr>
              <a:t>‹#›</a:t>
            </a:fld>
            <a:endParaRPr lang="en-GB"/>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ZA"/>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73EB5DAD-A90A-4742-9A03-B532CCBD74E8}" type="datetime1">
              <a:rPr lang="en-US" smtClean="0"/>
              <a:t>5/6/2012</a:t>
            </a:fld>
            <a:endParaRPr lang="en-GB"/>
          </a:p>
        </p:txBody>
      </p:sp>
      <p:sp>
        <p:nvSpPr>
          <p:cNvPr id="6" name="Rectangle 5"/>
          <p:cNvSpPr>
            <a:spLocks noGrp="1" noChangeArrowheads="1"/>
          </p:cNvSpPr>
          <p:nvPr>
            <p:ph type="ftr" sz="quarter" idx="11"/>
          </p:nvPr>
        </p:nvSpPr>
        <p:spPr>
          <a:ln/>
        </p:spPr>
        <p:txBody>
          <a:bodyPr/>
          <a:lstStyle>
            <a:lvl1pPr>
              <a:defRPr/>
            </a:lvl1pPr>
          </a:lstStyle>
          <a:p>
            <a:pPr>
              <a:defRPr/>
            </a:pPr>
            <a:r>
              <a:rPr lang="en-ZA" smtClean="0"/>
              <a:t>SARF_RPF Conference, Fernhill: PMB/Msunduze</a:t>
            </a:r>
            <a:endParaRPr lang="en-GB"/>
          </a:p>
        </p:txBody>
      </p:sp>
      <p:sp>
        <p:nvSpPr>
          <p:cNvPr id="7" name="Rectangle 6"/>
          <p:cNvSpPr>
            <a:spLocks noGrp="1" noChangeArrowheads="1"/>
          </p:cNvSpPr>
          <p:nvPr>
            <p:ph type="sldNum" sz="quarter" idx="12"/>
          </p:nvPr>
        </p:nvSpPr>
        <p:spPr>
          <a:ln/>
        </p:spPr>
        <p:txBody>
          <a:bodyPr/>
          <a:lstStyle>
            <a:lvl1pPr>
              <a:defRPr/>
            </a:lvl1pPr>
          </a:lstStyle>
          <a:p>
            <a:pPr>
              <a:defRPr/>
            </a:pPr>
            <a:fld id="{7295E46E-CC49-45D4-BF8D-B0013C2C4136}" type="slidenum">
              <a:rPr lang="en-GB"/>
              <a:pPr>
                <a:defRPr/>
              </a:pPr>
              <a:t>‹#›</a:t>
            </a:fld>
            <a:endParaRPr lang="en-GB"/>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ZA"/>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ZA"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49672B31-E641-4441-B547-469EEF33266C}" type="datetime1">
              <a:rPr lang="en-US" smtClean="0"/>
              <a:t>5/6/2012</a:t>
            </a:fld>
            <a:endParaRPr lang="en-GB"/>
          </a:p>
        </p:txBody>
      </p:sp>
      <p:sp>
        <p:nvSpPr>
          <p:cNvPr id="6" name="Rectangle 5"/>
          <p:cNvSpPr>
            <a:spLocks noGrp="1" noChangeArrowheads="1"/>
          </p:cNvSpPr>
          <p:nvPr>
            <p:ph type="ftr" sz="quarter" idx="11"/>
          </p:nvPr>
        </p:nvSpPr>
        <p:spPr>
          <a:ln/>
        </p:spPr>
        <p:txBody>
          <a:bodyPr/>
          <a:lstStyle>
            <a:lvl1pPr>
              <a:defRPr/>
            </a:lvl1pPr>
          </a:lstStyle>
          <a:p>
            <a:pPr>
              <a:defRPr/>
            </a:pPr>
            <a:r>
              <a:rPr lang="en-ZA" smtClean="0"/>
              <a:t>SARF_RPF Conference, Fernhill: PMB/Msunduze</a:t>
            </a:r>
            <a:endParaRPr lang="en-GB"/>
          </a:p>
        </p:txBody>
      </p:sp>
      <p:sp>
        <p:nvSpPr>
          <p:cNvPr id="7" name="Rectangle 6"/>
          <p:cNvSpPr>
            <a:spLocks noGrp="1" noChangeArrowheads="1"/>
          </p:cNvSpPr>
          <p:nvPr>
            <p:ph type="sldNum" sz="quarter" idx="12"/>
          </p:nvPr>
        </p:nvSpPr>
        <p:spPr>
          <a:ln/>
        </p:spPr>
        <p:txBody>
          <a:bodyPr/>
          <a:lstStyle>
            <a:lvl1pPr>
              <a:defRPr/>
            </a:lvl1pPr>
          </a:lstStyle>
          <a:p>
            <a:pPr>
              <a:defRPr/>
            </a:pPr>
            <a:fld id="{880F6EE4-428F-4A1D-BBF4-EF4573EF069B}" type="slidenum">
              <a:rPr lang="en-GB"/>
              <a:pPr>
                <a:defRPr/>
              </a:pPr>
              <a:t>‹#›</a:t>
            </a:fld>
            <a:endParaRPr lang="en-GB"/>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Rectangle 4"/>
          <p:cNvSpPr>
            <a:spLocks noGrp="1" noChangeArrowheads="1"/>
          </p:cNvSpPr>
          <p:nvPr>
            <p:ph type="dt" sz="half" idx="10"/>
          </p:nvPr>
        </p:nvSpPr>
        <p:spPr>
          <a:ln/>
        </p:spPr>
        <p:txBody>
          <a:bodyPr/>
          <a:lstStyle>
            <a:lvl1pPr>
              <a:defRPr/>
            </a:lvl1pPr>
          </a:lstStyle>
          <a:p>
            <a:pPr>
              <a:defRPr/>
            </a:pPr>
            <a:fld id="{F4AA063E-3A27-402E-9CB1-6C72F806EBF9}" type="datetime1">
              <a:rPr lang="en-US" smtClean="0"/>
              <a:t>5/6/2012</a:t>
            </a:fld>
            <a:endParaRPr lang="en-GB"/>
          </a:p>
        </p:txBody>
      </p:sp>
      <p:sp>
        <p:nvSpPr>
          <p:cNvPr id="5" name="Rectangle 5"/>
          <p:cNvSpPr>
            <a:spLocks noGrp="1" noChangeArrowheads="1"/>
          </p:cNvSpPr>
          <p:nvPr>
            <p:ph type="ftr" sz="quarter" idx="11"/>
          </p:nvPr>
        </p:nvSpPr>
        <p:spPr>
          <a:ln/>
        </p:spPr>
        <p:txBody>
          <a:bodyPr/>
          <a:lstStyle>
            <a:lvl1pPr>
              <a:defRPr/>
            </a:lvl1pPr>
          </a:lstStyle>
          <a:p>
            <a:pPr>
              <a:defRPr/>
            </a:pPr>
            <a:r>
              <a:rPr lang="en-ZA" smtClean="0"/>
              <a:t>SARF_RPF Conference, Fernhill: PMB/Msunduze</a:t>
            </a: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971B62AA-FEEC-4460-A736-9A7D911C6452}" type="slidenum">
              <a:rPr lang="en-GB"/>
              <a:pPr>
                <a:defRPr/>
              </a:pPr>
              <a:t>‹#›</a:t>
            </a:fld>
            <a:endParaRPr lang="en-GB"/>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86538" y="188913"/>
            <a:ext cx="2111375" cy="5832475"/>
          </a:xfrm>
        </p:spPr>
        <p:txBody>
          <a:bodyPr vert="eaVert"/>
          <a:lstStyle/>
          <a:p>
            <a:r>
              <a:rPr lang="en-US" smtClean="0"/>
              <a:t>Click to edit Master title style</a:t>
            </a:r>
            <a:endParaRPr lang="en-ZA"/>
          </a:p>
        </p:txBody>
      </p:sp>
      <p:sp>
        <p:nvSpPr>
          <p:cNvPr id="3" name="Vertical Text Placeholder 2"/>
          <p:cNvSpPr>
            <a:spLocks noGrp="1"/>
          </p:cNvSpPr>
          <p:nvPr>
            <p:ph type="body" orient="vert" idx="1"/>
          </p:nvPr>
        </p:nvSpPr>
        <p:spPr>
          <a:xfrm>
            <a:off x="250825" y="188913"/>
            <a:ext cx="6183313" cy="583247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Rectangle 4"/>
          <p:cNvSpPr>
            <a:spLocks noGrp="1" noChangeArrowheads="1"/>
          </p:cNvSpPr>
          <p:nvPr>
            <p:ph type="dt" sz="half" idx="10"/>
          </p:nvPr>
        </p:nvSpPr>
        <p:spPr>
          <a:ln/>
        </p:spPr>
        <p:txBody>
          <a:bodyPr/>
          <a:lstStyle>
            <a:lvl1pPr>
              <a:defRPr/>
            </a:lvl1pPr>
          </a:lstStyle>
          <a:p>
            <a:pPr>
              <a:defRPr/>
            </a:pPr>
            <a:fld id="{05B6021E-8F80-42EF-A116-6EA711A446BB}" type="datetime1">
              <a:rPr lang="en-US" smtClean="0"/>
              <a:t>5/6/2012</a:t>
            </a:fld>
            <a:endParaRPr lang="en-GB"/>
          </a:p>
        </p:txBody>
      </p:sp>
      <p:sp>
        <p:nvSpPr>
          <p:cNvPr id="5" name="Rectangle 5"/>
          <p:cNvSpPr>
            <a:spLocks noGrp="1" noChangeArrowheads="1"/>
          </p:cNvSpPr>
          <p:nvPr>
            <p:ph type="ftr" sz="quarter" idx="11"/>
          </p:nvPr>
        </p:nvSpPr>
        <p:spPr>
          <a:ln/>
        </p:spPr>
        <p:txBody>
          <a:bodyPr/>
          <a:lstStyle>
            <a:lvl1pPr>
              <a:defRPr/>
            </a:lvl1pPr>
          </a:lstStyle>
          <a:p>
            <a:pPr>
              <a:defRPr/>
            </a:pPr>
            <a:r>
              <a:rPr lang="en-ZA" smtClean="0"/>
              <a:t>SARF_RPF Conference, Fernhill: PMB/Msunduze</a:t>
            </a: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2C1ADD6B-DE2F-4670-8432-BEB108BC0C37}" type="slidenum">
              <a:rPr lang="en-GB"/>
              <a:pPr>
                <a:defRPr/>
              </a:pPr>
              <a:t>‹#›</a:t>
            </a:fld>
            <a:endParaRPr lang="en-GB"/>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ZA"/>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ZA"/>
          </a:p>
        </p:txBody>
      </p:sp>
      <p:sp>
        <p:nvSpPr>
          <p:cNvPr id="4" name="Rectangle 4"/>
          <p:cNvSpPr>
            <a:spLocks noGrp="1" noChangeArrowheads="1"/>
          </p:cNvSpPr>
          <p:nvPr>
            <p:ph type="dt" sz="half" idx="10"/>
          </p:nvPr>
        </p:nvSpPr>
        <p:spPr>
          <a:ln/>
        </p:spPr>
        <p:txBody>
          <a:bodyPr/>
          <a:lstStyle>
            <a:lvl1pPr>
              <a:defRPr/>
            </a:lvl1pPr>
          </a:lstStyle>
          <a:p>
            <a:pPr>
              <a:defRPr/>
            </a:pPr>
            <a:fld id="{F2D0D1CA-A3EE-4823-87CC-F69E53DB46FC}" type="datetime1">
              <a:rPr lang="en-US" smtClean="0"/>
              <a:t>5/6/2012</a:t>
            </a:fld>
            <a:endParaRPr lang="en-GB"/>
          </a:p>
        </p:txBody>
      </p:sp>
      <p:sp>
        <p:nvSpPr>
          <p:cNvPr id="5" name="Rectangle 5"/>
          <p:cNvSpPr>
            <a:spLocks noGrp="1" noChangeArrowheads="1"/>
          </p:cNvSpPr>
          <p:nvPr>
            <p:ph type="ftr" sz="quarter" idx="11"/>
          </p:nvPr>
        </p:nvSpPr>
        <p:spPr>
          <a:ln/>
        </p:spPr>
        <p:txBody>
          <a:bodyPr/>
          <a:lstStyle>
            <a:lvl1pPr>
              <a:defRPr/>
            </a:lvl1pPr>
          </a:lstStyle>
          <a:p>
            <a:pPr>
              <a:defRPr/>
            </a:pPr>
            <a:r>
              <a:rPr lang="en-ZA" smtClean="0"/>
              <a:t>SARF_RPF Conference, Fernhill: PMB/Msunduze</a:t>
            </a: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44383B8D-7C5F-4B48-879A-7ACC076590F4}" type="slidenum">
              <a:rPr lang="en-GB"/>
              <a:pPr>
                <a:defRPr/>
              </a:pPr>
              <a:t>‹#›</a:t>
            </a:fld>
            <a:endParaRPr lang="en-GB"/>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Rectangle 4"/>
          <p:cNvSpPr>
            <a:spLocks noGrp="1" noChangeArrowheads="1"/>
          </p:cNvSpPr>
          <p:nvPr>
            <p:ph type="dt" sz="half" idx="10"/>
          </p:nvPr>
        </p:nvSpPr>
        <p:spPr>
          <a:ln/>
        </p:spPr>
        <p:txBody>
          <a:bodyPr/>
          <a:lstStyle>
            <a:lvl1pPr>
              <a:defRPr/>
            </a:lvl1pPr>
          </a:lstStyle>
          <a:p>
            <a:pPr>
              <a:defRPr/>
            </a:pPr>
            <a:fld id="{213E176B-7A58-4A72-A06A-B81425264C7F}" type="datetime1">
              <a:rPr lang="en-US" smtClean="0"/>
              <a:t>5/6/2012</a:t>
            </a:fld>
            <a:endParaRPr lang="en-GB"/>
          </a:p>
        </p:txBody>
      </p:sp>
      <p:sp>
        <p:nvSpPr>
          <p:cNvPr id="5" name="Rectangle 5"/>
          <p:cNvSpPr>
            <a:spLocks noGrp="1" noChangeArrowheads="1"/>
          </p:cNvSpPr>
          <p:nvPr>
            <p:ph type="ftr" sz="quarter" idx="11"/>
          </p:nvPr>
        </p:nvSpPr>
        <p:spPr>
          <a:ln/>
        </p:spPr>
        <p:txBody>
          <a:bodyPr/>
          <a:lstStyle>
            <a:lvl1pPr>
              <a:defRPr/>
            </a:lvl1pPr>
          </a:lstStyle>
          <a:p>
            <a:pPr>
              <a:defRPr/>
            </a:pPr>
            <a:r>
              <a:rPr lang="en-ZA" smtClean="0"/>
              <a:t>SARF_RPF Conference, Fernhill: PMB/Msunduze</a:t>
            </a: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5B35D90D-F9D1-403A-BDB8-A6312A815523}" type="slidenum">
              <a:rPr lang="en-GB"/>
              <a:pPr>
                <a:defRPr/>
              </a:pPr>
              <a:t>‹#›</a:t>
            </a:fld>
            <a:endParaRPr lang="en-GB"/>
          </a:p>
        </p:txBody>
      </p:sp>
    </p:spTree>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ZA"/>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fld id="{43C6C182-37FB-42BC-AB6A-5811A974B649}" type="datetime1">
              <a:rPr lang="en-US" smtClean="0"/>
              <a:t>5/6/2012</a:t>
            </a:fld>
            <a:endParaRPr lang="en-GB"/>
          </a:p>
        </p:txBody>
      </p:sp>
      <p:sp>
        <p:nvSpPr>
          <p:cNvPr id="5" name="Rectangle 5"/>
          <p:cNvSpPr>
            <a:spLocks noGrp="1" noChangeArrowheads="1"/>
          </p:cNvSpPr>
          <p:nvPr>
            <p:ph type="ftr" sz="quarter" idx="11"/>
          </p:nvPr>
        </p:nvSpPr>
        <p:spPr>
          <a:ln/>
        </p:spPr>
        <p:txBody>
          <a:bodyPr/>
          <a:lstStyle>
            <a:lvl1pPr>
              <a:defRPr/>
            </a:lvl1pPr>
          </a:lstStyle>
          <a:p>
            <a:pPr>
              <a:defRPr/>
            </a:pPr>
            <a:r>
              <a:rPr lang="en-ZA" smtClean="0"/>
              <a:t>SARF_RPF Conference, Fernhill: PMB/Msunduze</a:t>
            </a: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9525B9F9-BC69-4ABB-8E20-85CB182E7FA3}" type="slidenum">
              <a:rPr lang="en-GB"/>
              <a:pPr>
                <a:defRPr/>
              </a:pPr>
              <a:t>‹#›</a:t>
            </a:fld>
            <a:endParaRPr lang="en-GB"/>
          </a:p>
        </p:txBody>
      </p:sp>
    </p:spTree>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Content Placeholder 2"/>
          <p:cNvSpPr>
            <a:spLocks noGrp="1"/>
          </p:cNvSpPr>
          <p:nvPr>
            <p:ph sz="half" idx="1"/>
          </p:nvPr>
        </p:nvSpPr>
        <p:spPr>
          <a:xfrm>
            <a:off x="457200" y="1495425"/>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Content Placeholder 3"/>
          <p:cNvSpPr>
            <a:spLocks noGrp="1"/>
          </p:cNvSpPr>
          <p:nvPr>
            <p:ph sz="half" idx="2"/>
          </p:nvPr>
        </p:nvSpPr>
        <p:spPr>
          <a:xfrm>
            <a:off x="4648200" y="1495425"/>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5" name="Rectangle 4"/>
          <p:cNvSpPr>
            <a:spLocks noGrp="1" noChangeArrowheads="1"/>
          </p:cNvSpPr>
          <p:nvPr>
            <p:ph type="dt" sz="half" idx="10"/>
          </p:nvPr>
        </p:nvSpPr>
        <p:spPr>
          <a:ln/>
        </p:spPr>
        <p:txBody>
          <a:bodyPr/>
          <a:lstStyle>
            <a:lvl1pPr>
              <a:defRPr/>
            </a:lvl1pPr>
          </a:lstStyle>
          <a:p>
            <a:pPr>
              <a:defRPr/>
            </a:pPr>
            <a:fld id="{65D9B0CC-8F9A-4575-95BC-26693466A072}" type="datetime1">
              <a:rPr lang="en-US" smtClean="0"/>
              <a:t>5/6/2012</a:t>
            </a:fld>
            <a:endParaRPr lang="en-GB"/>
          </a:p>
        </p:txBody>
      </p:sp>
      <p:sp>
        <p:nvSpPr>
          <p:cNvPr id="6" name="Rectangle 5"/>
          <p:cNvSpPr>
            <a:spLocks noGrp="1" noChangeArrowheads="1"/>
          </p:cNvSpPr>
          <p:nvPr>
            <p:ph type="ftr" sz="quarter" idx="11"/>
          </p:nvPr>
        </p:nvSpPr>
        <p:spPr>
          <a:ln/>
        </p:spPr>
        <p:txBody>
          <a:bodyPr/>
          <a:lstStyle>
            <a:lvl1pPr>
              <a:defRPr/>
            </a:lvl1pPr>
          </a:lstStyle>
          <a:p>
            <a:pPr>
              <a:defRPr/>
            </a:pPr>
            <a:r>
              <a:rPr lang="en-ZA" smtClean="0"/>
              <a:t>SARF_RPF Conference, Fernhill: PMB/Msunduze</a:t>
            </a:r>
            <a:endParaRPr lang="en-GB"/>
          </a:p>
        </p:txBody>
      </p:sp>
      <p:sp>
        <p:nvSpPr>
          <p:cNvPr id="7" name="Rectangle 6"/>
          <p:cNvSpPr>
            <a:spLocks noGrp="1" noChangeArrowheads="1"/>
          </p:cNvSpPr>
          <p:nvPr>
            <p:ph type="sldNum" sz="quarter" idx="12"/>
          </p:nvPr>
        </p:nvSpPr>
        <p:spPr>
          <a:ln/>
        </p:spPr>
        <p:txBody>
          <a:bodyPr/>
          <a:lstStyle>
            <a:lvl1pPr>
              <a:defRPr/>
            </a:lvl1pPr>
          </a:lstStyle>
          <a:p>
            <a:pPr>
              <a:defRPr/>
            </a:pPr>
            <a:fld id="{1BB58BFC-AAD1-4D4B-97FD-2A644D398A11}" type="slidenum">
              <a:rPr lang="en-GB"/>
              <a:pPr>
                <a:defRPr/>
              </a:pPr>
              <a:t>‹#›</a:t>
            </a:fld>
            <a:endParaRPr lang="en-GB"/>
          </a:p>
        </p:txBody>
      </p:sp>
    </p:spTree>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ZA"/>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7" name="Rectangle 4"/>
          <p:cNvSpPr>
            <a:spLocks noGrp="1" noChangeArrowheads="1"/>
          </p:cNvSpPr>
          <p:nvPr>
            <p:ph type="dt" sz="half" idx="10"/>
          </p:nvPr>
        </p:nvSpPr>
        <p:spPr>
          <a:ln/>
        </p:spPr>
        <p:txBody>
          <a:bodyPr/>
          <a:lstStyle>
            <a:lvl1pPr>
              <a:defRPr/>
            </a:lvl1pPr>
          </a:lstStyle>
          <a:p>
            <a:pPr>
              <a:defRPr/>
            </a:pPr>
            <a:fld id="{1A11A4FF-359A-4A4C-8202-702942E4350E}" type="datetime1">
              <a:rPr lang="en-US" smtClean="0"/>
              <a:t>5/6/2012</a:t>
            </a:fld>
            <a:endParaRPr lang="en-GB"/>
          </a:p>
        </p:txBody>
      </p:sp>
      <p:sp>
        <p:nvSpPr>
          <p:cNvPr id="8" name="Rectangle 5"/>
          <p:cNvSpPr>
            <a:spLocks noGrp="1" noChangeArrowheads="1"/>
          </p:cNvSpPr>
          <p:nvPr>
            <p:ph type="ftr" sz="quarter" idx="11"/>
          </p:nvPr>
        </p:nvSpPr>
        <p:spPr>
          <a:ln/>
        </p:spPr>
        <p:txBody>
          <a:bodyPr/>
          <a:lstStyle>
            <a:lvl1pPr>
              <a:defRPr/>
            </a:lvl1pPr>
          </a:lstStyle>
          <a:p>
            <a:pPr>
              <a:defRPr/>
            </a:pPr>
            <a:r>
              <a:rPr lang="en-ZA" smtClean="0"/>
              <a:t>SARF_RPF Conference, Fernhill: PMB/Msunduze</a:t>
            </a:r>
            <a:endParaRPr lang="en-GB"/>
          </a:p>
        </p:txBody>
      </p:sp>
      <p:sp>
        <p:nvSpPr>
          <p:cNvPr id="9" name="Rectangle 6"/>
          <p:cNvSpPr>
            <a:spLocks noGrp="1" noChangeArrowheads="1"/>
          </p:cNvSpPr>
          <p:nvPr>
            <p:ph type="sldNum" sz="quarter" idx="12"/>
          </p:nvPr>
        </p:nvSpPr>
        <p:spPr>
          <a:ln/>
        </p:spPr>
        <p:txBody>
          <a:bodyPr/>
          <a:lstStyle>
            <a:lvl1pPr>
              <a:defRPr/>
            </a:lvl1pPr>
          </a:lstStyle>
          <a:p>
            <a:pPr>
              <a:defRPr/>
            </a:pPr>
            <a:fld id="{2F60D8A4-F692-40FD-997C-FEF1ADCE7126}" type="slidenum">
              <a:rPr lang="en-GB"/>
              <a:pPr>
                <a:defRPr/>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a:lvl1pPr>
          </a:lstStyle>
          <a:p>
            <a:r>
              <a:rPr lang="en-US" smtClean="0"/>
              <a:t>Click to edit Master title style</a:t>
            </a:r>
            <a:endParaRPr lang="en-ZA"/>
          </a:p>
        </p:txBody>
      </p:sp>
      <p:sp>
        <p:nvSpPr>
          <p:cNvPr id="3" name="Text Placeholder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5" name="Text Placeholder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Rectangle 4"/>
          <p:cNvSpPr>
            <a:spLocks noGrp="1" noChangeArrowheads="1"/>
          </p:cNvSpPr>
          <p:nvPr>
            <p:ph type="dt" sz="half" idx="10"/>
          </p:nvPr>
        </p:nvSpPr>
        <p:spPr>
          <a:ln/>
        </p:spPr>
        <p:txBody>
          <a:bodyPr/>
          <a:lstStyle>
            <a:lvl1pPr>
              <a:defRPr/>
            </a:lvl1pPr>
          </a:lstStyle>
          <a:p>
            <a:pPr>
              <a:defRPr/>
            </a:pPr>
            <a:fld id="{21495200-4F65-4719-A702-24FFFE8FAD2C}" type="datetime1">
              <a:rPr lang="en-US" smtClean="0"/>
              <a:t>5/6/2012</a:t>
            </a:fld>
            <a:endParaRPr lang="en-GB"/>
          </a:p>
        </p:txBody>
      </p:sp>
      <p:sp>
        <p:nvSpPr>
          <p:cNvPr id="4" name="Rectangle 5"/>
          <p:cNvSpPr>
            <a:spLocks noGrp="1" noChangeArrowheads="1"/>
          </p:cNvSpPr>
          <p:nvPr>
            <p:ph type="ftr" sz="quarter" idx="11"/>
          </p:nvPr>
        </p:nvSpPr>
        <p:spPr>
          <a:ln/>
        </p:spPr>
        <p:txBody>
          <a:bodyPr/>
          <a:lstStyle>
            <a:lvl1pPr>
              <a:defRPr/>
            </a:lvl1pPr>
          </a:lstStyle>
          <a:p>
            <a:pPr>
              <a:defRPr/>
            </a:pPr>
            <a:r>
              <a:rPr lang="en-ZA" smtClean="0"/>
              <a:t>SARF_RPF Conference, Fernhill: PMB/Msunduze</a:t>
            </a:r>
            <a:endParaRPr lang="en-GB"/>
          </a:p>
        </p:txBody>
      </p:sp>
      <p:sp>
        <p:nvSpPr>
          <p:cNvPr id="5" name="Rectangle 6"/>
          <p:cNvSpPr>
            <a:spLocks noGrp="1" noChangeArrowheads="1"/>
          </p:cNvSpPr>
          <p:nvPr>
            <p:ph type="sldNum" sz="quarter" idx="12"/>
          </p:nvPr>
        </p:nvSpPr>
        <p:spPr>
          <a:ln/>
        </p:spPr>
        <p:txBody>
          <a:bodyPr/>
          <a:lstStyle>
            <a:lvl1pPr>
              <a:defRPr/>
            </a:lvl1pPr>
          </a:lstStyle>
          <a:p>
            <a:pPr>
              <a:defRPr/>
            </a:pPr>
            <a:fld id="{34C19544-89A7-45BD-88B5-49B472673C47}" type="slidenum">
              <a:rPr lang="en-GB"/>
              <a:pPr>
                <a:defRPr/>
              </a:pPr>
              <a:t>‹#›</a:t>
            </a:fld>
            <a:endParaRPr lang="en-GB"/>
          </a:p>
        </p:txBody>
      </p:sp>
    </p:spTree>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fld id="{F768A384-9F2F-4EB6-9AC3-FEBFD061D41F}" type="datetime1">
              <a:rPr lang="en-US" smtClean="0"/>
              <a:t>5/6/2012</a:t>
            </a:fld>
            <a:endParaRPr lang="en-GB"/>
          </a:p>
        </p:txBody>
      </p:sp>
      <p:sp>
        <p:nvSpPr>
          <p:cNvPr id="3" name="Rectangle 5"/>
          <p:cNvSpPr>
            <a:spLocks noGrp="1" noChangeArrowheads="1"/>
          </p:cNvSpPr>
          <p:nvPr>
            <p:ph type="ftr" sz="quarter" idx="11"/>
          </p:nvPr>
        </p:nvSpPr>
        <p:spPr>
          <a:ln/>
        </p:spPr>
        <p:txBody>
          <a:bodyPr/>
          <a:lstStyle>
            <a:lvl1pPr>
              <a:defRPr/>
            </a:lvl1pPr>
          </a:lstStyle>
          <a:p>
            <a:pPr>
              <a:defRPr/>
            </a:pPr>
            <a:r>
              <a:rPr lang="en-ZA" smtClean="0"/>
              <a:t>SARF_RPF Conference, Fernhill: PMB/Msunduze</a:t>
            </a:r>
            <a:endParaRPr lang="en-GB"/>
          </a:p>
        </p:txBody>
      </p:sp>
      <p:sp>
        <p:nvSpPr>
          <p:cNvPr id="4" name="Rectangle 6"/>
          <p:cNvSpPr>
            <a:spLocks noGrp="1" noChangeArrowheads="1"/>
          </p:cNvSpPr>
          <p:nvPr>
            <p:ph type="sldNum" sz="quarter" idx="12"/>
          </p:nvPr>
        </p:nvSpPr>
        <p:spPr>
          <a:ln/>
        </p:spPr>
        <p:txBody>
          <a:bodyPr/>
          <a:lstStyle>
            <a:lvl1pPr>
              <a:defRPr/>
            </a:lvl1pPr>
          </a:lstStyle>
          <a:p>
            <a:pPr>
              <a:defRPr/>
            </a:pPr>
            <a:fld id="{63EBC894-1558-484F-8B59-CF532AC794EB}" type="slidenum">
              <a:rPr lang="en-GB"/>
              <a:pPr>
                <a:defRPr/>
              </a:pPr>
              <a:t>‹#›</a:t>
            </a:fld>
            <a:endParaRPr lang="en-GB"/>
          </a:p>
        </p:txBody>
      </p:sp>
    </p:spTree>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ZA"/>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C4DC2F7E-9B56-4161-8F9D-C16EE21E76A7}" type="datetime1">
              <a:rPr lang="en-US" smtClean="0"/>
              <a:t>5/6/2012</a:t>
            </a:fld>
            <a:endParaRPr lang="en-GB"/>
          </a:p>
        </p:txBody>
      </p:sp>
      <p:sp>
        <p:nvSpPr>
          <p:cNvPr id="6" name="Rectangle 5"/>
          <p:cNvSpPr>
            <a:spLocks noGrp="1" noChangeArrowheads="1"/>
          </p:cNvSpPr>
          <p:nvPr>
            <p:ph type="ftr" sz="quarter" idx="11"/>
          </p:nvPr>
        </p:nvSpPr>
        <p:spPr>
          <a:ln/>
        </p:spPr>
        <p:txBody>
          <a:bodyPr/>
          <a:lstStyle>
            <a:lvl1pPr>
              <a:defRPr/>
            </a:lvl1pPr>
          </a:lstStyle>
          <a:p>
            <a:pPr>
              <a:defRPr/>
            </a:pPr>
            <a:r>
              <a:rPr lang="en-ZA" smtClean="0"/>
              <a:t>SARF_RPF Conference, Fernhill: PMB/Msunduze</a:t>
            </a:r>
            <a:endParaRPr lang="en-GB"/>
          </a:p>
        </p:txBody>
      </p:sp>
      <p:sp>
        <p:nvSpPr>
          <p:cNvPr id="7" name="Rectangle 6"/>
          <p:cNvSpPr>
            <a:spLocks noGrp="1" noChangeArrowheads="1"/>
          </p:cNvSpPr>
          <p:nvPr>
            <p:ph type="sldNum" sz="quarter" idx="12"/>
          </p:nvPr>
        </p:nvSpPr>
        <p:spPr>
          <a:ln/>
        </p:spPr>
        <p:txBody>
          <a:bodyPr/>
          <a:lstStyle>
            <a:lvl1pPr>
              <a:defRPr/>
            </a:lvl1pPr>
          </a:lstStyle>
          <a:p>
            <a:pPr>
              <a:defRPr/>
            </a:pPr>
            <a:fld id="{B0655BFC-97D2-4DE6-BD1A-5C50539DCEA7}" type="slidenum">
              <a:rPr lang="en-GB"/>
              <a:pPr>
                <a:defRPr/>
              </a:pPr>
              <a:t>‹#›</a:t>
            </a:fld>
            <a:endParaRPr lang="en-GB"/>
          </a:p>
        </p:txBody>
      </p:sp>
    </p:spTree>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ZA"/>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ZA"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95D9B8AB-D2EF-4ED7-8405-C979589261FC}" type="datetime1">
              <a:rPr lang="en-US" smtClean="0"/>
              <a:t>5/6/2012</a:t>
            </a:fld>
            <a:endParaRPr lang="en-GB"/>
          </a:p>
        </p:txBody>
      </p:sp>
      <p:sp>
        <p:nvSpPr>
          <p:cNvPr id="6" name="Rectangle 5"/>
          <p:cNvSpPr>
            <a:spLocks noGrp="1" noChangeArrowheads="1"/>
          </p:cNvSpPr>
          <p:nvPr>
            <p:ph type="ftr" sz="quarter" idx="11"/>
          </p:nvPr>
        </p:nvSpPr>
        <p:spPr>
          <a:ln/>
        </p:spPr>
        <p:txBody>
          <a:bodyPr/>
          <a:lstStyle>
            <a:lvl1pPr>
              <a:defRPr/>
            </a:lvl1pPr>
          </a:lstStyle>
          <a:p>
            <a:pPr>
              <a:defRPr/>
            </a:pPr>
            <a:r>
              <a:rPr lang="en-ZA" smtClean="0"/>
              <a:t>SARF_RPF Conference, Fernhill: PMB/Msunduze</a:t>
            </a:r>
            <a:endParaRPr lang="en-GB"/>
          </a:p>
        </p:txBody>
      </p:sp>
      <p:sp>
        <p:nvSpPr>
          <p:cNvPr id="7" name="Rectangle 6"/>
          <p:cNvSpPr>
            <a:spLocks noGrp="1" noChangeArrowheads="1"/>
          </p:cNvSpPr>
          <p:nvPr>
            <p:ph type="sldNum" sz="quarter" idx="12"/>
          </p:nvPr>
        </p:nvSpPr>
        <p:spPr>
          <a:ln/>
        </p:spPr>
        <p:txBody>
          <a:bodyPr/>
          <a:lstStyle>
            <a:lvl1pPr>
              <a:defRPr/>
            </a:lvl1pPr>
          </a:lstStyle>
          <a:p>
            <a:pPr>
              <a:defRPr/>
            </a:pPr>
            <a:fld id="{BA248958-84AD-4570-B915-DBB9F52B2715}" type="slidenum">
              <a:rPr lang="en-GB"/>
              <a:pPr>
                <a:defRPr/>
              </a:pPr>
              <a:t>‹#›</a:t>
            </a:fld>
            <a:endParaRPr lang="en-GB"/>
          </a:p>
        </p:txBody>
      </p:sp>
    </p:spTree>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Rectangle 4"/>
          <p:cNvSpPr>
            <a:spLocks noGrp="1" noChangeArrowheads="1"/>
          </p:cNvSpPr>
          <p:nvPr>
            <p:ph type="dt" sz="half" idx="10"/>
          </p:nvPr>
        </p:nvSpPr>
        <p:spPr>
          <a:ln/>
        </p:spPr>
        <p:txBody>
          <a:bodyPr/>
          <a:lstStyle>
            <a:lvl1pPr>
              <a:defRPr/>
            </a:lvl1pPr>
          </a:lstStyle>
          <a:p>
            <a:pPr>
              <a:defRPr/>
            </a:pPr>
            <a:fld id="{54D1466C-C144-4DDF-8A39-EC50C6F10E78}" type="datetime1">
              <a:rPr lang="en-US" smtClean="0"/>
              <a:t>5/6/2012</a:t>
            </a:fld>
            <a:endParaRPr lang="en-GB"/>
          </a:p>
        </p:txBody>
      </p:sp>
      <p:sp>
        <p:nvSpPr>
          <p:cNvPr id="5" name="Rectangle 5"/>
          <p:cNvSpPr>
            <a:spLocks noGrp="1" noChangeArrowheads="1"/>
          </p:cNvSpPr>
          <p:nvPr>
            <p:ph type="ftr" sz="quarter" idx="11"/>
          </p:nvPr>
        </p:nvSpPr>
        <p:spPr>
          <a:ln/>
        </p:spPr>
        <p:txBody>
          <a:bodyPr/>
          <a:lstStyle>
            <a:lvl1pPr>
              <a:defRPr/>
            </a:lvl1pPr>
          </a:lstStyle>
          <a:p>
            <a:pPr>
              <a:defRPr/>
            </a:pPr>
            <a:r>
              <a:rPr lang="en-ZA" smtClean="0"/>
              <a:t>SARF_RPF Conference, Fernhill: PMB/Msunduze</a:t>
            </a: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56B193ED-4915-42AA-957D-D5EFFA00866D}" type="slidenum">
              <a:rPr lang="en-GB"/>
              <a:pPr>
                <a:defRPr/>
              </a:pPr>
              <a:t>‹#›</a:t>
            </a:fld>
            <a:endParaRPr lang="en-GB"/>
          </a:p>
        </p:txBody>
      </p:sp>
    </p:spTree>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86538" y="188913"/>
            <a:ext cx="2111375" cy="5832475"/>
          </a:xfrm>
        </p:spPr>
        <p:txBody>
          <a:bodyPr vert="eaVert"/>
          <a:lstStyle/>
          <a:p>
            <a:r>
              <a:rPr lang="en-US" smtClean="0"/>
              <a:t>Click to edit Master title style</a:t>
            </a:r>
            <a:endParaRPr lang="en-ZA"/>
          </a:p>
        </p:txBody>
      </p:sp>
      <p:sp>
        <p:nvSpPr>
          <p:cNvPr id="3" name="Vertical Text Placeholder 2"/>
          <p:cNvSpPr>
            <a:spLocks noGrp="1"/>
          </p:cNvSpPr>
          <p:nvPr>
            <p:ph type="body" orient="vert" idx="1"/>
          </p:nvPr>
        </p:nvSpPr>
        <p:spPr>
          <a:xfrm>
            <a:off x="250825" y="188913"/>
            <a:ext cx="6183313" cy="583247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Rectangle 4"/>
          <p:cNvSpPr>
            <a:spLocks noGrp="1" noChangeArrowheads="1"/>
          </p:cNvSpPr>
          <p:nvPr>
            <p:ph type="dt" sz="half" idx="10"/>
          </p:nvPr>
        </p:nvSpPr>
        <p:spPr>
          <a:ln/>
        </p:spPr>
        <p:txBody>
          <a:bodyPr/>
          <a:lstStyle>
            <a:lvl1pPr>
              <a:defRPr/>
            </a:lvl1pPr>
          </a:lstStyle>
          <a:p>
            <a:pPr>
              <a:defRPr/>
            </a:pPr>
            <a:fld id="{7890A7C5-D2F0-43B9-93C4-BDDF14FF8FF9}" type="datetime1">
              <a:rPr lang="en-US" smtClean="0"/>
              <a:t>5/6/2012</a:t>
            </a:fld>
            <a:endParaRPr lang="en-GB"/>
          </a:p>
        </p:txBody>
      </p:sp>
      <p:sp>
        <p:nvSpPr>
          <p:cNvPr id="5" name="Rectangle 5"/>
          <p:cNvSpPr>
            <a:spLocks noGrp="1" noChangeArrowheads="1"/>
          </p:cNvSpPr>
          <p:nvPr>
            <p:ph type="ftr" sz="quarter" idx="11"/>
          </p:nvPr>
        </p:nvSpPr>
        <p:spPr>
          <a:ln/>
        </p:spPr>
        <p:txBody>
          <a:bodyPr/>
          <a:lstStyle>
            <a:lvl1pPr>
              <a:defRPr/>
            </a:lvl1pPr>
          </a:lstStyle>
          <a:p>
            <a:pPr>
              <a:defRPr/>
            </a:pPr>
            <a:r>
              <a:rPr lang="en-ZA" smtClean="0"/>
              <a:t>SARF_RPF Conference, Fernhill: PMB/Msunduze</a:t>
            </a: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E3875FC2-6E0D-47E8-9FA8-A0CDD06F6E39}" type="slidenum">
              <a:rPr lang="en-GB"/>
              <a:pPr>
                <a:defRPr/>
              </a:pPr>
              <a:t>‹#›</a:t>
            </a:fld>
            <a:endParaRPr lang="en-GB"/>
          </a:p>
        </p:txBody>
      </p:sp>
    </p:spTree>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ZA"/>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ZA"/>
          </a:p>
        </p:txBody>
      </p:sp>
      <p:sp>
        <p:nvSpPr>
          <p:cNvPr id="4" name="Date Placeholder 3"/>
          <p:cNvSpPr>
            <a:spLocks noGrp="1"/>
          </p:cNvSpPr>
          <p:nvPr>
            <p:ph type="dt" sz="half" idx="10"/>
          </p:nvPr>
        </p:nvSpPr>
        <p:spPr/>
        <p:txBody>
          <a:bodyPr/>
          <a:lstStyle/>
          <a:p>
            <a:fld id="{A68B1B81-3BE0-496B-9585-F0EC77644A0A}" type="datetime1">
              <a:rPr lang="en-US" smtClean="0"/>
              <a:t>5/6/2012</a:t>
            </a:fld>
            <a:endParaRPr lang="en-ZA"/>
          </a:p>
        </p:txBody>
      </p:sp>
      <p:sp>
        <p:nvSpPr>
          <p:cNvPr id="5" name="Footer Placeholder 4"/>
          <p:cNvSpPr>
            <a:spLocks noGrp="1"/>
          </p:cNvSpPr>
          <p:nvPr>
            <p:ph type="ftr" sz="quarter" idx="11"/>
          </p:nvPr>
        </p:nvSpPr>
        <p:spPr/>
        <p:txBody>
          <a:bodyPr/>
          <a:lstStyle/>
          <a:p>
            <a:r>
              <a:rPr lang="en-ZA" smtClean="0"/>
              <a:t>SARF_RPF Conference, Fernhill: PMB/Msunduze</a:t>
            </a:r>
            <a:endParaRPr lang="en-ZA"/>
          </a:p>
        </p:txBody>
      </p:sp>
      <p:sp>
        <p:nvSpPr>
          <p:cNvPr id="6" name="Slide Number Placeholder 5"/>
          <p:cNvSpPr>
            <a:spLocks noGrp="1"/>
          </p:cNvSpPr>
          <p:nvPr>
            <p:ph type="sldNum" sz="quarter" idx="12"/>
          </p:nvPr>
        </p:nvSpPr>
        <p:spPr/>
        <p:txBody>
          <a:bodyPr/>
          <a:lstStyle/>
          <a:p>
            <a:fld id="{235188F8-2922-4BB4-B425-671873198484}" type="slidenum">
              <a:rPr lang="en-ZA" smtClean="0"/>
              <a:t>‹#›</a:t>
            </a:fld>
            <a:endParaRPr lang="en-ZA"/>
          </a:p>
        </p:txBody>
      </p:sp>
    </p:spTree>
    <p:extLst>
      <p:ext uri="{BB962C8B-B14F-4D97-AF65-F5344CB8AC3E}">
        <p14:creationId xmlns:p14="http://schemas.microsoft.com/office/powerpoint/2010/main" val="2046536528"/>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Date Placeholder 3"/>
          <p:cNvSpPr>
            <a:spLocks noGrp="1"/>
          </p:cNvSpPr>
          <p:nvPr>
            <p:ph type="dt" sz="half" idx="10"/>
          </p:nvPr>
        </p:nvSpPr>
        <p:spPr/>
        <p:txBody>
          <a:bodyPr/>
          <a:lstStyle/>
          <a:p>
            <a:fld id="{F899BAF7-D5FB-4C46-B933-9D3A6C537BDC}" type="datetime1">
              <a:rPr lang="en-US" smtClean="0"/>
              <a:t>5/6/2012</a:t>
            </a:fld>
            <a:endParaRPr lang="en-ZA"/>
          </a:p>
        </p:txBody>
      </p:sp>
      <p:sp>
        <p:nvSpPr>
          <p:cNvPr id="5" name="Footer Placeholder 4"/>
          <p:cNvSpPr>
            <a:spLocks noGrp="1"/>
          </p:cNvSpPr>
          <p:nvPr>
            <p:ph type="ftr" sz="quarter" idx="11"/>
          </p:nvPr>
        </p:nvSpPr>
        <p:spPr/>
        <p:txBody>
          <a:bodyPr/>
          <a:lstStyle/>
          <a:p>
            <a:r>
              <a:rPr lang="en-ZA" smtClean="0"/>
              <a:t>SARF_RPF Conference, Fernhill: PMB/Msunduze</a:t>
            </a:r>
            <a:endParaRPr lang="en-ZA"/>
          </a:p>
        </p:txBody>
      </p:sp>
      <p:sp>
        <p:nvSpPr>
          <p:cNvPr id="6" name="Slide Number Placeholder 5"/>
          <p:cNvSpPr>
            <a:spLocks noGrp="1"/>
          </p:cNvSpPr>
          <p:nvPr>
            <p:ph type="sldNum" sz="quarter" idx="12"/>
          </p:nvPr>
        </p:nvSpPr>
        <p:spPr/>
        <p:txBody>
          <a:bodyPr/>
          <a:lstStyle/>
          <a:p>
            <a:fld id="{235188F8-2922-4BB4-B425-671873198484}" type="slidenum">
              <a:rPr lang="en-ZA" smtClean="0"/>
              <a:t>‹#›</a:t>
            </a:fld>
            <a:endParaRPr lang="en-ZA"/>
          </a:p>
        </p:txBody>
      </p:sp>
    </p:spTree>
    <p:extLst>
      <p:ext uri="{BB962C8B-B14F-4D97-AF65-F5344CB8AC3E}">
        <p14:creationId xmlns:p14="http://schemas.microsoft.com/office/powerpoint/2010/main" val="3578318331"/>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ZA"/>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18C5B3E-660A-4A5F-B1BD-529B52A064EA}" type="datetime1">
              <a:rPr lang="en-US" smtClean="0"/>
              <a:t>5/6/2012</a:t>
            </a:fld>
            <a:endParaRPr lang="en-ZA"/>
          </a:p>
        </p:txBody>
      </p:sp>
      <p:sp>
        <p:nvSpPr>
          <p:cNvPr id="5" name="Footer Placeholder 4"/>
          <p:cNvSpPr>
            <a:spLocks noGrp="1"/>
          </p:cNvSpPr>
          <p:nvPr>
            <p:ph type="ftr" sz="quarter" idx="11"/>
          </p:nvPr>
        </p:nvSpPr>
        <p:spPr/>
        <p:txBody>
          <a:bodyPr/>
          <a:lstStyle/>
          <a:p>
            <a:r>
              <a:rPr lang="en-ZA" smtClean="0"/>
              <a:t>SARF_RPF Conference, Fernhill: PMB/Msunduze</a:t>
            </a:r>
            <a:endParaRPr lang="en-ZA"/>
          </a:p>
        </p:txBody>
      </p:sp>
      <p:sp>
        <p:nvSpPr>
          <p:cNvPr id="6" name="Slide Number Placeholder 5"/>
          <p:cNvSpPr>
            <a:spLocks noGrp="1"/>
          </p:cNvSpPr>
          <p:nvPr>
            <p:ph type="sldNum" sz="quarter" idx="12"/>
          </p:nvPr>
        </p:nvSpPr>
        <p:spPr/>
        <p:txBody>
          <a:bodyPr/>
          <a:lstStyle/>
          <a:p>
            <a:fld id="{235188F8-2922-4BB4-B425-671873198484}" type="slidenum">
              <a:rPr lang="en-ZA" smtClean="0"/>
              <a:t>‹#›</a:t>
            </a:fld>
            <a:endParaRPr lang="en-ZA"/>
          </a:p>
        </p:txBody>
      </p:sp>
    </p:spTree>
    <p:extLst>
      <p:ext uri="{BB962C8B-B14F-4D97-AF65-F5344CB8AC3E}">
        <p14:creationId xmlns:p14="http://schemas.microsoft.com/office/powerpoint/2010/main" val="407736137"/>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5" name="Date Placeholder 4"/>
          <p:cNvSpPr>
            <a:spLocks noGrp="1"/>
          </p:cNvSpPr>
          <p:nvPr>
            <p:ph type="dt" sz="half" idx="10"/>
          </p:nvPr>
        </p:nvSpPr>
        <p:spPr/>
        <p:txBody>
          <a:bodyPr/>
          <a:lstStyle/>
          <a:p>
            <a:fld id="{03DD40B9-49BD-4456-9F18-C89F329F4838}" type="datetime1">
              <a:rPr lang="en-US" smtClean="0"/>
              <a:t>5/6/2012</a:t>
            </a:fld>
            <a:endParaRPr lang="en-ZA"/>
          </a:p>
        </p:txBody>
      </p:sp>
      <p:sp>
        <p:nvSpPr>
          <p:cNvPr id="6" name="Footer Placeholder 5"/>
          <p:cNvSpPr>
            <a:spLocks noGrp="1"/>
          </p:cNvSpPr>
          <p:nvPr>
            <p:ph type="ftr" sz="quarter" idx="11"/>
          </p:nvPr>
        </p:nvSpPr>
        <p:spPr/>
        <p:txBody>
          <a:bodyPr/>
          <a:lstStyle/>
          <a:p>
            <a:r>
              <a:rPr lang="en-ZA" smtClean="0"/>
              <a:t>SARF_RPF Conference, Fernhill: PMB/Msunduze</a:t>
            </a:r>
            <a:endParaRPr lang="en-ZA"/>
          </a:p>
        </p:txBody>
      </p:sp>
      <p:sp>
        <p:nvSpPr>
          <p:cNvPr id="7" name="Slide Number Placeholder 6"/>
          <p:cNvSpPr>
            <a:spLocks noGrp="1"/>
          </p:cNvSpPr>
          <p:nvPr>
            <p:ph type="sldNum" sz="quarter" idx="12"/>
          </p:nvPr>
        </p:nvSpPr>
        <p:spPr/>
        <p:txBody>
          <a:bodyPr/>
          <a:lstStyle/>
          <a:p>
            <a:fld id="{235188F8-2922-4BB4-B425-671873198484}" type="slidenum">
              <a:rPr lang="en-ZA" smtClean="0"/>
              <a:t>‹#›</a:t>
            </a:fld>
            <a:endParaRPr lang="en-ZA"/>
          </a:p>
        </p:txBody>
      </p:sp>
    </p:spTree>
    <p:extLst>
      <p:ext uri="{BB962C8B-B14F-4D97-AF65-F5344CB8AC3E}">
        <p14:creationId xmlns:p14="http://schemas.microsoft.com/office/powerpoint/2010/main" val="220370429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ZA"/>
          </a:p>
        </p:txBody>
      </p:sp>
    </p:spTree>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ZA"/>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7" name="Date Placeholder 6"/>
          <p:cNvSpPr>
            <a:spLocks noGrp="1"/>
          </p:cNvSpPr>
          <p:nvPr>
            <p:ph type="dt" sz="half" idx="10"/>
          </p:nvPr>
        </p:nvSpPr>
        <p:spPr/>
        <p:txBody>
          <a:bodyPr/>
          <a:lstStyle/>
          <a:p>
            <a:fld id="{AB699F07-B8E6-45C9-A029-31F724654F04}" type="datetime1">
              <a:rPr lang="en-US" smtClean="0"/>
              <a:t>5/6/2012</a:t>
            </a:fld>
            <a:endParaRPr lang="en-ZA"/>
          </a:p>
        </p:txBody>
      </p:sp>
      <p:sp>
        <p:nvSpPr>
          <p:cNvPr id="8" name="Footer Placeholder 7"/>
          <p:cNvSpPr>
            <a:spLocks noGrp="1"/>
          </p:cNvSpPr>
          <p:nvPr>
            <p:ph type="ftr" sz="quarter" idx="11"/>
          </p:nvPr>
        </p:nvSpPr>
        <p:spPr/>
        <p:txBody>
          <a:bodyPr/>
          <a:lstStyle/>
          <a:p>
            <a:r>
              <a:rPr lang="en-ZA" smtClean="0"/>
              <a:t>SARF_RPF Conference, Fernhill: PMB/Msunduze</a:t>
            </a:r>
            <a:endParaRPr lang="en-ZA"/>
          </a:p>
        </p:txBody>
      </p:sp>
      <p:sp>
        <p:nvSpPr>
          <p:cNvPr id="9" name="Slide Number Placeholder 8"/>
          <p:cNvSpPr>
            <a:spLocks noGrp="1"/>
          </p:cNvSpPr>
          <p:nvPr>
            <p:ph type="sldNum" sz="quarter" idx="12"/>
          </p:nvPr>
        </p:nvSpPr>
        <p:spPr/>
        <p:txBody>
          <a:bodyPr/>
          <a:lstStyle/>
          <a:p>
            <a:fld id="{235188F8-2922-4BB4-B425-671873198484}" type="slidenum">
              <a:rPr lang="en-ZA" smtClean="0"/>
              <a:t>‹#›</a:t>
            </a:fld>
            <a:endParaRPr lang="en-ZA"/>
          </a:p>
        </p:txBody>
      </p:sp>
    </p:spTree>
    <p:extLst>
      <p:ext uri="{BB962C8B-B14F-4D97-AF65-F5344CB8AC3E}">
        <p14:creationId xmlns:p14="http://schemas.microsoft.com/office/powerpoint/2010/main" val="3238852490"/>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Date Placeholder 2"/>
          <p:cNvSpPr>
            <a:spLocks noGrp="1"/>
          </p:cNvSpPr>
          <p:nvPr>
            <p:ph type="dt" sz="half" idx="10"/>
          </p:nvPr>
        </p:nvSpPr>
        <p:spPr/>
        <p:txBody>
          <a:bodyPr/>
          <a:lstStyle/>
          <a:p>
            <a:fld id="{8023FD85-D1C3-425D-8082-9AFF3D8F4CED}" type="datetime1">
              <a:rPr lang="en-US" smtClean="0"/>
              <a:t>5/6/2012</a:t>
            </a:fld>
            <a:endParaRPr lang="en-ZA"/>
          </a:p>
        </p:txBody>
      </p:sp>
      <p:sp>
        <p:nvSpPr>
          <p:cNvPr id="4" name="Footer Placeholder 3"/>
          <p:cNvSpPr>
            <a:spLocks noGrp="1"/>
          </p:cNvSpPr>
          <p:nvPr>
            <p:ph type="ftr" sz="quarter" idx="11"/>
          </p:nvPr>
        </p:nvSpPr>
        <p:spPr/>
        <p:txBody>
          <a:bodyPr/>
          <a:lstStyle/>
          <a:p>
            <a:r>
              <a:rPr lang="en-ZA" smtClean="0"/>
              <a:t>SARF_RPF Conference, Fernhill: PMB/Msunduze</a:t>
            </a:r>
            <a:endParaRPr lang="en-ZA"/>
          </a:p>
        </p:txBody>
      </p:sp>
      <p:sp>
        <p:nvSpPr>
          <p:cNvPr id="5" name="Slide Number Placeholder 4"/>
          <p:cNvSpPr>
            <a:spLocks noGrp="1"/>
          </p:cNvSpPr>
          <p:nvPr>
            <p:ph type="sldNum" sz="quarter" idx="12"/>
          </p:nvPr>
        </p:nvSpPr>
        <p:spPr/>
        <p:txBody>
          <a:bodyPr/>
          <a:lstStyle/>
          <a:p>
            <a:fld id="{235188F8-2922-4BB4-B425-671873198484}" type="slidenum">
              <a:rPr lang="en-ZA" smtClean="0"/>
              <a:t>‹#›</a:t>
            </a:fld>
            <a:endParaRPr lang="en-ZA"/>
          </a:p>
        </p:txBody>
      </p:sp>
    </p:spTree>
    <p:extLst>
      <p:ext uri="{BB962C8B-B14F-4D97-AF65-F5344CB8AC3E}">
        <p14:creationId xmlns:p14="http://schemas.microsoft.com/office/powerpoint/2010/main" val="3795003598"/>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B6C11C8-37E9-436C-84EE-15C9F50A2541}" type="datetime1">
              <a:rPr lang="en-US" smtClean="0"/>
              <a:t>5/6/2012</a:t>
            </a:fld>
            <a:endParaRPr lang="en-ZA"/>
          </a:p>
        </p:txBody>
      </p:sp>
      <p:sp>
        <p:nvSpPr>
          <p:cNvPr id="3" name="Footer Placeholder 2"/>
          <p:cNvSpPr>
            <a:spLocks noGrp="1"/>
          </p:cNvSpPr>
          <p:nvPr>
            <p:ph type="ftr" sz="quarter" idx="11"/>
          </p:nvPr>
        </p:nvSpPr>
        <p:spPr/>
        <p:txBody>
          <a:bodyPr/>
          <a:lstStyle/>
          <a:p>
            <a:r>
              <a:rPr lang="en-ZA" smtClean="0"/>
              <a:t>SARF_RPF Conference, Fernhill: PMB/Msunduze</a:t>
            </a:r>
            <a:endParaRPr lang="en-ZA"/>
          </a:p>
        </p:txBody>
      </p:sp>
      <p:sp>
        <p:nvSpPr>
          <p:cNvPr id="4" name="Slide Number Placeholder 3"/>
          <p:cNvSpPr>
            <a:spLocks noGrp="1"/>
          </p:cNvSpPr>
          <p:nvPr>
            <p:ph type="sldNum" sz="quarter" idx="12"/>
          </p:nvPr>
        </p:nvSpPr>
        <p:spPr/>
        <p:txBody>
          <a:bodyPr/>
          <a:lstStyle/>
          <a:p>
            <a:fld id="{235188F8-2922-4BB4-B425-671873198484}" type="slidenum">
              <a:rPr lang="en-ZA" smtClean="0"/>
              <a:t>‹#›</a:t>
            </a:fld>
            <a:endParaRPr lang="en-ZA"/>
          </a:p>
        </p:txBody>
      </p:sp>
    </p:spTree>
    <p:extLst>
      <p:ext uri="{BB962C8B-B14F-4D97-AF65-F5344CB8AC3E}">
        <p14:creationId xmlns:p14="http://schemas.microsoft.com/office/powerpoint/2010/main" val="1948425970"/>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ZA"/>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52B2F02-FB2F-4A87-8446-C2DB0F595E80}" type="datetime1">
              <a:rPr lang="en-US" smtClean="0"/>
              <a:t>5/6/2012</a:t>
            </a:fld>
            <a:endParaRPr lang="en-ZA"/>
          </a:p>
        </p:txBody>
      </p:sp>
      <p:sp>
        <p:nvSpPr>
          <p:cNvPr id="6" name="Footer Placeholder 5"/>
          <p:cNvSpPr>
            <a:spLocks noGrp="1"/>
          </p:cNvSpPr>
          <p:nvPr>
            <p:ph type="ftr" sz="quarter" idx="11"/>
          </p:nvPr>
        </p:nvSpPr>
        <p:spPr/>
        <p:txBody>
          <a:bodyPr/>
          <a:lstStyle/>
          <a:p>
            <a:r>
              <a:rPr lang="en-ZA" smtClean="0"/>
              <a:t>SARF_RPF Conference, Fernhill: PMB/Msunduze</a:t>
            </a:r>
            <a:endParaRPr lang="en-ZA"/>
          </a:p>
        </p:txBody>
      </p:sp>
      <p:sp>
        <p:nvSpPr>
          <p:cNvPr id="7" name="Slide Number Placeholder 6"/>
          <p:cNvSpPr>
            <a:spLocks noGrp="1"/>
          </p:cNvSpPr>
          <p:nvPr>
            <p:ph type="sldNum" sz="quarter" idx="12"/>
          </p:nvPr>
        </p:nvSpPr>
        <p:spPr/>
        <p:txBody>
          <a:bodyPr/>
          <a:lstStyle/>
          <a:p>
            <a:fld id="{235188F8-2922-4BB4-B425-671873198484}" type="slidenum">
              <a:rPr lang="en-ZA" smtClean="0"/>
              <a:t>‹#›</a:t>
            </a:fld>
            <a:endParaRPr lang="en-ZA"/>
          </a:p>
        </p:txBody>
      </p:sp>
    </p:spTree>
    <p:extLst>
      <p:ext uri="{BB962C8B-B14F-4D97-AF65-F5344CB8AC3E}">
        <p14:creationId xmlns:p14="http://schemas.microsoft.com/office/powerpoint/2010/main" val="2755074082"/>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ZA"/>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ZA"/>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C0890F9-4A39-43C8-A528-708CDF3C55BB}" type="datetime1">
              <a:rPr lang="en-US" smtClean="0"/>
              <a:t>5/6/2012</a:t>
            </a:fld>
            <a:endParaRPr lang="en-ZA"/>
          </a:p>
        </p:txBody>
      </p:sp>
      <p:sp>
        <p:nvSpPr>
          <p:cNvPr id="6" name="Footer Placeholder 5"/>
          <p:cNvSpPr>
            <a:spLocks noGrp="1"/>
          </p:cNvSpPr>
          <p:nvPr>
            <p:ph type="ftr" sz="quarter" idx="11"/>
          </p:nvPr>
        </p:nvSpPr>
        <p:spPr/>
        <p:txBody>
          <a:bodyPr/>
          <a:lstStyle/>
          <a:p>
            <a:r>
              <a:rPr lang="en-ZA" smtClean="0"/>
              <a:t>SARF_RPF Conference, Fernhill: PMB/Msunduze</a:t>
            </a:r>
            <a:endParaRPr lang="en-ZA"/>
          </a:p>
        </p:txBody>
      </p:sp>
      <p:sp>
        <p:nvSpPr>
          <p:cNvPr id="7" name="Slide Number Placeholder 6"/>
          <p:cNvSpPr>
            <a:spLocks noGrp="1"/>
          </p:cNvSpPr>
          <p:nvPr>
            <p:ph type="sldNum" sz="quarter" idx="12"/>
          </p:nvPr>
        </p:nvSpPr>
        <p:spPr/>
        <p:txBody>
          <a:bodyPr/>
          <a:lstStyle/>
          <a:p>
            <a:fld id="{235188F8-2922-4BB4-B425-671873198484}" type="slidenum">
              <a:rPr lang="en-ZA" smtClean="0"/>
              <a:t>‹#›</a:t>
            </a:fld>
            <a:endParaRPr lang="en-ZA"/>
          </a:p>
        </p:txBody>
      </p:sp>
    </p:spTree>
    <p:extLst>
      <p:ext uri="{BB962C8B-B14F-4D97-AF65-F5344CB8AC3E}">
        <p14:creationId xmlns:p14="http://schemas.microsoft.com/office/powerpoint/2010/main" val="2445521442"/>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Date Placeholder 3"/>
          <p:cNvSpPr>
            <a:spLocks noGrp="1"/>
          </p:cNvSpPr>
          <p:nvPr>
            <p:ph type="dt" sz="half" idx="10"/>
          </p:nvPr>
        </p:nvSpPr>
        <p:spPr/>
        <p:txBody>
          <a:bodyPr/>
          <a:lstStyle/>
          <a:p>
            <a:fld id="{28BAD502-D190-412D-963B-705E39EE0EB4}" type="datetime1">
              <a:rPr lang="en-US" smtClean="0"/>
              <a:t>5/6/2012</a:t>
            </a:fld>
            <a:endParaRPr lang="en-ZA"/>
          </a:p>
        </p:txBody>
      </p:sp>
      <p:sp>
        <p:nvSpPr>
          <p:cNvPr id="5" name="Footer Placeholder 4"/>
          <p:cNvSpPr>
            <a:spLocks noGrp="1"/>
          </p:cNvSpPr>
          <p:nvPr>
            <p:ph type="ftr" sz="quarter" idx="11"/>
          </p:nvPr>
        </p:nvSpPr>
        <p:spPr/>
        <p:txBody>
          <a:bodyPr/>
          <a:lstStyle/>
          <a:p>
            <a:r>
              <a:rPr lang="en-ZA" smtClean="0"/>
              <a:t>SARF_RPF Conference, Fernhill: PMB/Msunduze</a:t>
            </a:r>
            <a:endParaRPr lang="en-ZA"/>
          </a:p>
        </p:txBody>
      </p:sp>
      <p:sp>
        <p:nvSpPr>
          <p:cNvPr id="6" name="Slide Number Placeholder 5"/>
          <p:cNvSpPr>
            <a:spLocks noGrp="1"/>
          </p:cNvSpPr>
          <p:nvPr>
            <p:ph type="sldNum" sz="quarter" idx="12"/>
          </p:nvPr>
        </p:nvSpPr>
        <p:spPr/>
        <p:txBody>
          <a:bodyPr/>
          <a:lstStyle/>
          <a:p>
            <a:fld id="{235188F8-2922-4BB4-B425-671873198484}" type="slidenum">
              <a:rPr lang="en-ZA" smtClean="0"/>
              <a:t>‹#›</a:t>
            </a:fld>
            <a:endParaRPr lang="en-ZA"/>
          </a:p>
        </p:txBody>
      </p:sp>
    </p:spTree>
    <p:extLst>
      <p:ext uri="{BB962C8B-B14F-4D97-AF65-F5344CB8AC3E}">
        <p14:creationId xmlns:p14="http://schemas.microsoft.com/office/powerpoint/2010/main" val="1496982178"/>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ZA"/>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Date Placeholder 3"/>
          <p:cNvSpPr>
            <a:spLocks noGrp="1"/>
          </p:cNvSpPr>
          <p:nvPr>
            <p:ph type="dt" sz="half" idx="10"/>
          </p:nvPr>
        </p:nvSpPr>
        <p:spPr/>
        <p:txBody>
          <a:bodyPr/>
          <a:lstStyle/>
          <a:p>
            <a:fld id="{C7DC2003-FE37-4279-979D-A3077380ACBC}" type="datetime1">
              <a:rPr lang="en-US" smtClean="0"/>
              <a:t>5/6/2012</a:t>
            </a:fld>
            <a:endParaRPr lang="en-ZA"/>
          </a:p>
        </p:txBody>
      </p:sp>
      <p:sp>
        <p:nvSpPr>
          <p:cNvPr id="5" name="Footer Placeholder 4"/>
          <p:cNvSpPr>
            <a:spLocks noGrp="1"/>
          </p:cNvSpPr>
          <p:nvPr>
            <p:ph type="ftr" sz="quarter" idx="11"/>
          </p:nvPr>
        </p:nvSpPr>
        <p:spPr/>
        <p:txBody>
          <a:bodyPr/>
          <a:lstStyle/>
          <a:p>
            <a:r>
              <a:rPr lang="en-ZA" smtClean="0"/>
              <a:t>SARF_RPF Conference, Fernhill: PMB/Msunduze</a:t>
            </a:r>
            <a:endParaRPr lang="en-ZA"/>
          </a:p>
        </p:txBody>
      </p:sp>
      <p:sp>
        <p:nvSpPr>
          <p:cNvPr id="6" name="Slide Number Placeholder 5"/>
          <p:cNvSpPr>
            <a:spLocks noGrp="1"/>
          </p:cNvSpPr>
          <p:nvPr>
            <p:ph type="sldNum" sz="quarter" idx="12"/>
          </p:nvPr>
        </p:nvSpPr>
        <p:spPr/>
        <p:txBody>
          <a:bodyPr/>
          <a:lstStyle/>
          <a:p>
            <a:fld id="{235188F8-2922-4BB4-B425-671873198484}" type="slidenum">
              <a:rPr lang="en-ZA" smtClean="0"/>
              <a:t>‹#›</a:t>
            </a:fld>
            <a:endParaRPr lang="en-ZA"/>
          </a:p>
        </p:txBody>
      </p:sp>
    </p:spTree>
    <p:extLst>
      <p:ext uri="{BB962C8B-B14F-4D97-AF65-F5344CB8AC3E}">
        <p14:creationId xmlns:p14="http://schemas.microsoft.com/office/powerpoint/2010/main" val="589569550"/>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ZA"/>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ZA"/>
          </a:p>
        </p:txBody>
      </p:sp>
    </p:spTree>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Content Placeholder 2"/>
          <p:cNvSpPr>
            <a:spLocks noGrp="1"/>
          </p:cNvSpPr>
          <p:nvPr>
            <p:ph idx="1"/>
          </p:nvPr>
        </p:nvSpPr>
        <p:spPr>
          <a:xfrm>
            <a:off x="457200" y="1600200"/>
            <a:ext cx="8229600" cy="4525963"/>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Tree>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ZA"/>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Content Placeholder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Content Placeholder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Tree>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ZA"/>
          </a:p>
        </p:txBody>
      </p:sp>
      <p:sp>
        <p:nvSpPr>
          <p:cNvPr id="3" name="Text Placeholder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5" name="Text Placeholder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Tree>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Tree>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ZA"/>
          </a:p>
        </p:txBody>
      </p:sp>
      <p:sp>
        <p:nvSpPr>
          <p:cNvPr id="3" name="Content Placeholder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Text Placeholder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ZA"/>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ZA" noProof="0" smtClean="0"/>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Vertical Text Placeholder 2"/>
          <p:cNvSpPr>
            <a:spLocks noGrp="1"/>
          </p:cNvSpPr>
          <p:nvPr>
            <p:ph type="body" orient="vert" idx="1"/>
          </p:nvPr>
        </p:nvSpPr>
        <p:spPr>
          <a:xfrm>
            <a:off x="457200" y="1600200"/>
            <a:ext cx="8229600" cy="4525963"/>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Tree>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600200"/>
            <a:ext cx="2057400" cy="4525963"/>
          </a:xfrm>
        </p:spPr>
        <p:txBody>
          <a:bodyPr vert="eaVert"/>
          <a:lstStyle/>
          <a:p>
            <a:r>
              <a:rPr lang="en-US" smtClean="0"/>
              <a:t>Click to edit Master title style</a:t>
            </a:r>
            <a:endParaRPr lang="en-ZA"/>
          </a:p>
        </p:txBody>
      </p:sp>
      <p:sp>
        <p:nvSpPr>
          <p:cNvPr id="3" name="Vertical Text Placeholder 2"/>
          <p:cNvSpPr>
            <a:spLocks noGrp="1"/>
          </p:cNvSpPr>
          <p:nvPr>
            <p:ph type="body" orient="vert" idx="1"/>
          </p:nvPr>
        </p:nvSpPr>
        <p:spPr>
          <a:xfrm>
            <a:off x="457200" y="1600200"/>
            <a:ext cx="6019800" cy="4525963"/>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Tree>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ZA"/>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ZA"/>
          </a:p>
        </p:txBody>
      </p:sp>
      <p:sp>
        <p:nvSpPr>
          <p:cNvPr id="4" name="Rectangle 4"/>
          <p:cNvSpPr>
            <a:spLocks noGrp="1" noChangeArrowheads="1"/>
          </p:cNvSpPr>
          <p:nvPr>
            <p:ph type="dt" sz="half" idx="10"/>
          </p:nvPr>
        </p:nvSpPr>
        <p:spPr>
          <a:ln/>
        </p:spPr>
        <p:txBody>
          <a:bodyPr/>
          <a:lstStyle>
            <a:lvl1pPr>
              <a:defRPr/>
            </a:lvl1pPr>
          </a:lstStyle>
          <a:p>
            <a:pPr>
              <a:defRPr/>
            </a:pPr>
            <a:fld id="{49DFA40A-3B27-4580-ACDE-828C38F6BA5C}" type="datetime1">
              <a:rPr lang="en-US" smtClean="0"/>
              <a:t>5/6/2012</a:t>
            </a:fld>
            <a:endParaRPr lang="en-GB"/>
          </a:p>
        </p:txBody>
      </p:sp>
      <p:sp>
        <p:nvSpPr>
          <p:cNvPr id="5" name="Rectangle 5"/>
          <p:cNvSpPr>
            <a:spLocks noGrp="1" noChangeArrowheads="1"/>
          </p:cNvSpPr>
          <p:nvPr>
            <p:ph type="ftr" sz="quarter" idx="11"/>
          </p:nvPr>
        </p:nvSpPr>
        <p:spPr>
          <a:ln/>
        </p:spPr>
        <p:txBody>
          <a:bodyPr/>
          <a:lstStyle>
            <a:lvl1pPr>
              <a:defRPr/>
            </a:lvl1pPr>
          </a:lstStyle>
          <a:p>
            <a:pPr>
              <a:defRPr/>
            </a:pPr>
            <a:r>
              <a:rPr lang="en-ZA" smtClean="0"/>
              <a:t>SARF_RPF Conference, Fernhill: PMB/Msunduze</a:t>
            </a: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1E8ED1AE-9870-48D4-9745-7D30B8FA429F}" type="slidenum">
              <a:rPr lang="en-GB"/>
              <a:pPr>
                <a:defRPr/>
              </a:pPr>
              <a:t>‹#›</a:t>
            </a:fld>
            <a:endParaRPr lang="en-GB"/>
          </a:p>
        </p:txBody>
      </p:sp>
    </p:spTree>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Rectangle 4"/>
          <p:cNvSpPr>
            <a:spLocks noGrp="1" noChangeArrowheads="1"/>
          </p:cNvSpPr>
          <p:nvPr>
            <p:ph type="dt" sz="half" idx="10"/>
          </p:nvPr>
        </p:nvSpPr>
        <p:spPr>
          <a:ln/>
        </p:spPr>
        <p:txBody>
          <a:bodyPr/>
          <a:lstStyle>
            <a:lvl1pPr>
              <a:defRPr/>
            </a:lvl1pPr>
          </a:lstStyle>
          <a:p>
            <a:pPr>
              <a:defRPr/>
            </a:pPr>
            <a:fld id="{49D9DE1A-660E-4A51-A66B-EFB0F6A20259}" type="datetime1">
              <a:rPr lang="en-US" smtClean="0"/>
              <a:t>5/6/2012</a:t>
            </a:fld>
            <a:endParaRPr lang="en-GB"/>
          </a:p>
        </p:txBody>
      </p:sp>
      <p:sp>
        <p:nvSpPr>
          <p:cNvPr id="5" name="Rectangle 5"/>
          <p:cNvSpPr>
            <a:spLocks noGrp="1" noChangeArrowheads="1"/>
          </p:cNvSpPr>
          <p:nvPr>
            <p:ph type="ftr" sz="quarter" idx="11"/>
          </p:nvPr>
        </p:nvSpPr>
        <p:spPr>
          <a:ln/>
        </p:spPr>
        <p:txBody>
          <a:bodyPr/>
          <a:lstStyle>
            <a:lvl1pPr>
              <a:defRPr/>
            </a:lvl1pPr>
          </a:lstStyle>
          <a:p>
            <a:pPr>
              <a:defRPr/>
            </a:pPr>
            <a:r>
              <a:rPr lang="en-ZA" smtClean="0"/>
              <a:t>SARF_RPF Conference, Fernhill: PMB/Msunduze</a:t>
            </a: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AAB571B7-9306-43F2-A573-9FAAD186A7C0}" type="slidenum">
              <a:rPr lang="en-GB"/>
              <a:pPr>
                <a:defRPr/>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anchor="b"/>
          <a:lstStyle>
            <a:lvl1pPr algn="l">
              <a:defRPr sz="2000" b="1"/>
            </a:lvl1pPr>
          </a:lstStyle>
          <a:p>
            <a:r>
              <a:rPr lang="en-US" smtClean="0"/>
              <a:t>Click to edit Master title style</a:t>
            </a:r>
            <a:endParaRPr lang="en-ZA"/>
          </a:p>
        </p:txBody>
      </p:sp>
      <p:sp>
        <p:nvSpPr>
          <p:cNvPr id="3" name="Content Placeholder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Text Placeholder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ZA"/>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fld id="{687340D7-E671-4605-9FC2-983D3B5BD62E}" type="datetime1">
              <a:rPr lang="en-US" smtClean="0"/>
              <a:t>5/6/2012</a:t>
            </a:fld>
            <a:endParaRPr lang="en-GB"/>
          </a:p>
        </p:txBody>
      </p:sp>
      <p:sp>
        <p:nvSpPr>
          <p:cNvPr id="5" name="Rectangle 5"/>
          <p:cNvSpPr>
            <a:spLocks noGrp="1" noChangeArrowheads="1"/>
          </p:cNvSpPr>
          <p:nvPr>
            <p:ph type="ftr" sz="quarter" idx="11"/>
          </p:nvPr>
        </p:nvSpPr>
        <p:spPr>
          <a:ln/>
        </p:spPr>
        <p:txBody>
          <a:bodyPr/>
          <a:lstStyle>
            <a:lvl1pPr>
              <a:defRPr/>
            </a:lvl1pPr>
          </a:lstStyle>
          <a:p>
            <a:pPr>
              <a:defRPr/>
            </a:pPr>
            <a:r>
              <a:rPr lang="en-ZA" smtClean="0"/>
              <a:t>SARF_RPF Conference, Fernhill: PMB/Msunduze</a:t>
            </a: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8B91E84D-F500-4CFE-AD39-8539601D57B8}" type="slidenum">
              <a:rPr lang="en-GB"/>
              <a:pPr>
                <a:defRPr/>
              </a:pPr>
              <a:t>‹#›</a:t>
            </a:fld>
            <a:endParaRPr lang="en-GB"/>
          </a:p>
        </p:txBody>
      </p:sp>
    </p:spTree>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Content Placeholder 2"/>
          <p:cNvSpPr>
            <a:spLocks noGrp="1"/>
          </p:cNvSpPr>
          <p:nvPr>
            <p:ph sz="half" idx="1"/>
          </p:nvPr>
        </p:nvSpPr>
        <p:spPr>
          <a:xfrm>
            <a:off x="457200" y="1495425"/>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Content Placeholder 3"/>
          <p:cNvSpPr>
            <a:spLocks noGrp="1"/>
          </p:cNvSpPr>
          <p:nvPr>
            <p:ph sz="half" idx="2"/>
          </p:nvPr>
        </p:nvSpPr>
        <p:spPr>
          <a:xfrm>
            <a:off x="4648200" y="1495425"/>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5" name="Rectangle 4"/>
          <p:cNvSpPr>
            <a:spLocks noGrp="1" noChangeArrowheads="1"/>
          </p:cNvSpPr>
          <p:nvPr>
            <p:ph type="dt" sz="half" idx="10"/>
          </p:nvPr>
        </p:nvSpPr>
        <p:spPr>
          <a:ln/>
        </p:spPr>
        <p:txBody>
          <a:bodyPr/>
          <a:lstStyle>
            <a:lvl1pPr>
              <a:defRPr/>
            </a:lvl1pPr>
          </a:lstStyle>
          <a:p>
            <a:pPr>
              <a:defRPr/>
            </a:pPr>
            <a:fld id="{586D7185-B04B-49EA-8AC7-1D5E830C76B7}" type="datetime1">
              <a:rPr lang="en-US" smtClean="0"/>
              <a:t>5/6/2012</a:t>
            </a:fld>
            <a:endParaRPr lang="en-GB"/>
          </a:p>
        </p:txBody>
      </p:sp>
      <p:sp>
        <p:nvSpPr>
          <p:cNvPr id="6" name="Rectangle 5"/>
          <p:cNvSpPr>
            <a:spLocks noGrp="1" noChangeArrowheads="1"/>
          </p:cNvSpPr>
          <p:nvPr>
            <p:ph type="ftr" sz="quarter" idx="11"/>
          </p:nvPr>
        </p:nvSpPr>
        <p:spPr>
          <a:ln/>
        </p:spPr>
        <p:txBody>
          <a:bodyPr/>
          <a:lstStyle>
            <a:lvl1pPr>
              <a:defRPr/>
            </a:lvl1pPr>
          </a:lstStyle>
          <a:p>
            <a:pPr>
              <a:defRPr/>
            </a:pPr>
            <a:r>
              <a:rPr lang="en-ZA" smtClean="0"/>
              <a:t>SARF_RPF Conference, Fernhill: PMB/Msunduze</a:t>
            </a:r>
            <a:endParaRPr lang="en-GB"/>
          </a:p>
        </p:txBody>
      </p:sp>
      <p:sp>
        <p:nvSpPr>
          <p:cNvPr id="7" name="Rectangle 6"/>
          <p:cNvSpPr>
            <a:spLocks noGrp="1" noChangeArrowheads="1"/>
          </p:cNvSpPr>
          <p:nvPr>
            <p:ph type="sldNum" sz="quarter" idx="12"/>
          </p:nvPr>
        </p:nvSpPr>
        <p:spPr>
          <a:ln/>
        </p:spPr>
        <p:txBody>
          <a:bodyPr/>
          <a:lstStyle>
            <a:lvl1pPr>
              <a:defRPr/>
            </a:lvl1pPr>
          </a:lstStyle>
          <a:p>
            <a:pPr>
              <a:defRPr/>
            </a:pPr>
            <a:fld id="{6F381C79-AEEB-476D-9A3F-7216D84294D0}" type="slidenum">
              <a:rPr lang="en-GB"/>
              <a:pPr>
                <a:defRPr/>
              </a:pPr>
              <a:t>‹#›</a:t>
            </a:fld>
            <a:endParaRPr lang="en-GB"/>
          </a:p>
        </p:txBody>
      </p:sp>
    </p:spTree>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ZA"/>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7" name="Rectangle 4"/>
          <p:cNvSpPr>
            <a:spLocks noGrp="1" noChangeArrowheads="1"/>
          </p:cNvSpPr>
          <p:nvPr>
            <p:ph type="dt" sz="half" idx="10"/>
          </p:nvPr>
        </p:nvSpPr>
        <p:spPr>
          <a:ln/>
        </p:spPr>
        <p:txBody>
          <a:bodyPr/>
          <a:lstStyle>
            <a:lvl1pPr>
              <a:defRPr/>
            </a:lvl1pPr>
          </a:lstStyle>
          <a:p>
            <a:pPr>
              <a:defRPr/>
            </a:pPr>
            <a:fld id="{5256A725-4A62-43FD-AEDD-0D8C95D7F812}" type="datetime1">
              <a:rPr lang="en-US" smtClean="0"/>
              <a:t>5/6/2012</a:t>
            </a:fld>
            <a:endParaRPr lang="en-GB"/>
          </a:p>
        </p:txBody>
      </p:sp>
      <p:sp>
        <p:nvSpPr>
          <p:cNvPr id="8" name="Rectangle 5"/>
          <p:cNvSpPr>
            <a:spLocks noGrp="1" noChangeArrowheads="1"/>
          </p:cNvSpPr>
          <p:nvPr>
            <p:ph type="ftr" sz="quarter" idx="11"/>
          </p:nvPr>
        </p:nvSpPr>
        <p:spPr>
          <a:ln/>
        </p:spPr>
        <p:txBody>
          <a:bodyPr/>
          <a:lstStyle>
            <a:lvl1pPr>
              <a:defRPr/>
            </a:lvl1pPr>
          </a:lstStyle>
          <a:p>
            <a:pPr>
              <a:defRPr/>
            </a:pPr>
            <a:r>
              <a:rPr lang="en-ZA" smtClean="0"/>
              <a:t>SARF_RPF Conference, Fernhill: PMB/Msunduze</a:t>
            </a:r>
            <a:endParaRPr lang="en-GB"/>
          </a:p>
        </p:txBody>
      </p:sp>
      <p:sp>
        <p:nvSpPr>
          <p:cNvPr id="9" name="Rectangle 6"/>
          <p:cNvSpPr>
            <a:spLocks noGrp="1" noChangeArrowheads="1"/>
          </p:cNvSpPr>
          <p:nvPr>
            <p:ph type="sldNum" sz="quarter" idx="12"/>
          </p:nvPr>
        </p:nvSpPr>
        <p:spPr>
          <a:ln/>
        </p:spPr>
        <p:txBody>
          <a:bodyPr/>
          <a:lstStyle>
            <a:lvl1pPr>
              <a:defRPr/>
            </a:lvl1pPr>
          </a:lstStyle>
          <a:p>
            <a:pPr>
              <a:defRPr/>
            </a:pPr>
            <a:fld id="{4F456C1E-8DE2-44F5-A841-72884220662D}" type="slidenum">
              <a:rPr lang="en-GB"/>
              <a:pPr>
                <a:defRPr/>
              </a:pPr>
              <a:t>‹#›</a:t>
            </a:fld>
            <a:endParaRPr lang="en-GB"/>
          </a:p>
        </p:txBody>
      </p:sp>
    </p:spTree>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Rectangle 4"/>
          <p:cNvSpPr>
            <a:spLocks noGrp="1" noChangeArrowheads="1"/>
          </p:cNvSpPr>
          <p:nvPr>
            <p:ph type="dt" sz="half" idx="10"/>
          </p:nvPr>
        </p:nvSpPr>
        <p:spPr>
          <a:ln/>
        </p:spPr>
        <p:txBody>
          <a:bodyPr/>
          <a:lstStyle>
            <a:lvl1pPr>
              <a:defRPr/>
            </a:lvl1pPr>
          </a:lstStyle>
          <a:p>
            <a:pPr>
              <a:defRPr/>
            </a:pPr>
            <a:fld id="{224C22E3-E01E-4848-9BDC-CA737507B3A2}" type="datetime1">
              <a:rPr lang="en-US" smtClean="0"/>
              <a:t>5/6/2012</a:t>
            </a:fld>
            <a:endParaRPr lang="en-GB"/>
          </a:p>
        </p:txBody>
      </p:sp>
      <p:sp>
        <p:nvSpPr>
          <p:cNvPr id="4" name="Rectangle 5"/>
          <p:cNvSpPr>
            <a:spLocks noGrp="1" noChangeArrowheads="1"/>
          </p:cNvSpPr>
          <p:nvPr>
            <p:ph type="ftr" sz="quarter" idx="11"/>
          </p:nvPr>
        </p:nvSpPr>
        <p:spPr>
          <a:ln/>
        </p:spPr>
        <p:txBody>
          <a:bodyPr/>
          <a:lstStyle>
            <a:lvl1pPr>
              <a:defRPr/>
            </a:lvl1pPr>
          </a:lstStyle>
          <a:p>
            <a:pPr>
              <a:defRPr/>
            </a:pPr>
            <a:r>
              <a:rPr lang="en-ZA" smtClean="0"/>
              <a:t>SARF_RPF Conference, Fernhill: PMB/Msunduze</a:t>
            </a:r>
            <a:endParaRPr lang="en-GB"/>
          </a:p>
        </p:txBody>
      </p:sp>
      <p:sp>
        <p:nvSpPr>
          <p:cNvPr id="5" name="Rectangle 6"/>
          <p:cNvSpPr>
            <a:spLocks noGrp="1" noChangeArrowheads="1"/>
          </p:cNvSpPr>
          <p:nvPr>
            <p:ph type="sldNum" sz="quarter" idx="12"/>
          </p:nvPr>
        </p:nvSpPr>
        <p:spPr>
          <a:ln/>
        </p:spPr>
        <p:txBody>
          <a:bodyPr/>
          <a:lstStyle>
            <a:lvl1pPr>
              <a:defRPr/>
            </a:lvl1pPr>
          </a:lstStyle>
          <a:p>
            <a:pPr>
              <a:defRPr/>
            </a:pPr>
            <a:fld id="{0D2B7017-EE2D-47F7-92F9-7DA40A988CF5}" type="slidenum">
              <a:rPr lang="en-GB"/>
              <a:pPr>
                <a:defRPr/>
              </a:pPr>
              <a:t>‹#›</a:t>
            </a:fld>
            <a:endParaRPr lang="en-GB"/>
          </a:p>
        </p:txBody>
      </p:sp>
    </p:spTree>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fld id="{4AECCEF2-317B-4849-92D2-9E63ED84B853}" type="datetime1">
              <a:rPr lang="en-US" smtClean="0"/>
              <a:t>5/6/2012</a:t>
            </a:fld>
            <a:endParaRPr lang="en-GB"/>
          </a:p>
        </p:txBody>
      </p:sp>
      <p:sp>
        <p:nvSpPr>
          <p:cNvPr id="3" name="Rectangle 5"/>
          <p:cNvSpPr>
            <a:spLocks noGrp="1" noChangeArrowheads="1"/>
          </p:cNvSpPr>
          <p:nvPr>
            <p:ph type="ftr" sz="quarter" idx="11"/>
          </p:nvPr>
        </p:nvSpPr>
        <p:spPr>
          <a:ln/>
        </p:spPr>
        <p:txBody>
          <a:bodyPr/>
          <a:lstStyle>
            <a:lvl1pPr>
              <a:defRPr/>
            </a:lvl1pPr>
          </a:lstStyle>
          <a:p>
            <a:pPr>
              <a:defRPr/>
            </a:pPr>
            <a:r>
              <a:rPr lang="en-ZA" smtClean="0"/>
              <a:t>SARF_RPF Conference, Fernhill: PMB/Msunduze</a:t>
            </a:r>
            <a:endParaRPr lang="en-GB"/>
          </a:p>
        </p:txBody>
      </p:sp>
      <p:sp>
        <p:nvSpPr>
          <p:cNvPr id="4" name="Rectangle 6"/>
          <p:cNvSpPr>
            <a:spLocks noGrp="1" noChangeArrowheads="1"/>
          </p:cNvSpPr>
          <p:nvPr>
            <p:ph type="sldNum" sz="quarter" idx="12"/>
          </p:nvPr>
        </p:nvSpPr>
        <p:spPr>
          <a:ln/>
        </p:spPr>
        <p:txBody>
          <a:bodyPr/>
          <a:lstStyle>
            <a:lvl1pPr>
              <a:defRPr/>
            </a:lvl1pPr>
          </a:lstStyle>
          <a:p>
            <a:pPr>
              <a:defRPr/>
            </a:pPr>
            <a:fld id="{9D244688-275A-4C27-B9A4-367EA774A562}" type="slidenum">
              <a:rPr lang="en-GB"/>
              <a:pPr>
                <a:defRPr/>
              </a:pPr>
              <a:t>‹#›</a:t>
            </a:fld>
            <a:endParaRPr lang="en-GB"/>
          </a:p>
        </p:txBody>
      </p:sp>
    </p:spTree>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ZA"/>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F3AD6726-8D9B-4A8F-9DF9-29D42AE4E20A}" type="datetime1">
              <a:rPr lang="en-US" smtClean="0"/>
              <a:t>5/6/2012</a:t>
            </a:fld>
            <a:endParaRPr lang="en-GB"/>
          </a:p>
        </p:txBody>
      </p:sp>
      <p:sp>
        <p:nvSpPr>
          <p:cNvPr id="6" name="Rectangle 5"/>
          <p:cNvSpPr>
            <a:spLocks noGrp="1" noChangeArrowheads="1"/>
          </p:cNvSpPr>
          <p:nvPr>
            <p:ph type="ftr" sz="quarter" idx="11"/>
          </p:nvPr>
        </p:nvSpPr>
        <p:spPr>
          <a:ln/>
        </p:spPr>
        <p:txBody>
          <a:bodyPr/>
          <a:lstStyle>
            <a:lvl1pPr>
              <a:defRPr/>
            </a:lvl1pPr>
          </a:lstStyle>
          <a:p>
            <a:pPr>
              <a:defRPr/>
            </a:pPr>
            <a:r>
              <a:rPr lang="en-ZA" smtClean="0"/>
              <a:t>SARF_RPF Conference, Fernhill: PMB/Msunduze</a:t>
            </a:r>
            <a:endParaRPr lang="en-GB"/>
          </a:p>
        </p:txBody>
      </p:sp>
      <p:sp>
        <p:nvSpPr>
          <p:cNvPr id="7" name="Rectangle 6"/>
          <p:cNvSpPr>
            <a:spLocks noGrp="1" noChangeArrowheads="1"/>
          </p:cNvSpPr>
          <p:nvPr>
            <p:ph type="sldNum" sz="quarter" idx="12"/>
          </p:nvPr>
        </p:nvSpPr>
        <p:spPr>
          <a:ln/>
        </p:spPr>
        <p:txBody>
          <a:bodyPr/>
          <a:lstStyle>
            <a:lvl1pPr>
              <a:defRPr/>
            </a:lvl1pPr>
          </a:lstStyle>
          <a:p>
            <a:pPr>
              <a:defRPr/>
            </a:pPr>
            <a:fld id="{9EEB264A-65C9-48E1-BA79-056BD9BD1F7E}" type="slidenum">
              <a:rPr lang="en-GB"/>
              <a:pPr>
                <a:defRPr/>
              </a:pPr>
              <a:t>‹#›</a:t>
            </a:fld>
            <a:endParaRPr lang="en-GB"/>
          </a:p>
        </p:txBody>
      </p:sp>
    </p:spTree>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ZA"/>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ZA"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74DA04E5-B829-4B3A-9707-6BD1CD942C4A}" type="datetime1">
              <a:rPr lang="en-US" smtClean="0"/>
              <a:t>5/6/2012</a:t>
            </a:fld>
            <a:endParaRPr lang="en-GB"/>
          </a:p>
        </p:txBody>
      </p:sp>
      <p:sp>
        <p:nvSpPr>
          <p:cNvPr id="6" name="Rectangle 5"/>
          <p:cNvSpPr>
            <a:spLocks noGrp="1" noChangeArrowheads="1"/>
          </p:cNvSpPr>
          <p:nvPr>
            <p:ph type="ftr" sz="quarter" idx="11"/>
          </p:nvPr>
        </p:nvSpPr>
        <p:spPr>
          <a:ln/>
        </p:spPr>
        <p:txBody>
          <a:bodyPr/>
          <a:lstStyle>
            <a:lvl1pPr>
              <a:defRPr/>
            </a:lvl1pPr>
          </a:lstStyle>
          <a:p>
            <a:pPr>
              <a:defRPr/>
            </a:pPr>
            <a:r>
              <a:rPr lang="en-ZA" smtClean="0"/>
              <a:t>SARF_RPF Conference, Fernhill: PMB/Msunduze</a:t>
            </a:r>
            <a:endParaRPr lang="en-GB"/>
          </a:p>
        </p:txBody>
      </p:sp>
      <p:sp>
        <p:nvSpPr>
          <p:cNvPr id="7" name="Rectangle 6"/>
          <p:cNvSpPr>
            <a:spLocks noGrp="1" noChangeArrowheads="1"/>
          </p:cNvSpPr>
          <p:nvPr>
            <p:ph type="sldNum" sz="quarter" idx="12"/>
          </p:nvPr>
        </p:nvSpPr>
        <p:spPr>
          <a:ln/>
        </p:spPr>
        <p:txBody>
          <a:bodyPr/>
          <a:lstStyle>
            <a:lvl1pPr>
              <a:defRPr/>
            </a:lvl1pPr>
          </a:lstStyle>
          <a:p>
            <a:pPr>
              <a:defRPr/>
            </a:pPr>
            <a:fld id="{43A9F0D8-2A57-48FB-B855-FA635B79C9DE}" type="slidenum">
              <a:rPr lang="en-GB"/>
              <a:pPr>
                <a:defRPr/>
              </a:pPr>
              <a:t>‹#›</a:t>
            </a:fld>
            <a:endParaRPr lang="en-GB"/>
          </a:p>
        </p:txBody>
      </p:sp>
    </p:spTree>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Rectangle 4"/>
          <p:cNvSpPr>
            <a:spLocks noGrp="1" noChangeArrowheads="1"/>
          </p:cNvSpPr>
          <p:nvPr>
            <p:ph type="dt" sz="half" idx="10"/>
          </p:nvPr>
        </p:nvSpPr>
        <p:spPr>
          <a:ln/>
        </p:spPr>
        <p:txBody>
          <a:bodyPr/>
          <a:lstStyle>
            <a:lvl1pPr>
              <a:defRPr/>
            </a:lvl1pPr>
          </a:lstStyle>
          <a:p>
            <a:pPr>
              <a:defRPr/>
            </a:pPr>
            <a:fld id="{9CCBD1A3-7FEA-47C1-AF91-E2AA8A2A3F29}" type="datetime1">
              <a:rPr lang="en-US" smtClean="0"/>
              <a:t>5/6/2012</a:t>
            </a:fld>
            <a:endParaRPr lang="en-GB"/>
          </a:p>
        </p:txBody>
      </p:sp>
      <p:sp>
        <p:nvSpPr>
          <p:cNvPr id="5" name="Rectangle 5"/>
          <p:cNvSpPr>
            <a:spLocks noGrp="1" noChangeArrowheads="1"/>
          </p:cNvSpPr>
          <p:nvPr>
            <p:ph type="ftr" sz="quarter" idx="11"/>
          </p:nvPr>
        </p:nvSpPr>
        <p:spPr>
          <a:ln/>
        </p:spPr>
        <p:txBody>
          <a:bodyPr/>
          <a:lstStyle>
            <a:lvl1pPr>
              <a:defRPr/>
            </a:lvl1pPr>
          </a:lstStyle>
          <a:p>
            <a:pPr>
              <a:defRPr/>
            </a:pPr>
            <a:r>
              <a:rPr lang="en-ZA" smtClean="0"/>
              <a:t>SARF_RPF Conference, Fernhill: PMB/Msunduze</a:t>
            </a: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E89F67F4-285B-4093-8243-87447E9024E8}" type="slidenum">
              <a:rPr lang="en-GB"/>
              <a:pPr>
                <a:defRPr/>
              </a:pPr>
              <a:t>‹#›</a:t>
            </a:fld>
            <a:endParaRPr lang="en-GB"/>
          </a:p>
        </p:txBody>
      </p:sp>
    </p:spTree>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86538" y="188913"/>
            <a:ext cx="2111375" cy="5832475"/>
          </a:xfrm>
        </p:spPr>
        <p:txBody>
          <a:bodyPr vert="eaVert"/>
          <a:lstStyle/>
          <a:p>
            <a:r>
              <a:rPr lang="en-US" smtClean="0"/>
              <a:t>Click to edit Master title style</a:t>
            </a:r>
            <a:endParaRPr lang="en-ZA"/>
          </a:p>
        </p:txBody>
      </p:sp>
      <p:sp>
        <p:nvSpPr>
          <p:cNvPr id="3" name="Vertical Text Placeholder 2"/>
          <p:cNvSpPr>
            <a:spLocks noGrp="1"/>
          </p:cNvSpPr>
          <p:nvPr>
            <p:ph type="body" orient="vert" idx="1"/>
          </p:nvPr>
        </p:nvSpPr>
        <p:spPr>
          <a:xfrm>
            <a:off x="250825" y="188913"/>
            <a:ext cx="6183313" cy="583247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Rectangle 4"/>
          <p:cNvSpPr>
            <a:spLocks noGrp="1" noChangeArrowheads="1"/>
          </p:cNvSpPr>
          <p:nvPr>
            <p:ph type="dt" sz="half" idx="10"/>
          </p:nvPr>
        </p:nvSpPr>
        <p:spPr>
          <a:ln/>
        </p:spPr>
        <p:txBody>
          <a:bodyPr/>
          <a:lstStyle>
            <a:lvl1pPr>
              <a:defRPr/>
            </a:lvl1pPr>
          </a:lstStyle>
          <a:p>
            <a:pPr>
              <a:defRPr/>
            </a:pPr>
            <a:fld id="{2417B0B0-A724-4940-A27B-AF19C5528F6D}" type="datetime1">
              <a:rPr lang="en-US" smtClean="0"/>
              <a:t>5/6/2012</a:t>
            </a:fld>
            <a:endParaRPr lang="en-GB"/>
          </a:p>
        </p:txBody>
      </p:sp>
      <p:sp>
        <p:nvSpPr>
          <p:cNvPr id="5" name="Rectangle 5"/>
          <p:cNvSpPr>
            <a:spLocks noGrp="1" noChangeArrowheads="1"/>
          </p:cNvSpPr>
          <p:nvPr>
            <p:ph type="ftr" sz="quarter" idx="11"/>
          </p:nvPr>
        </p:nvSpPr>
        <p:spPr>
          <a:ln/>
        </p:spPr>
        <p:txBody>
          <a:bodyPr/>
          <a:lstStyle>
            <a:lvl1pPr>
              <a:defRPr/>
            </a:lvl1pPr>
          </a:lstStyle>
          <a:p>
            <a:pPr>
              <a:defRPr/>
            </a:pPr>
            <a:r>
              <a:rPr lang="en-ZA" smtClean="0"/>
              <a:t>SARF_RPF Conference, Fernhill: PMB/Msunduze</a:t>
            </a: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6EBF4996-65B2-465C-80A3-B39D859B45C6}" type="slidenum">
              <a:rPr lang="en-GB"/>
              <a:pPr>
                <a:defRPr/>
              </a:pPr>
              <a:t>‹#›</a:t>
            </a:fld>
            <a:endParaRPr lang="en-GB"/>
          </a:p>
        </p:txBody>
      </p:sp>
    </p:spTree>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ZA"/>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ZA"/>
          </a:p>
        </p:txBody>
      </p:sp>
      <p:sp>
        <p:nvSpPr>
          <p:cNvPr id="4" name="Rectangle 4"/>
          <p:cNvSpPr>
            <a:spLocks noGrp="1" noChangeArrowheads="1"/>
          </p:cNvSpPr>
          <p:nvPr>
            <p:ph type="dt" sz="half" idx="10"/>
          </p:nvPr>
        </p:nvSpPr>
        <p:spPr>
          <a:ln/>
        </p:spPr>
        <p:txBody>
          <a:bodyPr/>
          <a:lstStyle>
            <a:lvl1pPr>
              <a:defRPr/>
            </a:lvl1pPr>
          </a:lstStyle>
          <a:p>
            <a:pPr>
              <a:defRPr/>
            </a:pPr>
            <a:fld id="{6B41B55A-46AB-41AA-B350-F6BB677FFA54}" type="datetime1">
              <a:rPr lang="en-US" smtClean="0"/>
              <a:t>5/6/2012</a:t>
            </a:fld>
            <a:endParaRPr lang="en-GB"/>
          </a:p>
        </p:txBody>
      </p:sp>
      <p:sp>
        <p:nvSpPr>
          <p:cNvPr id="5" name="Rectangle 5"/>
          <p:cNvSpPr>
            <a:spLocks noGrp="1" noChangeArrowheads="1"/>
          </p:cNvSpPr>
          <p:nvPr>
            <p:ph type="ftr" sz="quarter" idx="11"/>
          </p:nvPr>
        </p:nvSpPr>
        <p:spPr>
          <a:ln/>
        </p:spPr>
        <p:txBody>
          <a:bodyPr/>
          <a:lstStyle>
            <a:lvl1pPr>
              <a:defRPr/>
            </a:lvl1pPr>
          </a:lstStyle>
          <a:p>
            <a:pPr>
              <a:defRPr/>
            </a:pPr>
            <a:r>
              <a:rPr lang="en-ZA" smtClean="0"/>
              <a:t>SARF_RPF Conference, Fernhill: PMB/Msunduze</a:t>
            </a: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3D64842B-A373-441C-9554-E169B6E22223}" type="slidenum">
              <a:rPr lang="en-GB"/>
              <a:pPr>
                <a:defRPr/>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en-US" smtClean="0"/>
              <a:t>Click to edit Master title style</a:t>
            </a:r>
            <a:endParaRPr lang="en-ZA"/>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ZA" noProof="0" smtClean="0"/>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Rectangle 4"/>
          <p:cNvSpPr>
            <a:spLocks noGrp="1" noChangeArrowheads="1"/>
          </p:cNvSpPr>
          <p:nvPr>
            <p:ph type="dt" sz="half" idx="10"/>
          </p:nvPr>
        </p:nvSpPr>
        <p:spPr>
          <a:ln/>
        </p:spPr>
        <p:txBody>
          <a:bodyPr/>
          <a:lstStyle>
            <a:lvl1pPr>
              <a:defRPr/>
            </a:lvl1pPr>
          </a:lstStyle>
          <a:p>
            <a:pPr>
              <a:defRPr/>
            </a:pPr>
            <a:fld id="{3C5B1FDF-EECC-4486-A4B8-D445A2C4D321}" type="datetime1">
              <a:rPr lang="en-US" smtClean="0"/>
              <a:t>5/6/2012</a:t>
            </a:fld>
            <a:endParaRPr lang="en-GB"/>
          </a:p>
        </p:txBody>
      </p:sp>
      <p:sp>
        <p:nvSpPr>
          <p:cNvPr id="5" name="Rectangle 5"/>
          <p:cNvSpPr>
            <a:spLocks noGrp="1" noChangeArrowheads="1"/>
          </p:cNvSpPr>
          <p:nvPr>
            <p:ph type="ftr" sz="quarter" idx="11"/>
          </p:nvPr>
        </p:nvSpPr>
        <p:spPr>
          <a:ln/>
        </p:spPr>
        <p:txBody>
          <a:bodyPr/>
          <a:lstStyle>
            <a:lvl1pPr>
              <a:defRPr/>
            </a:lvl1pPr>
          </a:lstStyle>
          <a:p>
            <a:pPr>
              <a:defRPr/>
            </a:pPr>
            <a:r>
              <a:rPr lang="en-ZA" smtClean="0"/>
              <a:t>SARF_RPF Conference, Fernhill: PMB/Msunduze</a:t>
            </a: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D130C88F-051A-47B7-9951-2DC6BCCC3842}" type="slidenum">
              <a:rPr lang="en-GB"/>
              <a:pPr>
                <a:defRPr/>
              </a:pPr>
              <a:t>‹#›</a:t>
            </a:fld>
            <a:endParaRPr lang="en-GB"/>
          </a:p>
        </p:txBody>
      </p:sp>
    </p:spTree>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ZA"/>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fld id="{A75E5FB7-0B4C-4340-AD9E-D9A66391F77F}" type="datetime1">
              <a:rPr lang="en-US" smtClean="0"/>
              <a:t>5/6/2012</a:t>
            </a:fld>
            <a:endParaRPr lang="en-GB"/>
          </a:p>
        </p:txBody>
      </p:sp>
      <p:sp>
        <p:nvSpPr>
          <p:cNvPr id="5" name="Rectangle 5"/>
          <p:cNvSpPr>
            <a:spLocks noGrp="1" noChangeArrowheads="1"/>
          </p:cNvSpPr>
          <p:nvPr>
            <p:ph type="ftr" sz="quarter" idx="11"/>
          </p:nvPr>
        </p:nvSpPr>
        <p:spPr>
          <a:ln/>
        </p:spPr>
        <p:txBody>
          <a:bodyPr/>
          <a:lstStyle>
            <a:lvl1pPr>
              <a:defRPr/>
            </a:lvl1pPr>
          </a:lstStyle>
          <a:p>
            <a:pPr>
              <a:defRPr/>
            </a:pPr>
            <a:r>
              <a:rPr lang="en-ZA" smtClean="0"/>
              <a:t>SARF_RPF Conference, Fernhill: PMB/Msunduze</a:t>
            </a: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2B6AB2E9-8B53-4D87-B93B-98E50D236169}" type="slidenum">
              <a:rPr lang="en-GB"/>
              <a:pPr>
                <a:defRPr/>
              </a:pPr>
              <a:t>‹#›</a:t>
            </a:fld>
            <a:endParaRPr lang="en-GB"/>
          </a:p>
        </p:txBody>
      </p:sp>
    </p:spTree>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Content Placeholder 2"/>
          <p:cNvSpPr>
            <a:spLocks noGrp="1"/>
          </p:cNvSpPr>
          <p:nvPr>
            <p:ph sz="half" idx="1"/>
          </p:nvPr>
        </p:nvSpPr>
        <p:spPr>
          <a:xfrm>
            <a:off x="457200" y="1495425"/>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Content Placeholder 3"/>
          <p:cNvSpPr>
            <a:spLocks noGrp="1"/>
          </p:cNvSpPr>
          <p:nvPr>
            <p:ph sz="half" idx="2"/>
          </p:nvPr>
        </p:nvSpPr>
        <p:spPr>
          <a:xfrm>
            <a:off x="4648200" y="1495425"/>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5" name="Rectangle 4"/>
          <p:cNvSpPr>
            <a:spLocks noGrp="1" noChangeArrowheads="1"/>
          </p:cNvSpPr>
          <p:nvPr>
            <p:ph type="dt" sz="half" idx="10"/>
          </p:nvPr>
        </p:nvSpPr>
        <p:spPr>
          <a:ln/>
        </p:spPr>
        <p:txBody>
          <a:bodyPr/>
          <a:lstStyle>
            <a:lvl1pPr>
              <a:defRPr/>
            </a:lvl1pPr>
          </a:lstStyle>
          <a:p>
            <a:pPr>
              <a:defRPr/>
            </a:pPr>
            <a:fld id="{80937D04-E531-4D2F-BA34-442124CA5E99}" type="datetime1">
              <a:rPr lang="en-US" smtClean="0"/>
              <a:t>5/6/2012</a:t>
            </a:fld>
            <a:endParaRPr lang="en-GB"/>
          </a:p>
        </p:txBody>
      </p:sp>
      <p:sp>
        <p:nvSpPr>
          <p:cNvPr id="6" name="Rectangle 5"/>
          <p:cNvSpPr>
            <a:spLocks noGrp="1" noChangeArrowheads="1"/>
          </p:cNvSpPr>
          <p:nvPr>
            <p:ph type="ftr" sz="quarter" idx="11"/>
          </p:nvPr>
        </p:nvSpPr>
        <p:spPr>
          <a:ln/>
        </p:spPr>
        <p:txBody>
          <a:bodyPr/>
          <a:lstStyle>
            <a:lvl1pPr>
              <a:defRPr/>
            </a:lvl1pPr>
          </a:lstStyle>
          <a:p>
            <a:pPr>
              <a:defRPr/>
            </a:pPr>
            <a:r>
              <a:rPr lang="en-ZA" smtClean="0"/>
              <a:t>SARF_RPF Conference, Fernhill: PMB/Msunduze</a:t>
            </a:r>
            <a:endParaRPr lang="en-GB"/>
          </a:p>
        </p:txBody>
      </p:sp>
      <p:sp>
        <p:nvSpPr>
          <p:cNvPr id="7" name="Rectangle 6"/>
          <p:cNvSpPr>
            <a:spLocks noGrp="1" noChangeArrowheads="1"/>
          </p:cNvSpPr>
          <p:nvPr>
            <p:ph type="sldNum" sz="quarter" idx="12"/>
          </p:nvPr>
        </p:nvSpPr>
        <p:spPr>
          <a:ln/>
        </p:spPr>
        <p:txBody>
          <a:bodyPr/>
          <a:lstStyle>
            <a:lvl1pPr>
              <a:defRPr/>
            </a:lvl1pPr>
          </a:lstStyle>
          <a:p>
            <a:pPr>
              <a:defRPr/>
            </a:pPr>
            <a:fld id="{4F55C907-78AC-4051-A1C6-B35A1C77762E}" type="slidenum">
              <a:rPr lang="en-GB"/>
              <a:pPr>
                <a:defRPr/>
              </a:pPr>
              <a:t>‹#›</a:t>
            </a:fld>
            <a:endParaRPr lang="en-GB"/>
          </a:p>
        </p:txBody>
      </p:sp>
    </p:spTree>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ZA"/>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7" name="Rectangle 4"/>
          <p:cNvSpPr>
            <a:spLocks noGrp="1" noChangeArrowheads="1"/>
          </p:cNvSpPr>
          <p:nvPr>
            <p:ph type="dt" sz="half" idx="10"/>
          </p:nvPr>
        </p:nvSpPr>
        <p:spPr>
          <a:ln/>
        </p:spPr>
        <p:txBody>
          <a:bodyPr/>
          <a:lstStyle>
            <a:lvl1pPr>
              <a:defRPr/>
            </a:lvl1pPr>
          </a:lstStyle>
          <a:p>
            <a:pPr>
              <a:defRPr/>
            </a:pPr>
            <a:fld id="{99A5855F-5BB8-4564-A006-3EE811DA4661}" type="datetime1">
              <a:rPr lang="en-US" smtClean="0"/>
              <a:t>5/6/2012</a:t>
            </a:fld>
            <a:endParaRPr lang="en-GB"/>
          </a:p>
        </p:txBody>
      </p:sp>
      <p:sp>
        <p:nvSpPr>
          <p:cNvPr id="8" name="Rectangle 5"/>
          <p:cNvSpPr>
            <a:spLocks noGrp="1" noChangeArrowheads="1"/>
          </p:cNvSpPr>
          <p:nvPr>
            <p:ph type="ftr" sz="quarter" idx="11"/>
          </p:nvPr>
        </p:nvSpPr>
        <p:spPr>
          <a:ln/>
        </p:spPr>
        <p:txBody>
          <a:bodyPr/>
          <a:lstStyle>
            <a:lvl1pPr>
              <a:defRPr/>
            </a:lvl1pPr>
          </a:lstStyle>
          <a:p>
            <a:pPr>
              <a:defRPr/>
            </a:pPr>
            <a:r>
              <a:rPr lang="en-ZA" smtClean="0"/>
              <a:t>SARF_RPF Conference, Fernhill: PMB/Msunduze</a:t>
            </a:r>
            <a:endParaRPr lang="en-GB"/>
          </a:p>
        </p:txBody>
      </p:sp>
      <p:sp>
        <p:nvSpPr>
          <p:cNvPr id="9" name="Rectangle 6"/>
          <p:cNvSpPr>
            <a:spLocks noGrp="1" noChangeArrowheads="1"/>
          </p:cNvSpPr>
          <p:nvPr>
            <p:ph type="sldNum" sz="quarter" idx="12"/>
          </p:nvPr>
        </p:nvSpPr>
        <p:spPr>
          <a:ln/>
        </p:spPr>
        <p:txBody>
          <a:bodyPr/>
          <a:lstStyle>
            <a:lvl1pPr>
              <a:defRPr/>
            </a:lvl1pPr>
          </a:lstStyle>
          <a:p>
            <a:pPr>
              <a:defRPr/>
            </a:pPr>
            <a:fld id="{94B0AB3C-93F0-4A63-B843-C13ED9E37493}" type="slidenum">
              <a:rPr lang="en-GB"/>
              <a:pPr>
                <a:defRPr/>
              </a:pPr>
              <a:t>‹#›</a:t>
            </a:fld>
            <a:endParaRPr lang="en-GB"/>
          </a:p>
        </p:txBody>
      </p:sp>
    </p:spTree>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Rectangle 4"/>
          <p:cNvSpPr>
            <a:spLocks noGrp="1" noChangeArrowheads="1"/>
          </p:cNvSpPr>
          <p:nvPr>
            <p:ph type="dt" sz="half" idx="10"/>
          </p:nvPr>
        </p:nvSpPr>
        <p:spPr>
          <a:ln/>
        </p:spPr>
        <p:txBody>
          <a:bodyPr/>
          <a:lstStyle>
            <a:lvl1pPr>
              <a:defRPr/>
            </a:lvl1pPr>
          </a:lstStyle>
          <a:p>
            <a:pPr>
              <a:defRPr/>
            </a:pPr>
            <a:fld id="{7B1B96ED-461B-4129-B9FB-D2952F32C220}" type="datetime1">
              <a:rPr lang="en-US" smtClean="0"/>
              <a:t>5/6/2012</a:t>
            </a:fld>
            <a:endParaRPr lang="en-GB"/>
          </a:p>
        </p:txBody>
      </p:sp>
      <p:sp>
        <p:nvSpPr>
          <p:cNvPr id="4" name="Rectangle 5"/>
          <p:cNvSpPr>
            <a:spLocks noGrp="1" noChangeArrowheads="1"/>
          </p:cNvSpPr>
          <p:nvPr>
            <p:ph type="ftr" sz="quarter" idx="11"/>
          </p:nvPr>
        </p:nvSpPr>
        <p:spPr>
          <a:ln/>
        </p:spPr>
        <p:txBody>
          <a:bodyPr/>
          <a:lstStyle>
            <a:lvl1pPr>
              <a:defRPr/>
            </a:lvl1pPr>
          </a:lstStyle>
          <a:p>
            <a:pPr>
              <a:defRPr/>
            </a:pPr>
            <a:r>
              <a:rPr lang="en-ZA" smtClean="0"/>
              <a:t>SARF_RPF Conference, Fernhill: PMB/Msunduze</a:t>
            </a:r>
            <a:endParaRPr lang="en-GB"/>
          </a:p>
        </p:txBody>
      </p:sp>
      <p:sp>
        <p:nvSpPr>
          <p:cNvPr id="5" name="Rectangle 6"/>
          <p:cNvSpPr>
            <a:spLocks noGrp="1" noChangeArrowheads="1"/>
          </p:cNvSpPr>
          <p:nvPr>
            <p:ph type="sldNum" sz="quarter" idx="12"/>
          </p:nvPr>
        </p:nvSpPr>
        <p:spPr>
          <a:ln/>
        </p:spPr>
        <p:txBody>
          <a:bodyPr/>
          <a:lstStyle>
            <a:lvl1pPr>
              <a:defRPr/>
            </a:lvl1pPr>
          </a:lstStyle>
          <a:p>
            <a:pPr>
              <a:defRPr/>
            </a:pPr>
            <a:fld id="{62022B64-E606-499D-888B-0801BA2EF542}" type="slidenum">
              <a:rPr lang="en-GB"/>
              <a:pPr>
                <a:defRPr/>
              </a:pPr>
              <a:t>‹#›</a:t>
            </a:fld>
            <a:endParaRPr lang="en-GB"/>
          </a:p>
        </p:txBody>
      </p:sp>
    </p:spTree>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fld id="{6087C356-44FD-4A69-BC1D-19879DEA9A0B}" type="datetime1">
              <a:rPr lang="en-US" smtClean="0"/>
              <a:t>5/6/2012</a:t>
            </a:fld>
            <a:endParaRPr lang="en-GB"/>
          </a:p>
        </p:txBody>
      </p:sp>
      <p:sp>
        <p:nvSpPr>
          <p:cNvPr id="3" name="Rectangle 5"/>
          <p:cNvSpPr>
            <a:spLocks noGrp="1" noChangeArrowheads="1"/>
          </p:cNvSpPr>
          <p:nvPr>
            <p:ph type="ftr" sz="quarter" idx="11"/>
          </p:nvPr>
        </p:nvSpPr>
        <p:spPr>
          <a:ln/>
        </p:spPr>
        <p:txBody>
          <a:bodyPr/>
          <a:lstStyle>
            <a:lvl1pPr>
              <a:defRPr/>
            </a:lvl1pPr>
          </a:lstStyle>
          <a:p>
            <a:pPr>
              <a:defRPr/>
            </a:pPr>
            <a:r>
              <a:rPr lang="en-ZA" smtClean="0"/>
              <a:t>SARF_RPF Conference, Fernhill: PMB/Msunduze</a:t>
            </a:r>
            <a:endParaRPr lang="en-GB"/>
          </a:p>
        </p:txBody>
      </p:sp>
      <p:sp>
        <p:nvSpPr>
          <p:cNvPr id="4" name="Rectangle 6"/>
          <p:cNvSpPr>
            <a:spLocks noGrp="1" noChangeArrowheads="1"/>
          </p:cNvSpPr>
          <p:nvPr>
            <p:ph type="sldNum" sz="quarter" idx="12"/>
          </p:nvPr>
        </p:nvSpPr>
        <p:spPr>
          <a:ln/>
        </p:spPr>
        <p:txBody>
          <a:bodyPr/>
          <a:lstStyle>
            <a:lvl1pPr>
              <a:defRPr/>
            </a:lvl1pPr>
          </a:lstStyle>
          <a:p>
            <a:pPr>
              <a:defRPr/>
            </a:pPr>
            <a:fld id="{2D4CEBB5-8632-405B-BAE8-4D1D1A4B31BB}" type="slidenum">
              <a:rPr lang="en-GB"/>
              <a:pPr>
                <a:defRPr/>
              </a:pPr>
              <a:t>‹#›</a:t>
            </a:fld>
            <a:endParaRPr lang="en-GB"/>
          </a:p>
        </p:txBody>
      </p:sp>
    </p:spTree>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ZA"/>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5E30924C-FF07-4C36-A346-9C890F3EE378}" type="datetime1">
              <a:rPr lang="en-US" smtClean="0"/>
              <a:t>5/6/2012</a:t>
            </a:fld>
            <a:endParaRPr lang="en-GB"/>
          </a:p>
        </p:txBody>
      </p:sp>
      <p:sp>
        <p:nvSpPr>
          <p:cNvPr id="6" name="Rectangle 5"/>
          <p:cNvSpPr>
            <a:spLocks noGrp="1" noChangeArrowheads="1"/>
          </p:cNvSpPr>
          <p:nvPr>
            <p:ph type="ftr" sz="quarter" idx="11"/>
          </p:nvPr>
        </p:nvSpPr>
        <p:spPr>
          <a:ln/>
        </p:spPr>
        <p:txBody>
          <a:bodyPr/>
          <a:lstStyle>
            <a:lvl1pPr>
              <a:defRPr/>
            </a:lvl1pPr>
          </a:lstStyle>
          <a:p>
            <a:pPr>
              <a:defRPr/>
            </a:pPr>
            <a:r>
              <a:rPr lang="en-ZA" smtClean="0"/>
              <a:t>SARF_RPF Conference, Fernhill: PMB/Msunduze</a:t>
            </a:r>
            <a:endParaRPr lang="en-GB"/>
          </a:p>
        </p:txBody>
      </p:sp>
      <p:sp>
        <p:nvSpPr>
          <p:cNvPr id="7" name="Rectangle 6"/>
          <p:cNvSpPr>
            <a:spLocks noGrp="1" noChangeArrowheads="1"/>
          </p:cNvSpPr>
          <p:nvPr>
            <p:ph type="sldNum" sz="quarter" idx="12"/>
          </p:nvPr>
        </p:nvSpPr>
        <p:spPr>
          <a:ln/>
        </p:spPr>
        <p:txBody>
          <a:bodyPr/>
          <a:lstStyle>
            <a:lvl1pPr>
              <a:defRPr/>
            </a:lvl1pPr>
          </a:lstStyle>
          <a:p>
            <a:pPr>
              <a:defRPr/>
            </a:pPr>
            <a:fld id="{6CC0F5AB-7681-42C4-A50B-4D100828FD64}" type="slidenum">
              <a:rPr lang="en-GB"/>
              <a:pPr>
                <a:defRPr/>
              </a:pPr>
              <a:t>‹#›</a:t>
            </a:fld>
            <a:endParaRPr lang="en-GB"/>
          </a:p>
        </p:txBody>
      </p:sp>
    </p:spTree>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ZA"/>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ZA"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1A835F9B-A297-4103-B7B6-FAA67DF25439}" type="datetime1">
              <a:rPr lang="en-US" smtClean="0"/>
              <a:t>5/6/2012</a:t>
            </a:fld>
            <a:endParaRPr lang="en-GB"/>
          </a:p>
        </p:txBody>
      </p:sp>
      <p:sp>
        <p:nvSpPr>
          <p:cNvPr id="6" name="Rectangle 5"/>
          <p:cNvSpPr>
            <a:spLocks noGrp="1" noChangeArrowheads="1"/>
          </p:cNvSpPr>
          <p:nvPr>
            <p:ph type="ftr" sz="quarter" idx="11"/>
          </p:nvPr>
        </p:nvSpPr>
        <p:spPr>
          <a:ln/>
        </p:spPr>
        <p:txBody>
          <a:bodyPr/>
          <a:lstStyle>
            <a:lvl1pPr>
              <a:defRPr/>
            </a:lvl1pPr>
          </a:lstStyle>
          <a:p>
            <a:pPr>
              <a:defRPr/>
            </a:pPr>
            <a:r>
              <a:rPr lang="en-ZA" smtClean="0"/>
              <a:t>SARF_RPF Conference, Fernhill: PMB/Msunduze</a:t>
            </a:r>
            <a:endParaRPr lang="en-GB"/>
          </a:p>
        </p:txBody>
      </p:sp>
      <p:sp>
        <p:nvSpPr>
          <p:cNvPr id="7" name="Rectangle 6"/>
          <p:cNvSpPr>
            <a:spLocks noGrp="1" noChangeArrowheads="1"/>
          </p:cNvSpPr>
          <p:nvPr>
            <p:ph type="sldNum" sz="quarter" idx="12"/>
          </p:nvPr>
        </p:nvSpPr>
        <p:spPr>
          <a:ln/>
        </p:spPr>
        <p:txBody>
          <a:bodyPr/>
          <a:lstStyle>
            <a:lvl1pPr>
              <a:defRPr/>
            </a:lvl1pPr>
          </a:lstStyle>
          <a:p>
            <a:pPr>
              <a:defRPr/>
            </a:pPr>
            <a:fld id="{361AB302-2719-4D5B-9EBA-8F659CC6CE38}" type="slidenum">
              <a:rPr lang="en-GB"/>
              <a:pPr>
                <a:defRPr/>
              </a:pPr>
              <a:t>‹#›</a:t>
            </a:fld>
            <a:endParaRPr lang="en-GB"/>
          </a:p>
        </p:txBody>
      </p:sp>
    </p:spTree>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Rectangle 4"/>
          <p:cNvSpPr>
            <a:spLocks noGrp="1" noChangeArrowheads="1"/>
          </p:cNvSpPr>
          <p:nvPr>
            <p:ph type="dt" sz="half" idx="10"/>
          </p:nvPr>
        </p:nvSpPr>
        <p:spPr>
          <a:ln/>
        </p:spPr>
        <p:txBody>
          <a:bodyPr/>
          <a:lstStyle>
            <a:lvl1pPr>
              <a:defRPr/>
            </a:lvl1pPr>
          </a:lstStyle>
          <a:p>
            <a:pPr>
              <a:defRPr/>
            </a:pPr>
            <a:fld id="{009D79EC-6A4D-4147-A478-8D20F085C899}" type="datetime1">
              <a:rPr lang="en-US" smtClean="0"/>
              <a:t>5/6/2012</a:t>
            </a:fld>
            <a:endParaRPr lang="en-GB"/>
          </a:p>
        </p:txBody>
      </p:sp>
      <p:sp>
        <p:nvSpPr>
          <p:cNvPr id="5" name="Rectangle 5"/>
          <p:cNvSpPr>
            <a:spLocks noGrp="1" noChangeArrowheads="1"/>
          </p:cNvSpPr>
          <p:nvPr>
            <p:ph type="ftr" sz="quarter" idx="11"/>
          </p:nvPr>
        </p:nvSpPr>
        <p:spPr>
          <a:ln/>
        </p:spPr>
        <p:txBody>
          <a:bodyPr/>
          <a:lstStyle>
            <a:lvl1pPr>
              <a:defRPr/>
            </a:lvl1pPr>
          </a:lstStyle>
          <a:p>
            <a:pPr>
              <a:defRPr/>
            </a:pPr>
            <a:r>
              <a:rPr lang="en-ZA" smtClean="0"/>
              <a:t>SARF_RPF Conference, Fernhill: PMB/Msunduze</a:t>
            </a: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6D2F270A-D82B-4488-8F78-26BA27E36E1E}" type="slidenum">
              <a:rPr lang="en-GB"/>
              <a:pPr>
                <a:defRPr/>
              </a:pPr>
              <a:t>‹#›</a:t>
            </a:fld>
            <a:endParaRPr lang="en-GB"/>
          </a:p>
        </p:txBody>
      </p:sp>
    </p:spTree>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86538" y="188913"/>
            <a:ext cx="2111375" cy="5832475"/>
          </a:xfrm>
        </p:spPr>
        <p:txBody>
          <a:bodyPr vert="eaVert"/>
          <a:lstStyle/>
          <a:p>
            <a:r>
              <a:rPr lang="en-US" smtClean="0"/>
              <a:t>Click to edit Master title style</a:t>
            </a:r>
            <a:endParaRPr lang="en-ZA"/>
          </a:p>
        </p:txBody>
      </p:sp>
      <p:sp>
        <p:nvSpPr>
          <p:cNvPr id="3" name="Vertical Text Placeholder 2"/>
          <p:cNvSpPr>
            <a:spLocks noGrp="1"/>
          </p:cNvSpPr>
          <p:nvPr>
            <p:ph type="body" orient="vert" idx="1"/>
          </p:nvPr>
        </p:nvSpPr>
        <p:spPr>
          <a:xfrm>
            <a:off x="250825" y="188913"/>
            <a:ext cx="6183313" cy="583247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Rectangle 4"/>
          <p:cNvSpPr>
            <a:spLocks noGrp="1" noChangeArrowheads="1"/>
          </p:cNvSpPr>
          <p:nvPr>
            <p:ph type="dt" sz="half" idx="10"/>
          </p:nvPr>
        </p:nvSpPr>
        <p:spPr>
          <a:ln/>
        </p:spPr>
        <p:txBody>
          <a:bodyPr/>
          <a:lstStyle>
            <a:lvl1pPr>
              <a:defRPr/>
            </a:lvl1pPr>
          </a:lstStyle>
          <a:p>
            <a:pPr>
              <a:defRPr/>
            </a:pPr>
            <a:fld id="{55291A92-3283-418C-99C2-1460F70EDEBE}" type="datetime1">
              <a:rPr lang="en-US" smtClean="0"/>
              <a:t>5/6/2012</a:t>
            </a:fld>
            <a:endParaRPr lang="en-GB"/>
          </a:p>
        </p:txBody>
      </p:sp>
      <p:sp>
        <p:nvSpPr>
          <p:cNvPr id="5" name="Rectangle 5"/>
          <p:cNvSpPr>
            <a:spLocks noGrp="1" noChangeArrowheads="1"/>
          </p:cNvSpPr>
          <p:nvPr>
            <p:ph type="ftr" sz="quarter" idx="11"/>
          </p:nvPr>
        </p:nvSpPr>
        <p:spPr>
          <a:ln/>
        </p:spPr>
        <p:txBody>
          <a:bodyPr/>
          <a:lstStyle>
            <a:lvl1pPr>
              <a:defRPr/>
            </a:lvl1pPr>
          </a:lstStyle>
          <a:p>
            <a:pPr>
              <a:defRPr/>
            </a:pPr>
            <a:r>
              <a:rPr lang="en-ZA" smtClean="0"/>
              <a:t>SARF_RPF Conference, Fernhill: PMB/Msunduze</a:t>
            </a: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2A666D4A-31A3-4922-8F30-352240871DC5}" type="slidenum">
              <a:rPr lang="en-GB"/>
              <a:pPr>
                <a:defRPr/>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emf"/><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10.xml.rels><?xml version="1.0" encoding="UTF-8" standalone="yes"?>
<Relationships xmlns="http://schemas.openxmlformats.org/package/2006/relationships"><Relationship Id="rId8" Type="http://schemas.openxmlformats.org/officeDocument/2006/relationships/slideLayout" Target="../slideLayouts/slideLayout107.xml"/><Relationship Id="rId13" Type="http://schemas.openxmlformats.org/officeDocument/2006/relationships/theme" Target="../theme/theme10.xml"/><Relationship Id="rId3" Type="http://schemas.openxmlformats.org/officeDocument/2006/relationships/slideLayout" Target="../slideLayouts/slideLayout102.xml"/><Relationship Id="rId7" Type="http://schemas.openxmlformats.org/officeDocument/2006/relationships/slideLayout" Target="../slideLayouts/slideLayout106.xml"/><Relationship Id="rId12" Type="http://schemas.openxmlformats.org/officeDocument/2006/relationships/slideLayout" Target="../slideLayouts/slideLayout111.xml"/><Relationship Id="rId2" Type="http://schemas.openxmlformats.org/officeDocument/2006/relationships/slideLayout" Target="../slideLayouts/slideLayout101.xml"/><Relationship Id="rId1" Type="http://schemas.openxmlformats.org/officeDocument/2006/relationships/slideLayout" Target="../slideLayouts/slideLayout100.xml"/><Relationship Id="rId6" Type="http://schemas.openxmlformats.org/officeDocument/2006/relationships/slideLayout" Target="../slideLayouts/slideLayout105.xml"/><Relationship Id="rId11" Type="http://schemas.openxmlformats.org/officeDocument/2006/relationships/slideLayout" Target="../slideLayouts/slideLayout110.xml"/><Relationship Id="rId5" Type="http://schemas.openxmlformats.org/officeDocument/2006/relationships/slideLayout" Target="../slideLayouts/slideLayout104.xml"/><Relationship Id="rId10" Type="http://schemas.openxmlformats.org/officeDocument/2006/relationships/slideLayout" Target="../slideLayouts/slideLayout109.xml"/><Relationship Id="rId4" Type="http://schemas.openxmlformats.org/officeDocument/2006/relationships/slideLayout" Target="../slideLayouts/slideLayout103.xml"/><Relationship Id="rId9" Type="http://schemas.openxmlformats.org/officeDocument/2006/relationships/slideLayout" Target="../slideLayouts/slideLayout108.xml"/><Relationship Id="rId14" Type="http://schemas.openxmlformats.org/officeDocument/2006/relationships/image" Target="../media/image8.jpeg"/></Relationships>
</file>

<file path=ppt/slideMasters/_rels/slideMaster11.xml.rels><?xml version="1.0" encoding="UTF-8" standalone="yes"?>
<Relationships xmlns="http://schemas.openxmlformats.org/package/2006/relationships"><Relationship Id="rId8" Type="http://schemas.openxmlformats.org/officeDocument/2006/relationships/slideLayout" Target="../slideLayouts/slideLayout119.xml"/><Relationship Id="rId13" Type="http://schemas.openxmlformats.org/officeDocument/2006/relationships/image" Target="../media/image9.jpeg"/><Relationship Id="rId3" Type="http://schemas.openxmlformats.org/officeDocument/2006/relationships/slideLayout" Target="../slideLayouts/slideLayout114.xml"/><Relationship Id="rId7" Type="http://schemas.openxmlformats.org/officeDocument/2006/relationships/slideLayout" Target="../slideLayouts/slideLayout118.xml"/><Relationship Id="rId12" Type="http://schemas.openxmlformats.org/officeDocument/2006/relationships/theme" Target="../theme/theme11.xml"/><Relationship Id="rId2" Type="http://schemas.openxmlformats.org/officeDocument/2006/relationships/slideLayout" Target="../slideLayouts/slideLayout113.xml"/><Relationship Id="rId1" Type="http://schemas.openxmlformats.org/officeDocument/2006/relationships/slideLayout" Target="../slideLayouts/slideLayout112.xml"/><Relationship Id="rId6" Type="http://schemas.openxmlformats.org/officeDocument/2006/relationships/slideLayout" Target="../slideLayouts/slideLayout117.xml"/><Relationship Id="rId11" Type="http://schemas.openxmlformats.org/officeDocument/2006/relationships/slideLayout" Target="../slideLayouts/slideLayout122.xml"/><Relationship Id="rId5" Type="http://schemas.openxmlformats.org/officeDocument/2006/relationships/slideLayout" Target="../slideLayouts/slideLayout116.xml"/><Relationship Id="rId10" Type="http://schemas.openxmlformats.org/officeDocument/2006/relationships/slideLayout" Target="../slideLayouts/slideLayout121.xml"/><Relationship Id="rId4" Type="http://schemas.openxmlformats.org/officeDocument/2006/relationships/slideLayout" Target="../slideLayouts/slideLayout115.xml"/><Relationship Id="rId9" Type="http://schemas.openxmlformats.org/officeDocument/2006/relationships/slideLayout" Target="../slideLayouts/slideLayout120.xml"/></Relationships>
</file>

<file path=ppt/slideMasters/_rels/slideMaster12.xml.rels><?xml version="1.0" encoding="UTF-8" standalone="yes"?>
<Relationships xmlns="http://schemas.openxmlformats.org/package/2006/relationships"><Relationship Id="rId8" Type="http://schemas.openxmlformats.org/officeDocument/2006/relationships/slideLayout" Target="../slideLayouts/slideLayout130.xml"/><Relationship Id="rId13" Type="http://schemas.openxmlformats.org/officeDocument/2006/relationships/image" Target="../media/image10.jpeg"/><Relationship Id="rId3" Type="http://schemas.openxmlformats.org/officeDocument/2006/relationships/slideLayout" Target="../slideLayouts/slideLayout125.xml"/><Relationship Id="rId7" Type="http://schemas.openxmlformats.org/officeDocument/2006/relationships/slideLayout" Target="../slideLayouts/slideLayout129.xml"/><Relationship Id="rId12" Type="http://schemas.openxmlformats.org/officeDocument/2006/relationships/theme" Target="../theme/theme12.xml"/><Relationship Id="rId2" Type="http://schemas.openxmlformats.org/officeDocument/2006/relationships/slideLayout" Target="../slideLayouts/slideLayout124.xml"/><Relationship Id="rId1" Type="http://schemas.openxmlformats.org/officeDocument/2006/relationships/slideLayout" Target="../slideLayouts/slideLayout123.xml"/><Relationship Id="rId6" Type="http://schemas.openxmlformats.org/officeDocument/2006/relationships/slideLayout" Target="../slideLayouts/slideLayout128.xml"/><Relationship Id="rId11" Type="http://schemas.openxmlformats.org/officeDocument/2006/relationships/slideLayout" Target="../slideLayouts/slideLayout133.xml"/><Relationship Id="rId5" Type="http://schemas.openxmlformats.org/officeDocument/2006/relationships/slideLayout" Target="../slideLayouts/slideLayout127.xml"/><Relationship Id="rId10" Type="http://schemas.openxmlformats.org/officeDocument/2006/relationships/slideLayout" Target="../slideLayouts/slideLayout132.xml"/><Relationship Id="rId4" Type="http://schemas.openxmlformats.org/officeDocument/2006/relationships/slideLayout" Target="../slideLayouts/slideLayout126.xml"/><Relationship Id="rId9" Type="http://schemas.openxmlformats.org/officeDocument/2006/relationships/slideLayout" Target="../slideLayouts/slideLayout131.xml"/></Relationships>
</file>

<file path=ppt/slideMasters/_rels/slideMaster13.xml.rels><?xml version="1.0" encoding="UTF-8" standalone="yes"?>
<Relationships xmlns="http://schemas.openxmlformats.org/package/2006/relationships"><Relationship Id="rId8" Type="http://schemas.openxmlformats.org/officeDocument/2006/relationships/slideLayout" Target="../slideLayouts/slideLayout141.xml"/><Relationship Id="rId13" Type="http://schemas.openxmlformats.org/officeDocument/2006/relationships/image" Target="../media/image9.jpeg"/><Relationship Id="rId3" Type="http://schemas.openxmlformats.org/officeDocument/2006/relationships/slideLayout" Target="../slideLayouts/slideLayout136.xml"/><Relationship Id="rId7" Type="http://schemas.openxmlformats.org/officeDocument/2006/relationships/slideLayout" Target="../slideLayouts/slideLayout140.xml"/><Relationship Id="rId12" Type="http://schemas.openxmlformats.org/officeDocument/2006/relationships/theme" Target="../theme/theme13.xml"/><Relationship Id="rId2" Type="http://schemas.openxmlformats.org/officeDocument/2006/relationships/slideLayout" Target="../slideLayouts/slideLayout135.xml"/><Relationship Id="rId1" Type="http://schemas.openxmlformats.org/officeDocument/2006/relationships/slideLayout" Target="../slideLayouts/slideLayout134.xml"/><Relationship Id="rId6" Type="http://schemas.openxmlformats.org/officeDocument/2006/relationships/slideLayout" Target="../slideLayouts/slideLayout139.xml"/><Relationship Id="rId11" Type="http://schemas.openxmlformats.org/officeDocument/2006/relationships/slideLayout" Target="../slideLayouts/slideLayout144.xml"/><Relationship Id="rId5" Type="http://schemas.openxmlformats.org/officeDocument/2006/relationships/slideLayout" Target="../slideLayouts/slideLayout138.xml"/><Relationship Id="rId10" Type="http://schemas.openxmlformats.org/officeDocument/2006/relationships/slideLayout" Target="../slideLayouts/slideLayout143.xml"/><Relationship Id="rId4" Type="http://schemas.openxmlformats.org/officeDocument/2006/relationships/slideLayout" Target="../slideLayouts/slideLayout137.xml"/><Relationship Id="rId9" Type="http://schemas.openxmlformats.org/officeDocument/2006/relationships/slideLayout" Target="../slideLayouts/slideLayout142.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image" Target="../media/image2.jpeg"/><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13" Type="http://schemas.openxmlformats.org/officeDocument/2006/relationships/image" Target="../media/image3.jpeg"/><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theme" Target="../theme/theme4.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2.xml"/><Relationship Id="rId13" Type="http://schemas.openxmlformats.org/officeDocument/2006/relationships/image" Target="../media/image4.jpeg"/><Relationship Id="rId3" Type="http://schemas.openxmlformats.org/officeDocument/2006/relationships/slideLayout" Target="../slideLayouts/slideLayout47.xml"/><Relationship Id="rId7" Type="http://schemas.openxmlformats.org/officeDocument/2006/relationships/slideLayout" Target="../slideLayouts/slideLayout51.xml"/><Relationship Id="rId12" Type="http://schemas.openxmlformats.org/officeDocument/2006/relationships/theme" Target="../theme/theme5.xml"/><Relationship Id="rId2" Type="http://schemas.openxmlformats.org/officeDocument/2006/relationships/slideLayout" Target="../slideLayouts/slideLayout46.xml"/><Relationship Id="rId1" Type="http://schemas.openxmlformats.org/officeDocument/2006/relationships/slideLayout" Target="../slideLayouts/slideLayout45.xml"/><Relationship Id="rId6" Type="http://schemas.openxmlformats.org/officeDocument/2006/relationships/slideLayout" Target="../slideLayouts/slideLayout50.xml"/><Relationship Id="rId11" Type="http://schemas.openxmlformats.org/officeDocument/2006/relationships/slideLayout" Target="../slideLayouts/slideLayout55.xml"/><Relationship Id="rId5" Type="http://schemas.openxmlformats.org/officeDocument/2006/relationships/slideLayout" Target="../slideLayouts/slideLayout49.xml"/><Relationship Id="rId10" Type="http://schemas.openxmlformats.org/officeDocument/2006/relationships/slideLayout" Target="../slideLayouts/slideLayout54.xml"/><Relationship Id="rId4" Type="http://schemas.openxmlformats.org/officeDocument/2006/relationships/slideLayout" Target="../slideLayouts/slideLayout48.xml"/><Relationship Id="rId9" Type="http://schemas.openxmlformats.org/officeDocument/2006/relationships/slideLayout" Target="../slideLayouts/slideLayout53.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3.xml"/><Relationship Id="rId3" Type="http://schemas.openxmlformats.org/officeDocument/2006/relationships/slideLayout" Target="../slideLayouts/slideLayout58.xml"/><Relationship Id="rId7" Type="http://schemas.openxmlformats.org/officeDocument/2006/relationships/slideLayout" Target="../slideLayouts/slideLayout62.xml"/><Relationship Id="rId12" Type="http://schemas.openxmlformats.org/officeDocument/2006/relationships/theme" Target="../theme/theme6.xml"/><Relationship Id="rId2" Type="http://schemas.openxmlformats.org/officeDocument/2006/relationships/slideLayout" Target="../slideLayouts/slideLayout57.xml"/><Relationship Id="rId1" Type="http://schemas.openxmlformats.org/officeDocument/2006/relationships/slideLayout" Target="../slideLayouts/slideLayout56.xml"/><Relationship Id="rId6" Type="http://schemas.openxmlformats.org/officeDocument/2006/relationships/slideLayout" Target="../slideLayouts/slideLayout61.xml"/><Relationship Id="rId11" Type="http://schemas.openxmlformats.org/officeDocument/2006/relationships/slideLayout" Target="../slideLayouts/slideLayout66.xml"/><Relationship Id="rId5" Type="http://schemas.openxmlformats.org/officeDocument/2006/relationships/slideLayout" Target="../slideLayouts/slideLayout60.xml"/><Relationship Id="rId10" Type="http://schemas.openxmlformats.org/officeDocument/2006/relationships/slideLayout" Target="../slideLayouts/slideLayout65.xml"/><Relationship Id="rId4" Type="http://schemas.openxmlformats.org/officeDocument/2006/relationships/slideLayout" Target="../slideLayouts/slideLayout59.xml"/><Relationship Id="rId9" Type="http://schemas.openxmlformats.org/officeDocument/2006/relationships/slideLayout" Target="../slideLayouts/slideLayout64.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74.xml"/><Relationship Id="rId13" Type="http://schemas.openxmlformats.org/officeDocument/2006/relationships/image" Target="../media/image5.jpeg"/><Relationship Id="rId3" Type="http://schemas.openxmlformats.org/officeDocument/2006/relationships/slideLayout" Target="../slideLayouts/slideLayout69.xml"/><Relationship Id="rId7" Type="http://schemas.openxmlformats.org/officeDocument/2006/relationships/slideLayout" Target="../slideLayouts/slideLayout73.xml"/><Relationship Id="rId12" Type="http://schemas.openxmlformats.org/officeDocument/2006/relationships/theme" Target="../theme/theme7.xml"/><Relationship Id="rId2" Type="http://schemas.openxmlformats.org/officeDocument/2006/relationships/slideLayout" Target="../slideLayouts/slideLayout68.xml"/><Relationship Id="rId1" Type="http://schemas.openxmlformats.org/officeDocument/2006/relationships/slideLayout" Target="../slideLayouts/slideLayout67.xml"/><Relationship Id="rId6" Type="http://schemas.openxmlformats.org/officeDocument/2006/relationships/slideLayout" Target="../slideLayouts/slideLayout72.xml"/><Relationship Id="rId11" Type="http://schemas.openxmlformats.org/officeDocument/2006/relationships/slideLayout" Target="../slideLayouts/slideLayout77.xml"/><Relationship Id="rId5" Type="http://schemas.openxmlformats.org/officeDocument/2006/relationships/slideLayout" Target="../slideLayouts/slideLayout71.xml"/><Relationship Id="rId10" Type="http://schemas.openxmlformats.org/officeDocument/2006/relationships/slideLayout" Target="../slideLayouts/slideLayout76.xml"/><Relationship Id="rId4" Type="http://schemas.openxmlformats.org/officeDocument/2006/relationships/slideLayout" Target="../slideLayouts/slideLayout70.xml"/><Relationship Id="rId9" Type="http://schemas.openxmlformats.org/officeDocument/2006/relationships/slideLayout" Target="../slideLayouts/slideLayout75.xml"/></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85.xml"/><Relationship Id="rId13" Type="http://schemas.openxmlformats.org/officeDocument/2006/relationships/image" Target="../media/image6.jpeg"/><Relationship Id="rId3" Type="http://schemas.openxmlformats.org/officeDocument/2006/relationships/slideLayout" Target="../slideLayouts/slideLayout80.xml"/><Relationship Id="rId7" Type="http://schemas.openxmlformats.org/officeDocument/2006/relationships/slideLayout" Target="../slideLayouts/slideLayout84.xml"/><Relationship Id="rId12" Type="http://schemas.openxmlformats.org/officeDocument/2006/relationships/theme" Target="../theme/theme8.xml"/><Relationship Id="rId2" Type="http://schemas.openxmlformats.org/officeDocument/2006/relationships/slideLayout" Target="../slideLayouts/slideLayout79.xml"/><Relationship Id="rId1" Type="http://schemas.openxmlformats.org/officeDocument/2006/relationships/slideLayout" Target="../slideLayouts/slideLayout78.xml"/><Relationship Id="rId6" Type="http://schemas.openxmlformats.org/officeDocument/2006/relationships/slideLayout" Target="../slideLayouts/slideLayout83.xml"/><Relationship Id="rId11" Type="http://schemas.openxmlformats.org/officeDocument/2006/relationships/slideLayout" Target="../slideLayouts/slideLayout88.xml"/><Relationship Id="rId5" Type="http://schemas.openxmlformats.org/officeDocument/2006/relationships/slideLayout" Target="../slideLayouts/slideLayout82.xml"/><Relationship Id="rId10" Type="http://schemas.openxmlformats.org/officeDocument/2006/relationships/slideLayout" Target="../slideLayouts/slideLayout87.xml"/><Relationship Id="rId4" Type="http://schemas.openxmlformats.org/officeDocument/2006/relationships/slideLayout" Target="../slideLayouts/slideLayout81.xml"/><Relationship Id="rId9" Type="http://schemas.openxmlformats.org/officeDocument/2006/relationships/slideLayout" Target="../slideLayouts/slideLayout86.xml"/></Relationships>
</file>

<file path=ppt/slideMasters/_rels/slideMaster9.xml.rels><?xml version="1.0" encoding="UTF-8" standalone="yes"?>
<Relationships xmlns="http://schemas.openxmlformats.org/package/2006/relationships"><Relationship Id="rId8" Type="http://schemas.openxmlformats.org/officeDocument/2006/relationships/slideLayout" Target="../slideLayouts/slideLayout96.xml"/><Relationship Id="rId13" Type="http://schemas.openxmlformats.org/officeDocument/2006/relationships/image" Target="../media/image7.jpeg"/><Relationship Id="rId3" Type="http://schemas.openxmlformats.org/officeDocument/2006/relationships/slideLayout" Target="../slideLayouts/slideLayout91.xml"/><Relationship Id="rId7" Type="http://schemas.openxmlformats.org/officeDocument/2006/relationships/slideLayout" Target="../slideLayouts/slideLayout95.xml"/><Relationship Id="rId12" Type="http://schemas.openxmlformats.org/officeDocument/2006/relationships/theme" Target="../theme/theme9.xml"/><Relationship Id="rId2" Type="http://schemas.openxmlformats.org/officeDocument/2006/relationships/slideLayout" Target="../slideLayouts/slideLayout90.xml"/><Relationship Id="rId1" Type="http://schemas.openxmlformats.org/officeDocument/2006/relationships/slideLayout" Target="../slideLayouts/slideLayout89.xml"/><Relationship Id="rId6" Type="http://schemas.openxmlformats.org/officeDocument/2006/relationships/slideLayout" Target="../slideLayouts/slideLayout94.xml"/><Relationship Id="rId11" Type="http://schemas.openxmlformats.org/officeDocument/2006/relationships/slideLayout" Target="../slideLayouts/slideLayout99.xml"/><Relationship Id="rId5" Type="http://schemas.openxmlformats.org/officeDocument/2006/relationships/slideLayout" Target="../slideLayouts/slideLayout93.xml"/><Relationship Id="rId10" Type="http://schemas.openxmlformats.org/officeDocument/2006/relationships/slideLayout" Target="../slideLayouts/slideLayout98.xml"/><Relationship Id="rId4" Type="http://schemas.openxmlformats.org/officeDocument/2006/relationships/slideLayout" Target="../slideLayouts/slideLayout92.xml"/><Relationship Id="rId9" Type="http://schemas.openxmlformats.org/officeDocument/2006/relationships/slideLayout" Target="../slideLayouts/slideLayout9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050" name="Picture 7" descr="PPT Bkg_Logo"/>
          <p:cNvPicPr>
            <a:picLocks noChangeAspect="1" noChangeArrowheads="1"/>
          </p:cNvPicPr>
          <p:nvPr userDrawn="1"/>
        </p:nvPicPr>
        <p:blipFill>
          <a:blip r:embed="rId13" cstate="print"/>
          <a:srcRect/>
          <a:stretch>
            <a:fillRect/>
          </a:stretch>
        </p:blipFill>
        <p:spPr bwMode="auto">
          <a:xfrm>
            <a:off x="2657475" y="927100"/>
            <a:ext cx="3498850" cy="4949825"/>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782" r:id="rId1"/>
    <p:sldLayoutId id="2147483783" r:id="rId2"/>
    <p:sldLayoutId id="2147483784" r:id="rId3"/>
    <p:sldLayoutId id="2147483785" r:id="rId4"/>
    <p:sldLayoutId id="2147483786" r:id="rId5"/>
    <p:sldLayoutId id="2147483787" r:id="rId6"/>
    <p:sldLayoutId id="2147483788" r:id="rId7"/>
    <p:sldLayoutId id="2147483789" r:id="rId8"/>
    <p:sldLayoutId id="2147483790" r:id="rId9"/>
    <p:sldLayoutId id="2147483791" r:id="rId10"/>
    <p:sldLayoutId id="2147483792" r:id="rId11"/>
  </p:sldLayoutIdLst>
  <p:hf hdr="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4" cstate="print"/>
          <a:srcRect/>
          <a:stretch>
            <a:fillRect/>
          </a:stretch>
        </a:blipFill>
        <a:effectLst/>
      </p:bgPr>
    </p:bg>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bwMode="auto">
          <a:xfrm>
            <a:off x="457200" y="2781300"/>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GB" smtClean="0"/>
              <a:t>Click to edit Master title style</a:t>
            </a:r>
          </a:p>
        </p:txBody>
      </p:sp>
    </p:spTree>
  </p:cSld>
  <p:clrMap bg1="lt1" tx1="dk1" bg2="lt2" tx2="dk2" accent1="accent1" accent2="accent2" accent3="accent3" accent4="accent4" accent5="accent5" accent6="accent6" hlink="hlink" folHlink="folHlink"/>
  <p:sldLayoutIdLst>
    <p:sldLayoutId id="2147483859" r:id="rId1"/>
    <p:sldLayoutId id="2147483860" r:id="rId2"/>
    <p:sldLayoutId id="2147483861" r:id="rId3"/>
    <p:sldLayoutId id="2147483862" r:id="rId4"/>
    <p:sldLayoutId id="2147483863" r:id="rId5"/>
    <p:sldLayoutId id="2147483864" r:id="rId6"/>
    <p:sldLayoutId id="2147483865" r:id="rId7"/>
    <p:sldLayoutId id="2147483866" r:id="rId8"/>
    <p:sldLayoutId id="2147483867" r:id="rId9"/>
    <p:sldLayoutId id="2147483868" r:id="rId10"/>
    <p:sldLayoutId id="2147483869" r:id="rId11"/>
    <p:sldLayoutId id="2147483916" r:id="rId12"/>
  </p:sldLayoutIdLst>
  <p:hf hdr="0"/>
  <p:txStyles>
    <p:titleStyle>
      <a:lvl1pPr algn="ctr" rtl="0" eaLnBrk="0" fontAlgn="base" hangingPunct="0">
        <a:spcBef>
          <a:spcPct val="0"/>
        </a:spcBef>
        <a:spcAft>
          <a:spcPct val="0"/>
        </a:spcAft>
        <a:defRPr sz="4400">
          <a:solidFill>
            <a:schemeClr val="bg1"/>
          </a:solidFill>
          <a:latin typeface="+mj-lt"/>
          <a:ea typeface="+mj-ea"/>
          <a:cs typeface="+mj-cs"/>
        </a:defRPr>
      </a:lvl1pPr>
      <a:lvl2pPr algn="ctr" rtl="0" eaLnBrk="0" fontAlgn="base" hangingPunct="0">
        <a:spcBef>
          <a:spcPct val="0"/>
        </a:spcBef>
        <a:spcAft>
          <a:spcPct val="0"/>
        </a:spcAft>
        <a:defRPr sz="4400">
          <a:solidFill>
            <a:schemeClr val="bg1"/>
          </a:solidFill>
          <a:latin typeface="Arial" charset="0"/>
        </a:defRPr>
      </a:lvl2pPr>
      <a:lvl3pPr algn="ctr" rtl="0" eaLnBrk="0" fontAlgn="base" hangingPunct="0">
        <a:spcBef>
          <a:spcPct val="0"/>
        </a:spcBef>
        <a:spcAft>
          <a:spcPct val="0"/>
        </a:spcAft>
        <a:defRPr sz="4400">
          <a:solidFill>
            <a:schemeClr val="bg1"/>
          </a:solidFill>
          <a:latin typeface="Arial" charset="0"/>
        </a:defRPr>
      </a:lvl3pPr>
      <a:lvl4pPr algn="ctr" rtl="0" eaLnBrk="0" fontAlgn="base" hangingPunct="0">
        <a:spcBef>
          <a:spcPct val="0"/>
        </a:spcBef>
        <a:spcAft>
          <a:spcPct val="0"/>
        </a:spcAft>
        <a:defRPr sz="4400">
          <a:solidFill>
            <a:schemeClr val="bg1"/>
          </a:solidFill>
          <a:latin typeface="Arial" charset="0"/>
        </a:defRPr>
      </a:lvl4pPr>
      <a:lvl5pPr algn="ctr" rtl="0" eaLnBrk="0" fontAlgn="base" hangingPunct="0">
        <a:spcBef>
          <a:spcPct val="0"/>
        </a:spcBef>
        <a:spcAft>
          <a:spcPct val="0"/>
        </a:spcAft>
        <a:defRPr sz="4400">
          <a:solidFill>
            <a:schemeClr val="bg1"/>
          </a:solidFill>
          <a:latin typeface="Arial" charset="0"/>
        </a:defRPr>
      </a:lvl5pPr>
      <a:lvl6pPr marL="457200" algn="ctr" rtl="0" fontAlgn="base">
        <a:spcBef>
          <a:spcPct val="0"/>
        </a:spcBef>
        <a:spcAft>
          <a:spcPct val="0"/>
        </a:spcAft>
        <a:defRPr sz="4400">
          <a:solidFill>
            <a:schemeClr val="bg1"/>
          </a:solidFill>
          <a:latin typeface="Arial" charset="0"/>
        </a:defRPr>
      </a:lvl6pPr>
      <a:lvl7pPr marL="914400" algn="ctr" rtl="0" fontAlgn="base">
        <a:spcBef>
          <a:spcPct val="0"/>
        </a:spcBef>
        <a:spcAft>
          <a:spcPct val="0"/>
        </a:spcAft>
        <a:defRPr sz="4400">
          <a:solidFill>
            <a:schemeClr val="bg1"/>
          </a:solidFill>
          <a:latin typeface="Arial" charset="0"/>
        </a:defRPr>
      </a:lvl7pPr>
      <a:lvl8pPr marL="1371600" algn="ctr" rtl="0" fontAlgn="base">
        <a:spcBef>
          <a:spcPct val="0"/>
        </a:spcBef>
        <a:spcAft>
          <a:spcPct val="0"/>
        </a:spcAft>
        <a:defRPr sz="4400">
          <a:solidFill>
            <a:schemeClr val="bg1"/>
          </a:solidFill>
          <a:latin typeface="Arial" charset="0"/>
        </a:defRPr>
      </a:lvl8pPr>
      <a:lvl9pPr marL="1828800" algn="ctr" rtl="0" fontAlgn="base">
        <a:spcBef>
          <a:spcPct val="0"/>
        </a:spcBef>
        <a:spcAft>
          <a:spcPct val="0"/>
        </a:spcAft>
        <a:defRPr sz="4400">
          <a:solidFill>
            <a:schemeClr val="bg1"/>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3" cstate="print"/>
          <a:srcRect/>
          <a:stretch>
            <a:fillRect/>
          </a:stretch>
        </a:blipFill>
        <a:effectLst/>
      </p:bgPr>
    </p:bg>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bwMode="auto">
          <a:xfrm>
            <a:off x="250825" y="188913"/>
            <a:ext cx="8447088" cy="93662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GB" smtClean="0"/>
              <a:t>Click to edit Master title style</a:t>
            </a:r>
          </a:p>
        </p:txBody>
      </p:sp>
      <p:sp>
        <p:nvSpPr>
          <p:cNvPr id="10243" name="Rectangle 3"/>
          <p:cNvSpPr>
            <a:spLocks noGrp="1" noChangeArrowheads="1"/>
          </p:cNvSpPr>
          <p:nvPr>
            <p:ph type="body" idx="1"/>
          </p:nvPr>
        </p:nvSpPr>
        <p:spPr bwMode="auto">
          <a:xfrm>
            <a:off x="457200" y="1495425"/>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p>
        </p:txBody>
      </p:sp>
      <p:sp>
        <p:nvSpPr>
          <p:cNvPr id="10244"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smtClean="0"/>
            </a:lvl1pPr>
          </a:lstStyle>
          <a:p>
            <a:pPr>
              <a:defRPr/>
            </a:pPr>
            <a:fld id="{5F9D7FAF-9E20-4735-9E53-111344D15DF5}" type="datetime1">
              <a:rPr lang="en-US" smtClean="0"/>
              <a:t>5/6/2012</a:t>
            </a:fld>
            <a:endParaRPr lang="en-GB"/>
          </a:p>
        </p:txBody>
      </p:sp>
      <p:sp>
        <p:nvSpPr>
          <p:cNvPr id="10245"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smtClean="0"/>
            </a:lvl1pPr>
          </a:lstStyle>
          <a:p>
            <a:pPr>
              <a:defRPr/>
            </a:pPr>
            <a:r>
              <a:rPr lang="en-ZA" smtClean="0"/>
              <a:t>SARF_RPF Conference, Fernhill: PMB/Msunduze</a:t>
            </a:r>
            <a:endParaRPr lang="en-GB"/>
          </a:p>
        </p:txBody>
      </p:sp>
      <p:sp>
        <p:nvSpPr>
          <p:cNvPr id="10246"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pPr>
              <a:defRPr/>
            </a:pPr>
            <a:fld id="{25243BF7-6B64-47A5-A8F0-588C48E6C830}" type="slidenum">
              <a:rPr lang="en-GB"/>
              <a:pPr>
                <a:defRPr/>
              </a:pPr>
              <a:t>‹#›</a:t>
            </a:fld>
            <a:endParaRPr lang="en-GB"/>
          </a:p>
        </p:txBody>
      </p:sp>
    </p:spTree>
  </p:cSld>
  <p:clrMap bg1="lt1" tx1="dk1" bg2="lt2" tx2="dk2" accent1="accent1" accent2="accent2" accent3="accent3" accent4="accent4" accent5="accent5" accent6="accent6" hlink="hlink" folHlink="folHlink"/>
  <p:sldLayoutIdLst>
    <p:sldLayoutId id="2147483870" r:id="rId1"/>
    <p:sldLayoutId id="2147483871" r:id="rId2"/>
    <p:sldLayoutId id="2147483872" r:id="rId3"/>
    <p:sldLayoutId id="2147483873" r:id="rId4"/>
    <p:sldLayoutId id="2147483874" r:id="rId5"/>
    <p:sldLayoutId id="2147483875" r:id="rId6"/>
    <p:sldLayoutId id="2147483876" r:id="rId7"/>
    <p:sldLayoutId id="2147483877" r:id="rId8"/>
    <p:sldLayoutId id="2147483878" r:id="rId9"/>
    <p:sldLayoutId id="2147483879" r:id="rId10"/>
    <p:sldLayoutId id="2147483880" r:id="rId11"/>
  </p:sldLayoutIdLst>
  <p:hf hdr="0"/>
  <p:txStyles>
    <p:titleStyle>
      <a:lvl1pPr algn="l" rtl="0" eaLnBrk="0" fontAlgn="base" hangingPunct="0">
        <a:spcBef>
          <a:spcPct val="0"/>
        </a:spcBef>
        <a:spcAft>
          <a:spcPct val="0"/>
        </a:spcAft>
        <a:defRPr sz="3600">
          <a:solidFill>
            <a:srgbClr val="292929"/>
          </a:solidFill>
          <a:latin typeface="+mj-lt"/>
          <a:ea typeface="+mj-ea"/>
          <a:cs typeface="+mj-cs"/>
        </a:defRPr>
      </a:lvl1pPr>
      <a:lvl2pPr algn="l" rtl="0" eaLnBrk="0" fontAlgn="base" hangingPunct="0">
        <a:spcBef>
          <a:spcPct val="0"/>
        </a:spcBef>
        <a:spcAft>
          <a:spcPct val="0"/>
        </a:spcAft>
        <a:defRPr sz="3600">
          <a:solidFill>
            <a:srgbClr val="292929"/>
          </a:solidFill>
          <a:latin typeface="Arial" charset="0"/>
        </a:defRPr>
      </a:lvl2pPr>
      <a:lvl3pPr algn="l" rtl="0" eaLnBrk="0" fontAlgn="base" hangingPunct="0">
        <a:spcBef>
          <a:spcPct val="0"/>
        </a:spcBef>
        <a:spcAft>
          <a:spcPct val="0"/>
        </a:spcAft>
        <a:defRPr sz="3600">
          <a:solidFill>
            <a:srgbClr val="292929"/>
          </a:solidFill>
          <a:latin typeface="Arial" charset="0"/>
        </a:defRPr>
      </a:lvl3pPr>
      <a:lvl4pPr algn="l" rtl="0" eaLnBrk="0" fontAlgn="base" hangingPunct="0">
        <a:spcBef>
          <a:spcPct val="0"/>
        </a:spcBef>
        <a:spcAft>
          <a:spcPct val="0"/>
        </a:spcAft>
        <a:defRPr sz="3600">
          <a:solidFill>
            <a:srgbClr val="292929"/>
          </a:solidFill>
          <a:latin typeface="Arial" charset="0"/>
        </a:defRPr>
      </a:lvl4pPr>
      <a:lvl5pPr algn="l" rtl="0" eaLnBrk="0" fontAlgn="base" hangingPunct="0">
        <a:spcBef>
          <a:spcPct val="0"/>
        </a:spcBef>
        <a:spcAft>
          <a:spcPct val="0"/>
        </a:spcAft>
        <a:defRPr sz="3600">
          <a:solidFill>
            <a:srgbClr val="292929"/>
          </a:solidFill>
          <a:latin typeface="Arial" charset="0"/>
        </a:defRPr>
      </a:lvl5pPr>
      <a:lvl6pPr marL="457200" algn="l" rtl="0" fontAlgn="base">
        <a:spcBef>
          <a:spcPct val="0"/>
        </a:spcBef>
        <a:spcAft>
          <a:spcPct val="0"/>
        </a:spcAft>
        <a:defRPr sz="3600">
          <a:solidFill>
            <a:srgbClr val="292929"/>
          </a:solidFill>
          <a:latin typeface="Arial" charset="0"/>
        </a:defRPr>
      </a:lvl6pPr>
      <a:lvl7pPr marL="914400" algn="l" rtl="0" fontAlgn="base">
        <a:spcBef>
          <a:spcPct val="0"/>
        </a:spcBef>
        <a:spcAft>
          <a:spcPct val="0"/>
        </a:spcAft>
        <a:defRPr sz="3600">
          <a:solidFill>
            <a:srgbClr val="292929"/>
          </a:solidFill>
          <a:latin typeface="Arial" charset="0"/>
        </a:defRPr>
      </a:lvl7pPr>
      <a:lvl8pPr marL="1371600" algn="l" rtl="0" fontAlgn="base">
        <a:spcBef>
          <a:spcPct val="0"/>
        </a:spcBef>
        <a:spcAft>
          <a:spcPct val="0"/>
        </a:spcAft>
        <a:defRPr sz="3600">
          <a:solidFill>
            <a:srgbClr val="292929"/>
          </a:solidFill>
          <a:latin typeface="Arial" charset="0"/>
        </a:defRPr>
      </a:lvl8pPr>
      <a:lvl9pPr marL="1828800" algn="l" rtl="0" fontAlgn="base">
        <a:spcBef>
          <a:spcPct val="0"/>
        </a:spcBef>
        <a:spcAft>
          <a:spcPct val="0"/>
        </a:spcAft>
        <a:defRPr sz="3600">
          <a:solidFill>
            <a:srgbClr val="292929"/>
          </a:solidFill>
          <a:latin typeface="Arial" charset="0"/>
        </a:defRPr>
      </a:lvl9pPr>
    </p:titleStyle>
    <p:bodyStyle>
      <a:lvl1pPr marL="342900" indent="-342900" algn="l" rtl="0" eaLnBrk="0" fontAlgn="base" hangingPunct="0">
        <a:spcBef>
          <a:spcPct val="20000"/>
        </a:spcBef>
        <a:spcAft>
          <a:spcPct val="0"/>
        </a:spcAft>
        <a:buChar char="•"/>
        <a:defRPr sz="3200">
          <a:solidFill>
            <a:schemeClr val="bg1"/>
          </a:solidFill>
          <a:latin typeface="+mn-lt"/>
          <a:ea typeface="+mn-ea"/>
          <a:cs typeface="+mn-cs"/>
        </a:defRPr>
      </a:lvl1pPr>
      <a:lvl2pPr marL="742950" indent="-285750" algn="l" rtl="0" eaLnBrk="0" fontAlgn="base" hangingPunct="0">
        <a:spcBef>
          <a:spcPct val="20000"/>
        </a:spcBef>
        <a:spcAft>
          <a:spcPct val="0"/>
        </a:spcAft>
        <a:buChar char="–"/>
        <a:defRPr sz="2800">
          <a:solidFill>
            <a:schemeClr val="bg1"/>
          </a:solidFill>
          <a:latin typeface="+mn-lt"/>
        </a:defRPr>
      </a:lvl2pPr>
      <a:lvl3pPr marL="1143000" indent="-228600" algn="l" rtl="0" eaLnBrk="0" fontAlgn="base" hangingPunct="0">
        <a:spcBef>
          <a:spcPct val="20000"/>
        </a:spcBef>
        <a:spcAft>
          <a:spcPct val="0"/>
        </a:spcAft>
        <a:buChar char="•"/>
        <a:defRPr sz="2400">
          <a:solidFill>
            <a:schemeClr val="bg1"/>
          </a:solidFill>
          <a:latin typeface="+mn-lt"/>
        </a:defRPr>
      </a:lvl3pPr>
      <a:lvl4pPr marL="1600200" indent="-228600" algn="l" rtl="0" eaLnBrk="0" fontAlgn="base" hangingPunct="0">
        <a:spcBef>
          <a:spcPct val="20000"/>
        </a:spcBef>
        <a:spcAft>
          <a:spcPct val="0"/>
        </a:spcAft>
        <a:buChar char="–"/>
        <a:defRPr sz="2000">
          <a:solidFill>
            <a:schemeClr val="bg1"/>
          </a:solidFill>
          <a:latin typeface="+mn-lt"/>
        </a:defRPr>
      </a:lvl4pPr>
      <a:lvl5pPr marL="2057400" indent="-228600" algn="l" rtl="0" eaLnBrk="0" fontAlgn="base" hangingPunct="0">
        <a:spcBef>
          <a:spcPct val="20000"/>
        </a:spcBef>
        <a:spcAft>
          <a:spcPct val="0"/>
        </a:spcAft>
        <a:buChar char="»"/>
        <a:defRPr sz="2000">
          <a:solidFill>
            <a:schemeClr val="bg1"/>
          </a:solidFill>
          <a:latin typeface="+mn-lt"/>
        </a:defRPr>
      </a:lvl5pPr>
      <a:lvl6pPr marL="2514600" indent="-228600" algn="l" rtl="0" fontAlgn="base">
        <a:spcBef>
          <a:spcPct val="20000"/>
        </a:spcBef>
        <a:spcAft>
          <a:spcPct val="0"/>
        </a:spcAft>
        <a:buChar char="»"/>
        <a:defRPr sz="2000">
          <a:solidFill>
            <a:schemeClr val="bg1"/>
          </a:solidFill>
          <a:latin typeface="+mn-lt"/>
        </a:defRPr>
      </a:lvl6pPr>
      <a:lvl7pPr marL="2971800" indent="-228600" algn="l" rtl="0" fontAlgn="base">
        <a:spcBef>
          <a:spcPct val="20000"/>
        </a:spcBef>
        <a:spcAft>
          <a:spcPct val="0"/>
        </a:spcAft>
        <a:buChar char="»"/>
        <a:defRPr sz="2000">
          <a:solidFill>
            <a:schemeClr val="bg1"/>
          </a:solidFill>
          <a:latin typeface="+mn-lt"/>
        </a:defRPr>
      </a:lvl7pPr>
      <a:lvl8pPr marL="3429000" indent="-228600" algn="l" rtl="0" fontAlgn="base">
        <a:spcBef>
          <a:spcPct val="20000"/>
        </a:spcBef>
        <a:spcAft>
          <a:spcPct val="0"/>
        </a:spcAft>
        <a:buChar char="»"/>
        <a:defRPr sz="2000">
          <a:solidFill>
            <a:schemeClr val="bg1"/>
          </a:solidFill>
          <a:latin typeface="+mn-lt"/>
        </a:defRPr>
      </a:lvl8pPr>
      <a:lvl9pPr marL="3886200" indent="-228600" algn="l" rtl="0" fontAlgn="base">
        <a:spcBef>
          <a:spcPct val="20000"/>
        </a:spcBef>
        <a:spcAft>
          <a:spcPct val="0"/>
        </a:spcAft>
        <a:buChar char="»"/>
        <a:defRPr sz="2000">
          <a:solidFill>
            <a:schemeClr val="bg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2.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3" cstate="print"/>
          <a:srcRect/>
          <a:stretch>
            <a:fillRect/>
          </a:stretch>
        </a:blipFill>
        <a:effectLst/>
      </p:bgPr>
    </p:bg>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bwMode="auto">
          <a:xfrm>
            <a:off x="250825" y="188913"/>
            <a:ext cx="8447088" cy="93662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GB" smtClean="0"/>
              <a:t>Click to edit Master title style</a:t>
            </a:r>
          </a:p>
        </p:txBody>
      </p:sp>
      <p:sp>
        <p:nvSpPr>
          <p:cNvPr id="11267" name="Rectangle 3"/>
          <p:cNvSpPr>
            <a:spLocks noGrp="1" noChangeArrowheads="1"/>
          </p:cNvSpPr>
          <p:nvPr>
            <p:ph type="body" idx="1"/>
          </p:nvPr>
        </p:nvSpPr>
        <p:spPr bwMode="auto">
          <a:xfrm>
            <a:off x="457200" y="1495425"/>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p>
        </p:txBody>
      </p:sp>
      <p:sp>
        <p:nvSpPr>
          <p:cNvPr id="1126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smtClean="0"/>
            </a:lvl1pPr>
          </a:lstStyle>
          <a:p>
            <a:pPr>
              <a:defRPr/>
            </a:pPr>
            <a:fld id="{DB377B33-E9FA-4D52-9126-9A7BBAA408BB}" type="datetime1">
              <a:rPr lang="en-US" smtClean="0"/>
              <a:t>5/6/2012</a:t>
            </a:fld>
            <a:endParaRPr lang="en-GB"/>
          </a:p>
        </p:txBody>
      </p:sp>
      <p:sp>
        <p:nvSpPr>
          <p:cNvPr id="1126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smtClean="0"/>
            </a:lvl1pPr>
          </a:lstStyle>
          <a:p>
            <a:pPr>
              <a:defRPr/>
            </a:pPr>
            <a:r>
              <a:rPr lang="en-ZA" smtClean="0"/>
              <a:t>SARF_RPF Conference, Fernhill: PMB/Msunduze</a:t>
            </a:r>
            <a:endParaRPr lang="en-GB"/>
          </a:p>
        </p:txBody>
      </p:sp>
      <p:sp>
        <p:nvSpPr>
          <p:cNvPr id="1127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pPr>
              <a:defRPr/>
            </a:pPr>
            <a:fld id="{44EFCD44-5249-415A-AB19-F4F5D36D69A4}" type="slidenum">
              <a:rPr lang="en-GB"/>
              <a:pPr>
                <a:defRPr/>
              </a:pPr>
              <a:t>‹#›</a:t>
            </a:fld>
            <a:endParaRPr lang="en-GB"/>
          </a:p>
        </p:txBody>
      </p:sp>
    </p:spTree>
  </p:cSld>
  <p:clrMap bg1="lt1" tx1="dk1" bg2="lt2" tx2="dk2" accent1="accent1" accent2="accent2" accent3="accent3" accent4="accent4" accent5="accent5" accent6="accent6" hlink="hlink" folHlink="folHlink"/>
  <p:sldLayoutIdLst>
    <p:sldLayoutId id="2147483881" r:id="rId1"/>
    <p:sldLayoutId id="2147483882" r:id="rId2"/>
    <p:sldLayoutId id="2147483883" r:id="rId3"/>
    <p:sldLayoutId id="2147483884" r:id="rId4"/>
    <p:sldLayoutId id="2147483885" r:id="rId5"/>
    <p:sldLayoutId id="2147483886" r:id="rId6"/>
    <p:sldLayoutId id="2147483887" r:id="rId7"/>
    <p:sldLayoutId id="2147483888" r:id="rId8"/>
    <p:sldLayoutId id="2147483889" r:id="rId9"/>
    <p:sldLayoutId id="2147483890" r:id="rId10"/>
    <p:sldLayoutId id="2147483891" r:id="rId11"/>
  </p:sldLayoutIdLst>
  <p:hf hdr="0"/>
  <p:txStyles>
    <p:titleStyle>
      <a:lvl1pPr algn="l" rtl="0" eaLnBrk="0" fontAlgn="base" hangingPunct="0">
        <a:spcBef>
          <a:spcPct val="0"/>
        </a:spcBef>
        <a:spcAft>
          <a:spcPct val="0"/>
        </a:spcAft>
        <a:defRPr sz="3600">
          <a:solidFill>
            <a:srgbClr val="292929"/>
          </a:solidFill>
          <a:latin typeface="+mj-lt"/>
          <a:ea typeface="+mj-ea"/>
          <a:cs typeface="+mj-cs"/>
        </a:defRPr>
      </a:lvl1pPr>
      <a:lvl2pPr algn="l" rtl="0" eaLnBrk="0" fontAlgn="base" hangingPunct="0">
        <a:spcBef>
          <a:spcPct val="0"/>
        </a:spcBef>
        <a:spcAft>
          <a:spcPct val="0"/>
        </a:spcAft>
        <a:defRPr sz="3600">
          <a:solidFill>
            <a:srgbClr val="292929"/>
          </a:solidFill>
          <a:latin typeface="Arial" charset="0"/>
        </a:defRPr>
      </a:lvl2pPr>
      <a:lvl3pPr algn="l" rtl="0" eaLnBrk="0" fontAlgn="base" hangingPunct="0">
        <a:spcBef>
          <a:spcPct val="0"/>
        </a:spcBef>
        <a:spcAft>
          <a:spcPct val="0"/>
        </a:spcAft>
        <a:defRPr sz="3600">
          <a:solidFill>
            <a:srgbClr val="292929"/>
          </a:solidFill>
          <a:latin typeface="Arial" charset="0"/>
        </a:defRPr>
      </a:lvl3pPr>
      <a:lvl4pPr algn="l" rtl="0" eaLnBrk="0" fontAlgn="base" hangingPunct="0">
        <a:spcBef>
          <a:spcPct val="0"/>
        </a:spcBef>
        <a:spcAft>
          <a:spcPct val="0"/>
        </a:spcAft>
        <a:defRPr sz="3600">
          <a:solidFill>
            <a:srgbClr val="292929"/>
          </a:solidFill>
          <a:latin typeface="Arial" charset="0"/>
        </a:defRPr>
      </a:lvl4pPr>
      <a:lvl5pPr algn="l" rtl="0" eaLnBrk="0" fontAlgn="base" hangingPunct="0">
        <a:spcBef>
          <a:spcPct val="0"/>
        </a:spcBef>
        <a:spcAft>
          <a:spcPct val="0"/>
        </a:spcAft>
        <a:defRPr sz="3600">
          <a:solidFill>
            <a:srgbClr val="292929"/>
          </a:solidFill>
          <a:latin typeface="Arial" charset="0"/>
        </a:defRPr>
      </a:lvl5pPr>
      <a:lvl6pPr marL="457200" algn="l" rtl="0" fontAlgn="base">
        <a:spcBef>
          <a:spcPct val="0"/>
        </a:spcBef>
        <a:spcAft>
          <a:spcPct val="0"/>
        </a:spcAft>
        <a:defRPr sz="3600">
          <a:solidFill>
            <a:srgbClr val="292929"/>
          </a:solidFill>
          <a:latin typeface="Arial" charset="0"/>
        </a:defRPr>
      </a:lvl6pPr>
      <a:lvl7pPr marL="914400" algn="l" rtl="0" fontAlgn="base">
        <a:spcBef>
          <a:spcPct val="0"/>
        </a:spcBef>
        <a:spcAft>
          <a:spcPct val="0"/>
        </a:spcAft>
        <a:defRPr sz="3600">
          <a:solidFill>
            <a:srgbClr val="292929"/>
          </a:solidFill>
          <a:latin typeface="Arial" charset="0"/>
        </a:defRPr>
      </a:lvl7pPr>
      <a:lvl8pPr marL="1371600" algn="l" rtl="0" fontAlgn="base">
        <a:spcBef>
          <a:spcPct val="0"/>
        </a:spcBef>
        <a:spcAft>
          <a:spcPct val="0"/>
        </a:spcAft>
        <a:defRPr sz="3600">
          <a:solidFill>
            <a:srgbClr val="292929"/>
          </a:solidFill>
          <a:latin typeface="Arial" charset="0"/>
        </a:defRPr>
      </a:lvl8pPr>
      <a:lvl9pPr marL="1828800" algn="l" rtl="0" fontAlgn="base">
        <a:spcBef>
          <a:spcPct val="0"/>
        </a:spcBef>
        <a:spcAft>
          <a:spcPct val="0"/>
        </a:spcAft>
        <a:defRPr sz="3600">
          <a:solidFill>
            <a:srgbClr val="292929"/>
          </a:solidFill>
          <a:latin typeface="Arial" charset="0"/>
        </a:defRPr>
      </a:lvl9pPr>
    </p:titleStyle>
    <p:bodyStyle>
      <a:lvl1pPr marL="342900" indent="-342900" algn="l" rtl="0" eaLnBrk="0" fontAlgn="base" hangingPunct="0">
        <a:spcBef>
          <a:spcPct val="20000"/>
        </a:spcBef>
        <a:spcAft>
          <a:spcPct val="0"/>
        </a:spcAft>
        <a:buChar char="•"/>
        <a:defRPr sz="3200">
          <a:solidFill>
            <a:srgbClr val="292929"/>
          </a:solidFill>
          <a:latin typeface="+mn-lt"/>
          <a:ea typeface="+mn-ea"/>
          <a:cs typeface="+mn-cs"/>
        </a:defRPr>
      </a:lvl1pPr>
      <a:lvl2pPr marL="742950" indent="-285750" algn="l" rtl="0" eaLnBrk="0" fontAlgn="base" hangingPunct="0">
        <a:spcBef>
          <a:spcPct val="20000"/>
        </a:spcBef>
        <a:spcAft>
          <a:spcPct val="0"/>
        </a:spcAft>
        <a:buChar char="–"/>
        <a:defRPr sz="2800">
          <a:solidFill>
            <a:srgbClr val="292929"/>
          </a:solidFill>
          <a:latin typeface="+mn-lt"/>
        </a:defRPr>
      </a:lvl2pPr>
      <a:lvl3pPr marL="1143000" indent="-228600" algn="l" rtl="0" eaLnBrk="0" fontAlgn="base" hangingPunct="0">
        <a:spcBef>
          <a:spcPct val="20000"/>
        </a:spcBef>
        <a:spcAft>
          <a:spcPct val="0"/>
        </a:spcAft>
        <a:buChar char="•"/>
        <a:defRPr sz="2400">
          <a:solidFill>
            <a:srgbClr val="292929"/>
          </a:solidFill>
          <a:latin typeface="+mn-lt"/>
        </a:defRPr>
      </a:lvl3pPr>
      <a:lvl4pPr marL="1600200" indent="-228600" algn="l" rtl="0" eaLnBrk="0" fontAlgn="base" hangingPunct="0">
        <a:spcBef>
          <a:spcPct val="20000"/>
        </a:spcBef>
        <a:spcAft>
          <a:spcPct val="0"/>
        </a:spcAft>
        <a:buChar char="–"/>
        <a:defRPr sz="2000">
          <a:solidFill>
            <a:srgbClr val="292929"/>
          </a:solidFill>
          <a:latin typeface="+mn-lt"/>
        </a:defRPr>
      </a:lvl4pPr>
      <a:lvl5pPr marL="2057400" indent="-228600" algn="l" rtl="0" eaLnBrk="0" fontAlgn="base" hangingPunct="0">
        <a:spcBef>
          <a:spcPct val="20000"/>
        </a:spcBef>
        <a:spcAft>
          <a:spcPct val="0"/>
        </a:spcAft>
        <a:buChar char="»"/>
        <a:defRPr sz="2000">
          <a:solidFill>
            <a:srgbClr val="292929"/>
          </a:solidFill>
          <a:latin typeface="+mn-lt"/>
        </a:defRPr>
      </a:lvl5pPr>
      <a:lvl6pPr marL="2514600" indent="-228600" algn="l" rtl="0" fontAlgn="base">
        <a:spcBef>
          <a:spcPct val="20000"/>
        </a:spcBef>
        <a:spcAft>
          <a:spcPct val="0"/>
        </a:spcAft>
        <a:buChar char="»"/>
        <a:defRPr sz="2000">
          <a:solidFill>
            <a:srgbClr val="292929"/>
          </a:solidFill>
          <a:latin typeface="+mn-lt"/>
        </a:defRPr>
      </a:lvl6pPr>
      <a:lvl7pPr marL="2971800" indent="-228600" algn="l" rtl="0" fontAlgn="base">
        <a:spcBef>
          <a:spcPct val="20000"/>
        </a:spcBef>
        <a:spcAft>
          <a:spcPct val="0"/>
        </a:spcAft>
        <a:buChar char="»"/>
        <a:defRPr sz="2000">
          <a:solidFill>
            <a:srgbClr val="292929"/>
          </a:solidFill>
          <a:latin typeface="+mn-lt"/>
        </a:defRPr>
      </a:lvl7pPr>
      <a:lvl8pPr marL="3429000" indent="-228600" algn="l" rtl="0" fontAlgn="base">
        <a:spcBef>
          <a:spcPct val="20000"/>
        </a:spcBef>
        <a:spcAft>
          <a:spcPct val="0"/>
        </a:spcAft>
        <a:buChar char="»"/>
        <a:defRPr sz="2000">
          <a:solidFill>
            <a:srgbClr val="292929"/>
          </a:solidFill>
          <a:latin typeface="+mn-lt"/>
        </a:defRPr>
      </a:lvl8pPr>
      <a:lvl9pPr marL="3886200" indent="-228600" algn="l" rtl="0" fontAlgn="base">
        <a:spcBef>
          <a:spcPct val="20000"/>
        </a:spcBef>
        <a:spcAft>
          <a:spcPct val="0"/>
        </a:spcAft>
        <a:buChar char="»"/>
        <a:defRPr sz="2000">
          <a:solidFill>
            <a:srgbClr val="292929"/>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3.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3" cstate="print"/>
          <a:srcRect/>
          <a:stretch>
            <a:fillRect/>
          </a:stretch>
        </a:blipFill>
        <a:effectLst/>
      </p:bgPr>
    </p:bg>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bwMode="auto">
          <a:xfrm>
            <a:off x="250825" y="188913"/>
            <a:ext cx="8447088" cy="93662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GB" smtClean="0"/>
              <a:t>Click to edit Master title style</a:t>
            </a:r>
          </a:p>
        </p:txBody>
      </p:sp>
      <p:sp>
        <p:nvSpPr>
          <p:cNvPr id="12291" name="Rectangle 3"/>
          <p:cNvSpPr>
            <a:spLocks noGrp="1" noChangeArrowheads="1"/>
          </p:cNvSpPr>
          <p:nvPr>
            <p:ph type="body" idx="1"/>
          </p:nvPr>
        </p:nvSpPr>
        <p:spPr bwMode="auto">
          <a:xfrm>
            <a:off x="457200" y="1495425"/>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p>
        </p:txBody>
      </p:sp>
      <p:sp>
        <p:nvSpPr>
          <p:cNvPr id="10244"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solidFill>
                  <a:srgbClr val="000000"/>
                </a:solidFill>
              </a:defRPr>
            </a:lvl1pPr>
          </a:lstStyle>
          <a:p>
            <a:pPr>
              <a:defRPr/>
            </a:pPr>
            <a:fld id="{92CFAF0F-7171-431B-AF59-150949C39C05}" type="datetime1">
              <a:rPr lang="en-US" smtClean="0"/>
              <a:t>5/6/2012</a:t>
            </a:fld>
            <a:endParaRPr lang="en-GB"/>
          </a:p>
        </p:txBody>
      </p:sp>
      <p:sp>
        <p:nvSpPr>
          <p:cNvPr id="10245"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solidFill>
                  <a:srgbClr val="000000"/>
                </a:solidFill>
              </a:defRPr>
            </a:lvl1pPr>
          </a:lstStyle>
          <a:p>
            <a:pPr>
              <a:defRPr/>
            </a:pPr>
            <a:r>
              <a:rPr lang="en-ZA" smtClean="0"/>
              <a:t>SARF_RPF Conference, Fernhill: PMB/Msunduze</a:t>
            </a:r>
            <a:endParaRPr lang="en-GB"/>
          </a:p>
        </p:txBody>
      </p:sp>
      <p:sp>
        <p:nvSpPr>
          <p:cNvPr id="10246"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solidFill>
                  <a:srgbClr val="000000"/>
                </a:solidFill>
              </a:defRPr>
            </a:lvl1pPr>
          </a:lstStyle>
          <a:p>
            <a:pPr>
              <a:defRPr/>
            </a:pPr>
            <a:fld id="{4CA7C3C8-E7A4-46D3-BFEF-0F1D15803969}" type="slidenum">
              <a:rPr lang="en-GB"/>
              <a:pPr>
                <a:defRPr/>
              </a:pPr>
              <a:t>‹#›</a:t>
            </a:fld>
            <a:endParaRPr lang="en-GB"/>
          </a:p>
        </p:txBody>
      </p:sp>
    </p:spTree>
  </p:cSld>
  <p:clrMap bg1="lt1" tx1="dk1" bg2="lt2" tx2="dk2" accent1="accent1" accent2="accent2" accent3="accent3" accent4="accent4" accent5="accent5" accent6="accent6" hlink="hlink" folHlink="folHlink"/>
  <p:sldLayoutIdLst>
    <p:sldLayoutId id="2147483892" r:id="rId1"/>
    <p:sldLayoutId id="2147483893" r:id="rId2"/>
    <p:sldLayoutId id="2147483894" r:id="rId3"/>
    <p:sldLayoutId id="2147483895" r:id="rId4"/>
    <p:sldLayoutId id="2147483896" r:id="rId5"/>
    <p:sldLayoutId id="2147483897" r:id="rId6"/>
    <p:sldLayoutId id="2147483898" r:id="rId7"/>
    <p:sldLayoutId id="2147483899" r:id="rId8"/>
    <p:sldLayoutId id="2147483900" r:id="rId9"/>
    <p:sldLayoutId id="2147483901" r:id="rId10"/>
    <p:sldLayoutId id="2147483902" r:id="rId11"/>
  </p:sldLayoutIdLst>
  <p:hf hdr="0"/>
  <p:txStyles>
    <p:titleStyle>
      <a:lvl1pPr algn="l" rtl="0" eaLnBrk="0" fontAlgn="base" hangingPunct="0">
        <a:spcBef>
          <a:spcPct val="0"/>
        </a:spcBef>
        <a:spcAft>
          <a:spcPct val="0"/>
        </a:spcAft>
        <a:defRPr sz="3600">
          <a:solidFill>
            <a:srgbClr val="292929"/>
          </a:solidFill>
          <a:latin typeface="+mj-lt"/>
          <a:ea typeface="+mj-ea"/>
          <a:cs typeface="+mj-cs"/>
        </a:defRPr>
      </a:lvl1pPr>
      <a:lvl2pPr algn="l" rtl="0" eaLnBrk="0" fontAlgn="base" hangingPunct="0">
        <a:spcBef>
          <a:spcPct val="0"/>
        </a:spcBef>
        <a:spcAft>
          <a:spcPct val="0"/>
        </a:spcAft>
        <a:defRPr sz="3600">
          <a:solidFill>
            <a:srgbClr val="292929"/>
          </a:solidFill>
          <a:latin typeface="Arial" charset="0"/>
        </a:defRPr>
      </a:lvl2pPr>
      <a:lvl3pPr algn="l" rtl="0" eaLnBrk="0" fontAlgn="base" hangingPunct="0">
        <a:spcBef>
          <a:spcPct val="0"/>
        </a:spcBef>
        <a:spcAft>
          <a:spcPct val="0"/>
        </a:spcAft>
        <a:defRPr sz="3600">
          <a:solidFill>
            <a:srgbClr val="292929"/>
          </a:solidFill>
          <a:latin typeface="Arial" charset="0"/>
        </a:defRPr>
      </a:lvl3pPr>
      <a:lvl4pPr algn="l" rtl="0" eaLnBrk="0" fontAlgn="base" hangingPunct="0">
        <a:spcBef>
          <a:spcPct val="0"/>
        </a:spcBef>
        <a:spcAft>
          <a:spcPct val="0"/>
        </a:spcAft>
        <a:defRPr sz="3600">
          <a:solidFill>
            <a:srgbClr val="292929"/>
          </a:solidFill>
          <a:latin typeface="Arial" charset="0"/>
        </a:defRPr>
      </a:lvl4pPr>
      <a:lvl5pPr algn="l" rtl="0" eaLnBrk="0" fontAlgn="base" hangingPunct="0">
        <a:spcBef>
          <a:spcPct val="0"/>
        </a:spcBef>
        <a:spcAft>
          <a:spcPct val="0"/>
        </a:spcAft>
        <a:defRPr sz="3600">
          <a:solidFill>
            <a:srgbClr val="292929"/>
          </a:solidFill>
          <a:latin typeface="Arial" charset="0"/>
        </a:defRPr>
      </a:lvl5pPr>
      <a:lvl6pPr marL="457200" algn="l" rtl="0" fontAlgn="base">
        <a:spcBef>
          <a:spcPct val="0"/>
        </a:spcBef>
        <a:spcAft>
          <a:spcPct val="0"/>
        </a:spcAft>
        <a:defRPr sz="3600">
          <a:solidFill>
            <a:srgbClr val="292929"/>
          </a:solidFill>
          <a:latin typeface="Arial" charset="0"/>
        </a:defRPr>
      </a:lvl6pPr>
      <a:lvl7pPr marL="914400" algn="l" rtl="0" fontAlgn="base">
        <a:spcBef>
          <a:spcPct val="0"/>
        </a:spcBef>
        <a:spcAft>
          <a:spcPct val="0"/>
        </a:spcAft>
        <a:defRPr sz="3600">
          <a:solidFill>
            <a:srgbClr val="292929"/>
          </a:solidFill>
          <a:latin typeface="Arial" charset="0"/>
        </a:defRPr>
      </a:lvl7pPr>
      <a:lvl8pPr marL="1371600" algn="l" rtl="0" fontAlgn="base">
        <a:spcBef>
          <a:spcPct val="0"/>
        </a:spcBef>
        <a:spcAft>
          <a:spcPct val="0"/>
        </a:spcAft>
        <a:defRPr sz="3600">
          <a:solidFill>
            <a:srgbClr val="292929"/>
          </a:solidFill>
          <a:latin typeface="Arial" charset="0"/>
        </a:defRPr>
      </a:lvl8pPr>
      <a:lvl9pPr marL="1828800" algn="l" rtl="0" fontAlgn="base">
        <a:spcBef>
          <a:spcPct val="0"/>
        </a:spcBef>
        <a:spcAft>
          <a:spcPct val="0"/>
        </a:spcAft>
        <a:defRPr sz="3600">
          <a:solidFill>
            <a:srgbClr val="292929"/>
          </a:solidFill>
          <a:latin typeface="Arial" charset="0"/>
        </a:defRPr>
      </a:lvl9pPr>
    </p:titleStyle>
    <p:bodyStyle>
      <a:lvl1pPr marL="342900" indent="-342900" algn="l" rtl="0" eaLnBrk="0" fontAlgn="base" hangingPunct="0">
        <a:spcBef>
          <a:spcPct val="20000"/>
        </a:spcBef>
        <a:spcAft>
          <a:spcPct val="0"/>
        </a:spcAft>
        <a:buChar char="•"/>
        <a:defRPr sz="3200">
          <a:solidFill>
            <a:schemeClr val="bg1"/>
          </a:solidFill>
          <a:latin typeface="+mn-lt"/>
          <a:ea typeface="+mn-ea"/>
          <a:cs typeface="+mn-cs"/>
        </a:defRPr>
      </a:lvl1pPr>
      <a:lvl2pPr marL="742950" indent="-285750" algn="l" rtl="0" eaLnBrk="0" fontAlgn="base" hangingPunct="0">
        <a:spcBef>
          <a:spcPct val="20000"/>
        </a:spcBef>
        <a:spcAft>
          <a:spcPct val="0"/>
        </a:spcAft>
        <a:buChar char="–"/>
        <a:defRPr sz="2800">
          <a:solidFill>
            <a:schemeClr val="bg1"/>
          </a:solidFill>
          <a:latin typeface="+mn-lt"/>
        </a:defRPr>
      </a:lvl2pPr>
      <a:lvl3pPr marL="1143000" indent="-228600" algn="l" rtl="0" eaLnBrk="0" fontAlgn="base" hangingPunct="0">
        <a:spcBef>
          <a:spcPct val="20000"/>
        </a:spcBef>
        <a:spcAft>
          <a:spcPct val="0"/>
        </a:spcAft>
        <a:buChar char="•"/>
        <a:defRPr sz="2400">
          <a:solidFill>
            <a:schemeClr val="bg1"/>
          </a:solidFill>
          <a:latin typeface="+mn-lt"/>
        </a:defRPr>
      </a:lvl3pPr>
      <a:lvl4pPr marL="1600200" indent="-228600" algn="l" rtl="0" eaLnBrk="0" fontAlgn="base" hangingPunct="0">
        <a:spcBef>
          <a:spcPct val="20000"/>
        </a:spcBef>
        <a:spcAft>
          <a:spcPct val="0"/>
        </a:spcAft>
        <a:buChar char="–"/>
        <a:defRPr sz="2000">
          <a:solidFill>
            <a:schemeClr val="bg1"/>
          </a:solidFill>
          <a:latin typeface="+mn-lt"/>
        </a:defRPr>
      </a:lvl4pPr>
      <a:lvl5pPr marL="2057400" indent="-228600" algn="l" rtl="0" eaLnBrk="0" fontAlgn="base" hangingPunct="0">
        <a:spcBef>
          <a:spcPct val="20000"/>
        </a:spcBef>
        <a:spcAft>
          <a:spcPct val="0"/>
        </a:spcAft>
        <a:buChar char="»"/>
        <a:defRPr sz="2000">
          <a:solidFill>
            <a:schemeClr val="bg1"/>
          </a:solidFill>
          <a:latin typeface="+mn-lt"/>
        </a:defRPr>
      </a:lvl5pPr>
      <a:lvl6pPr marL="2514600" indent="-228600" algn="l" rtl="0" fontAlgn="base">
        <a:spcBef>
          <a:spcPct val="20000"/>
        </a:spcBef>
        <a:spcAft>
          <a:spcPct val="0"/>
        </a:spcAft>
        <a:buChar char="»"/>
        <a:defRPr sz="2000">
          <a:solidFill>
            <a:schemeClr val="bg1"/>
          </a:solidFill>
          <a:latin typeface="+mn-lt"/>
        </a:defRPr>
      </a:lvl6pPr>
      <a:lvl7pPr marL="2971800" indent="-228600" algn="l" rtl="0" fontAlgn="base">
        <a:spcBef>
          <a:spcPct val="20000"/>
        </a:spcBef>
        <a:spcAft>
          <a:spcPct val="0"/>
        </a:spcAft>
        <a:buChar char="»"/>
        <a:defRPr sz="2000">
          <a:solidFill>
            <a:schemeClr val="bg1"/>
          </a:solidFill>
          <a:latin typeface="+mn-lt"/>
        </a:defRPr>
      </a:lvl7pPr>
      <a:lvl8pPr marL="3429000" indent="-228600" algn="l" rtl="0" fontAlgn="base">
        <a:spcBef>
          <a:spcPct val="20000"/>
        </a:spcBef>
        <a:spcAft>
          <a:spcPct val="0"/>
        </a:spcAft>
        <a:buChar char="»"/>
        <a:defRPr sz="2000">
          <a:solidFill>
            <a:schemeClr val="bg1"/>
          </a:solidFill>
          <a:latin typeface="+mn-lt"/>
        </a:defRPr>
      </a:lvl8pPr>
      <a:lvl9pPr marL="3886200" indent="-228600" algn="l" rtl="0" fontAlgn="base">
        <a:spcBef>
          <a:spcPct val="20000"/>
        </a:spcBef>
        <a:spcAft>
          <a:spcPct val="0"/>
        </a:spcAft>
        <a:buChar char="»"/>
        <a:defRPr sz="2000">
          <a:solidFill>
            <a:schemeClr val="bg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ZA"/>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95AF4DA-C2F5-4474-B4DD-A54A0B3D9A40}" type="datetime1">
              <a:rPr lang="en-US" smtClean="0"/>
              <a:t>5/6/2012</a:t>
            </a:fld>
            <a:endParaRPr lang="en-ZA"/>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ZA" smtClean="0"/>
              <a:t>SARF_RPF Conference, Fernhill: PMB/Msunduze</a:t>
            </a:r>
            <a:endParaRPr lang="en-ZA"/>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AA49F4C-C17A-4782-AFD7-050227561068}" type="slidenum">
              <a:rPr lang="en-ZA" smtClean="0"/>
              <a:t>‹#›</a:t>
            </a:fld>
            <a:endParaRPr lang="en-ZA"/>
          </a:p>
        </p:txBody>
      </p:sp>
    </p:spTree>
    <p:extLst>
      <p:ext uri="{BB962C8B-B14F-4D97-AF65-F5344CB8AC3E}">
        <p14:creationId xmlns:p14="http://schemas.microsoft.com/office/powerpoint/2010/main" val="1359134305"/>
      </p:ext>
    </p:extLst>
  </p:cSld>
  <p:clrMap bg1="lt1" tx1="dk1" bg2="lt2" tx2="dk2" accent1="accent1" accent2="accent2" accent3="accent3" accent4="accent4" accent5="accent5" accent6="accent6" hlink="hlink" folHlink="folHlink"/>
  <p:sldLayoutIdLst>
    <p:sldLayoutId id="2147483905" r:id="rId1"/>
    <p:sldLayoutId id="2147483906" r:id="rId2"/>
    <p:sldLayoutId id="2147483907" r:id="rId3"/>
    <p:sldLayoutId id="2147483908" r:id="rId4"/>
    <p:sldLayoutId id="2147483909" r:id="rId5"/>
    <p:sldLayoutId id="2147483910" r:id="rId6"/>
    <p:sldLayoutId id="2147483911" r:id="rId7"/>
    <p:sldLayoutId id="2147483912" r:id="rId8"/>
    <p:sldLayoutId id="2147483913" r:id="rId9"/>
    <p:sldLayoutId id="2147483914" r:id="rId10"/>
    <p:sldLayoutId id="2147483915" r:id="rId11"/>
  </p:sldLayoutIdLst>
  <p:hf hdr="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3" cstate="print"/>
          <a:srcRect/>
          <a:stretch>
            <a:fillRect/>
          </a:stretch>
        </a:blip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bwMode="auto">
          <a:xfrm>
            <a:off x="457200" y="2781300"/>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GB" smtClean="0"/>
              <a:t>Click to edit Master title style</a:t>
            </a:r>
          </a:p>
        </p:txBody>
      </p:sp>
    </p:spTree>
  </p:cSld>
  <p:clrMap bg1="lt1" tx1="dk1" bg2="lt2" tx2="dk2" accent1="accent1" accent2="accent2" accent3="accent3" accent4="accent4" accent5="accent5" accent6="accent6" hlink="hlink" folHlink="folHlink"/>
  <p:sldLayoutIdLst>
    <p:sldLayoutId id="2147483793" r:id="rId1"/>
    <p:sldLayoutId id="2147483794" r:id="rId2"/>
    <p:sldLayoutId id="2147483795" r:id="rId3"/>
    <p:sldLayoutId id="2147483796" r:id="rId4"/>
    <p:sldLayoutId id="2147483797" r:id="rId5"/>
    <p:sldLayoutId id="2147483798" r:id="rId6"/>
    <p:sldLayoutId id="2147483799" r:id="rId7"/>
    <p:sldLayoutId id="2147483800" r:id="rId8"/>
    <p:sldLayoutId id="2147483801" r:id="rId9"/>
    <p:sldLayoutId id="2147483802" r:id="rId10"/>
    <p:sldLayoutId id="2147483803" r:id="rId11"/>
  </p:sldLayoutIdLst>
  <p:hf hdr="0"/>
  <p:txStyles>
    <p:titleStyle>
      <a:lvl1pPr algn="ctr" rtl="0" eaLnBrk="0" fontAlgn="base" hangingPunct="0">
        <a:spcBef>
          <a:spcPct val="0"/>
        </a:spcBef>
        <a:spcAft>
          <a:spcPct val="0"/>
        </a:spcAft>
        <a:defRPr sz="4400">
          <a:solidFill>
            <a:schemeClr val="bg1"/>
          </a:solidFill>
          <a:latin typeface="+mj-lt"/>
          <a:ea typeface="+mj-ea"/>
          <a:cs typeface="+mj-cs"/>
        </a:defRPr>
      </a:lvl1pPr>
      <a:lvl2pPr algn="ctr" rtl="0" eaLnBrk="0" fontAlgn="base" hangingPunct="0">
        <a:spcBef>
          <a:spcPct val="0"/>
        </a:spcBef>
        <a:spcAft>
          <a:spcPct val="0"/>
        </a:spcAft>
        <a:defRPr sz="4400">
          <a:solidFill>
            <a:schemeClr val="bg1"/>
          </a:solidFill>
          <a:latin typeface="Arial" charset="0"/>
        </a:defRPr>
      </a:lvl2pPr>
      <a:lvl3pPr algn="ctr" rtl="0" eaLnBrk="0" fontAlgn="base" hangingPunct="0">
        <a:spcBef>
          <a:spcPct val="0"/>
        </a:spcBef>
        <a:spcAft>
          <a:spcPct val="0"/>
        </a:spcAft>
        <a:defRPr sz="4400">
          <a:solidFill>
            <a:schemeClr val="bg1"/>
          </a:solidFill>
          <a:latin typeface="Arial" charset="0"/>
        </a:defRPr>
      </a:lvl3pPr>
      <a:lvl4pPr algn="ctr" rtl="0" eaLnBrk="0" fontAlgn="base" hangingPunct="0">
        <a:spcBef>
          <a:spcPct val="0"/>
        </a:spcBef>
        <a:spcAft>
          <a:spcPct val="0"/>
        </a:spcAft>
        <a:defRPr sz="4400">
          <a:solidFill>
            <a:schemeClr val="bg1"/>
          </a:solidFill>
          <a:latin typeface="Arial" charset="0"/>
        </a:defRPr>
      </a:lvl4pPr>
      <a:lvl5pPr algn="ctr" rtl="0" eaLnBrk="0" fontAlgn="base" hangingPunct="0">
        <a:spcBef>
          <a:spcPct val="0"/>
        </a:spcBef>
        <a:spcAft>
          <a:spcPct val="0"/>
        </a:spcAft>
        <a:defRPr sz="4400">
          <a:solidFill>
            <a:schemeClr val="bg1"/>
          </a:solidFill>
          <a:latin typeface="Arial" charset="0"/>
        </a:defRPr>
      </a:lvl5pPr>
      <a:lvl6pPr marL="457200" algn="ctr" rtl="0" fontAlgn="base">
        <a:spcBef>
          <a:spcPct val="0"/>
        </a:spcBef>
        <a:spcAft>
          <a:spcPct val="0"/>
        </a:spcAft>
        <a:defRPr sz="4400">
          <a:solidFill>
            <a:schemeClr val="bg1"/>
          </a:solidFill>
          <a:latin typeface="Arial" charset="0"/>
        </a:defRPr>
      </a:lvl6pPr>
      <a:lvl7pPr marL="914400" algn="ctr" rtl="0" fontAlgn="base">
        <a:spcBef>
          <a:spcPct val="0"/>
        </a:spcBef>
        <a:spcAft>
          <a:spcPct val="0"/>
        </a:spcAft>
        <a:defRPr sz="4400">
          <a:solidFill>
            <a:schemeClr val="bg1"/>
          </a:solidFill>
          <a:latin typeface="Arial" charset="0"/>
        </a:defRPr>
      </a:lvl7pPr>
      <a:lvl8pPr marL="1371600" algn="ctr" rtl="0" fontAlgn="base">
        <a:spcBef>
          <a:spcPct val="0"/>
        </a:spcBef>
        <a:spcAft>
          <a:spcPct val="0"/>
        </a:spcAft>
        <a:defRPr sz="4400">
          <a:solidFill>
            <a:schemeClr val="bg1"/>
          </a:solidFill>
          <a:latin typeface="Arial" charset="0"/>
        </a:defRPr>
      </a:lvl8pPr>
      <a:lvl9pPr marL="1828800" algn="ctr" rtl="0" fontAlgn="base">
        <a:spcBef>
          <a:spcPct val="0"/>
        </a:spcBef>
        <a:spcAft>
          <a:spcPct val="0"/>
        </a:spcAft>
        <a:defRPr sz="4400">
          <a:solidFill>
            <a:schemeClr val="bg1"/>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3" cstate="print"/>
          <a:srcRect/>
          <a:stretch>
            <a:fillRect/>
          </a:stretch>
        </a:blip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bwMode="auto">
          <a:xfrm>
            <a:off x="250825" y="188913"/>
            <a:ext cx="8447088" cy="93662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GB" smtClean="0"/>
              <a:t>Click to edit Master title style</a:t>
            </a:r>
          </a:p>
        </p:txBody>
      </p:sp>
      <p:sp>
        <p:nvSpPr>
          <p:cNvPr id="4099" name="Rectangle 3"/>
          <p:cNvSpPr>
            <a:spLocks noGrp="1" noChangeArrowheads="1"/>
          </p:cNvSpPr>
          <p:nvPr>
            <p:ph type="body" idx="1"/>
          </p:nvPr>
        </p:nvSpPr>
        <p:spPr bwMode="auto">
          <a:xfrm>
            <a:off x="457200" y="1495425"/>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p>
        </p:txBody>
      </p:sp>
      <p:sp>
        <p:nvSpPr>
          <p:cNvPr id="4100"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smtClean="0"/>
            </a:lvl1pPr>
          </a:lstStyle>
          <a:p>
            <a:pPr>
              <a:defRPr/>
            </a:pPr>
            <a:fld id="{9D039987-7F29-4298-B425-7C54E24BF9C7}" type="datetime1">
              <a:rPr lang="en-US" smtClean="0"/>
              <a:t>5/6/2012</a:t>
            </a:fld>
            <a:endParaRPr lang="en-GB"/>
          </a:p>
        </p:txBody>
      </p:sp>
      <p:sp>
        <p:nvSpPr>
          <p:cNvPr id="4101"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smtClean="0"/>
            </a:lvl1pPr>
          </a:lstStyle>
          <a:p>
            <a:pPr>
              <a:defRPr/>
            </a:pPr>
            <a:r>
              <a:rPr lang="en-ZA" smtClean="0"/>
              <a:t>SARF_RPF Conference, Fernhill: PMB/Msunduze</a:t>
            </a:r>
            <a:endParaRPr lang="en-GB"/>
          </a:p>
        </p:txBody>
      </p:sp>
      <p:sp>
        <p:nvSpPr>
          <p:cNvPr id="4102"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pPr>
              <a:defRPr/>
            </a:pPr>
            <a:fld id="{AD356E85-EFCF-4AFD-8CC4-6CE3795120D5}" type="slidenum">
              <a:rPr lang="en-GB"/>
              <a:pPr>
                <a:defRPr/>
              </a:pPr>
              <a:t>‹#›</a:t>
            </a:fld>
            <a:endParaRPr lang="en-GB"/>
          </a:p>
        </p:txBody>
      </p:sp>
    </p:spTree>
  </p:cSld>
  <p:clrMap bg1="lt1" tx1="dk1" bg2="lt2" tx2="dk2" accent1="accent1" accent2="accent2" accent3="accent3" accent4="accent4" accent5="accent5" accent6="accent6" hlink="hlink" folHlink="folHlink"/>
  <p:sldLayoutIdLst>
    <p:sldLayoutId id="2147483804" r:id="rId1"/>
    <p:sldLayoutId id="2147483805" r:id="rId2"/>
    <p:sldLayoutId id="2147483806" r:id="rId3"/>
    <p:sldLayoutId id="2147483807" r:id="rId4"/>
    <p:sldLayoutId id="2147483808" r:id="rId5"/>
    <p:sldLayoutId id="2147483809" r:id="rId6"/>
    <p:sldLayoutId id="2147483810" r:id="rId7"/>
    <p:sldLayoutId id="2147483811" r:id="rId8"/>
    <p:sldLayoutId id="2147483812" r:id="rId9"/>
    <p:sldLayoutId id="2147483813" r:id="rId10"/>
    <p:sldLayoutId id="2147483814" r:id="rId11"/>
  </p:sldLayoutIdLst>
  <p:hf hdr="0"/>
  <p:txStyles>
    <p:titleStyle>
      <a:lvl1pPr algn="l" rtl="0" eaLnBrk="0" fontAlgn="base" hangingPunct="0">
        <a:spcBef>
          <a:spcPct val="0"/>
        </a:spcBef>
        <a:spcAft>
          <a:spcPct val="0"/>
        </a:spcAft>
        <a:defRPr sz="3600">
          <a:solidFill>
            <a:schemeClr val="bg1"/>
          </a:solidFill>
          <a:latin typeface="+mj-lt"/>
          <a:ea typeface="+mj-ea"/>
          <a:cs typeface="+mj-cs"/>
        </a:defRPr>
      </a:lvl1pPr>
      <a:lvl2pPr algn="l" rtl="0" eaLnBrk="0" fontAlgn="base" hangingPunct="0">
        <a:spcBef>
          <a:spcPct val="0"/>
        </a:spcBef>
        <a:spcAft>
          <a:spcPct val="0"/>
        </a:spcAft>
        <a:defRPr sz="3600">
          <a:solidFill>
            <a:schemeClr val="bg1"/>
          </a:solidFill>
          <a:latin typeface="Arial" charset="0"/>
        </a:defRPr>
      </a:lvl2pPr>
      <a:lvl3pPr algn="l" rtl="0" eaLnBrk="0" fontAlgn="base" hangingPunct="0">
        <a:spcBef>
          <a:spcPct val="0"/>
        </a:spcBef>
        <a:spcAft>
          <a:spcPct val="0"/>
        </a:spcAft>
        <a:defRPr sz="3600">
          <a:solidFill>
            <a:schemeClr val="bg1"/>
          </a:solidFill>
          <a:latin typeface="Arial" charset="0"/>
        </a:defRPr>
      </a:lvl3pPr>
      <a:lvl4pPr algn="l" rtl="0" eaLnBrk="0" fontAlgn="base" hangingPunct="0">
        <a:spcBef>
          <a:spcPct val="0"/>
        </a:spcBef>
        <a:spcAft>
          <a:spcPct val="0"/>
        </a:spcAft>
        <a:defRPr sz="3600">
          <a:solidFill>
            <a:schemeClr val="bg1"/>
          </a:solidFill>
          <a:latin typeface="Arial" charset="0"/>
        </a:defRPr>
      </a:lvl4pPr>
      <a:lvl5pPr algn="l" rtl="0" eaLnBrk="0" fontAlgn="base" hangingPunct="0">
        <a:spcBef>
          <a:spcPct val="0"/>
        </a:spcBef>
        <a:spcAft>
          <a:spcPct val="0"/>
        </a:spcAft>
        <a:defRPr sz="3600">
          <a:solidFill>
            <a:schemeClr val="bg1"/>
          </a:solidFill>
          <a:latin typeface="Arial" charset="0"/>
        </a:defRPr>
      </a:lvl5pPr>
      <a:lvl6pPr marL="457200" algn="l" rtl="0" fontAlgn="base">
        <a:spcBef>
          <a:spcPct val="0"/>
        </a:spcBef>
        <a:spcAft>
          <a:spcPct val="0"/>
        </a:spcAft>
        <a:defRPr sz="3600">
          <a:solidFill>
            <a:schemeClr val="bg1"/>
          </a:solidFill>
          <a:latin typeface="Arial" charset="0"/>
        </a:defRPr>
      </a:lvl6pPr>
      <a:lvl7pPr marL="914400" algn="l" rtl="0" fontAlgn="base">
        <a:spcBef>
          <a:spcPct val="0"/>
        </a:spcBef>
        <a:spcAft>
          <a:spcPct val="0"/>
        </a:spcAft>
        <a:defRPr sz="3600">
          <a:solidFill>
            <a:schemeClr val="bg1"/>
          </a:solidFill>
          <a:latin typeface="Arial" charset="0"/>
        </a:defRPr>
      </a:lvl7pPr>
      <a:lvl8pPr marL="1371600" algn="l" rtl="0" fontAlgn="base">
        <a:spcBef>
          <a:spcPct val="0"/>
        </a:spcBef>
        <a:spcAft>
          <a:spcPct val="0"/>
        </a:spcAft>
        <a:defRPr sz="3600">
          <a:solidFill>
            <a:schemeClr val="bg1"/>
          </a:solidFill>
          <a:latin typeface="Arial" charset="0"/>
        </a:defRPr>
      </a:lvl8pPr>
      <a:lvl9pPr marL="1828800" algn="l" rtl="0" fontAlgn="base">
        <a:spcBef>
          <a:spcPct val="0"/>
        </a:spcBef>
        <a:spcAft>
          <a:spcPct val="0"/>
        </a:spcAft>
        <a:defRPr sz="3600">
          <a:solidFill>
            <a:schemeClr val="bg1"/>
          </a:solidFill>
          <a:latin typeface="Arial" charset="0"/>
        </a:defRPr>
      </a:lvl9pPr>
    </p:titleStyle>
    <p:bodyStyle>
      <a:lvl1pPr marL="342900" indent="-342900" algn="l" rtl="0" eaLnBrk="0" fontAlgn="base" hangingPunct="0">
        <a:spcBef>
          <a:spcPct val="20000"/>
        </a:spcBef>
        <a:spcAft>
          <a:spcPct val="0"/>
        </a:spcAft>
        <a:buChar char="•"/>
        <a:defRPr sz="3200">
          <a:solidFill>
            <a:schemeClr val="bg1"/>
          </a:solidFill>
          <a:latin typeface="+mn-lt"/>
          <a:ea typeface="+mn-ea"/>
          <a:cs typeface="+mn-cs"/>
        </a:defRPr>
      </a:lvl1pPr>
      <a:lvl2pPr marL="742950" indent="-285750" algn="l" rtl="0" eaLnBrk="0" fontAlgn="base" hangingPunct="0">
        <a:spcBef>
          <a:spcPct val="20000"/>
        </a:spcBef>
        <a:spcAft>
          <a:spcPct val="0"/>
        </a:spcAft>
        <a:buChar char="–"/>
        <a:defRPr sz="2800">
          <a:solidFill>
            <a:schemeClr val="bg1"/>
          </a:solidFill>
          <a:latin typeface="+mn-lt"/>
        </a:defRPr>
      </a:lvl2pPr>
      <a:lvl3pPr marL="1143000" indent="-228600" algn="l" rtl="0" eaLnBrk="0" fontAlgn="base" hangingPunct="0">
        <a:spcBef>
          <a:spcPct val="20000"/>
        </a:spcBef>
        <a:spcAft>
          <a:spcPct val="0"/>
        </a:spcAft>
        <a:buChar char="•"/>
        <a:defRPr sz="2400">
          <a:solidFill>
            <a:schemeClr val="bg1"/>
          </a:solidFill>
          <a:latin typeface="+mn-lt"/>
        </a:defRPr>
      </a:lvl3pPr>
      <a:lvl4pPr marL="1600200" indent="-228600" algn="l" rtl="0" eaLnBrk="0" fontAlgn="base" hangingPunct="0">
        <a:spcBef>
          <a:spcPct val="20000"/>
        </a:spcBef>
        <a:spcAft>
          <a:spcPct val="0"/>
        </a:spcAft>
        <a:buChar char="–"/>
        <a:defRPr sz="2000">
          <a:solidFill>
            <a:schemeClr val="bg1"/>
          </a:solidFill>
          <a:latin typeface="+mn-lt"/>
        </a:defRPr>
      </a:lvl4pPr>
      <a:lvl5pPr marL="2057400" indent="-228600" algn="l" rtl="0" eaLnBrk="0" fontAlgn="base" hangingPunct="0">
        <a:spcBef>
          <a:spcPct val="20000"/>
        </a:spcBef>
        <a:spcAft>
          <a:spcPct val="0"/>
        </a:spcAft>
        <a:buChar char="»"/>
        <a:defRPr sz="2000">
          <a:solidFill>
            <a:schemeClr val="bg1"/>
          </a:solidFill>
          <a:latin typeface="+mn-lt"/>
        </a:defRPr>
      </a:lvl5pPr>
      <a:lvl6pPr marL="2514600" indent="-228600" algn="l" rtl="0" fontAlgn="base">
        <a:spcBef>
          <a:spcPct val="20000"/>
        </a:spcBef>
        <a:spcAft>
          <a:spcPct val="0"/>
        </a:spcAft>
        <a:buChar char="»"/>
        <a:defRPr sz="2000">
          <a:solidFill>
            <a:schemeClr val="bg1"/>
          </a:solidFill>
          <a:latin typeface="+mn-lt"/>
        </a:defRPr>
      </a:lvl6pPr>
      <a:lvl7pPr marL="2971800" indent="-228600" algn="l" rtl="0" fontAlgn="base">
        <a:spcBef>
          <a:spcPct val="20000"/>
        </a:spcBef>
        <a:spcAft>
          <a:spcPct val="0"/>
        </a:spcAft>
        <a:buChar char="»"/>
        <a:defRPr sz="2000">
          <a:solidFill>
            <a:schemeClr val="bg1"/>
          </a:solidFill>
          <a:latin typeface="+mn-lt"/>
        </a:defRPr>
      </a:lvl7pPr>
      <a:lvl8pPr marL="3429000" indent="-228600" algn="l" rtl="0" fontAlgn="base">
        <a:spcBef>
          <a:spcPct val="20000"/>
        </a:spcBef>
        <a:spcAft>
          <a:spcPct val="0"/>
        </a:spcAft>
        <a:buChar char="»"/>
        <a:defRPr sz="2000">
          <a:solidFill>
            <a:schemeClr val="bg1"/>
          </a:solidFill>
          <a:latin typeface="+mn-lt"/>
        </a:defRPr>
      </a:lvl8pPr>
      <a:lvl9pPr marL="3886200" indent="-228600" algn="l" rtl="0" fontAlgn="base">
        <a:spcBef>
          <a:spcPct val="20000"/>
        </a:spcBef>
        <a:spcAft>
          <a:spcPct val="0"/>
        </a:spcAft>
        <a:buChar char="»"/>
        <a:defRPr sz="2000">
          <a:solidFill>
            <a:schemeClr val="bg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3" cstate="print"/>
          <a:srcRect/>
          <a:stretch>
            <a:fillRect/>
          </a:stretch>
        </a:blipFill>
        <a:effectLst/>
      </p:bgPr>
    </p:bg>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bwMode="auto">
          <a:xfrm>
            <a:off x="250825" y="188913"/>
            <a:ext cx="8447088" cy="93662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GB" smtClean="0"/>
              <a:t>Click to edit Master title style</a:t>
            </a:r>
          </a:p>
        </p:txBody>
      </p:sp>
      <p:sp>
        <p:nvSpPr>
          <p:cNvPr id="5123" name="Rectangle 3"/>
          <p:cNvSpPr>
            <a:spLocks noGrp="1" noChangeArrowheads="1"/>
          </p:cNvSpPr>
          <p:nvPr>
            <p:ph type="body" idx="1"/>
          </p:nvPr>
        </p:nvSpPr>
        <p:spPr bwMode="auto">
          <a:xfrm>
            <a:off x="457200" y="1495425"/>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p>
        </p:txBody>
      </p:sp>
      <p:sp>
        <p:nvSpPr>
          <p:cNvPr id="5124"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smtClean="0"/>
            </a:lvl1pPr>
          </a:lstStyle>
          <a:p>
            <a:pPr>
              <a:defRPr/>
            </a:pPr>
            <a:fld id="{DB371702-1A79-4798-963A-45EB4410A658}" type="datetime1">
              <a:rPr lang="en-US" smtClean="0"/>
              <a:t>5/6/2012</a:t>
            </a:fld>
            <a:endParaRPr lang="en-GB"/>
          </a:p>
        </p:txBody>
      </p:sp>
      <p:sp>
        <p:nvSpPr>
          <p:cNvPr id="5125"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smtClean="0"/>
            </a:lvl1pPr>
          </a:lstStyle>
          <a:p>
            <a:pPr>
              <a:defRPr/>
            </a:pPr>
            <a:r>
              <a:rPr lang="en-ZA" smtClean="0"/>
              <a:t>SARF_RPF Conference, Fernhill: PMB/Msunduze</a:t>
            </a:r>
            <a:endParaRPr lang="en-GB"/>
          </a:p>
        </p:txBody>
      </p:sp>
      <p:sp>
        <p:nvSpPr>
          <p:cNvPr id="5126"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pPr>
              <a:defRPr/>
            </a:pPr>
            <a:fld id="{D1BAE04A-A3B1-45B5-B99E-3FDEBF38CC81}" type="slidenum">
              <a:rPr lang="en-GB"/>
              <a:pPr>
                <a:defRPr/>
              </a:pPr>
              <a:t>‹#›</a:t>
            </a:fld>
            <a:endParaRPr lang="en-GB"/>
          </a:p>
        </p:txBody>
      </p:sp>
    </p:spTree>
  </p:cSld>
  <p:clrMap bg1="lt1" tx1="dk1" bg2="lt2" tx2="dk2" accent1="accent1" accent2="accent2" accent3="accent3" accent4="accent4" accent5="accent5" accent6="accent6" hlink="hlink" folHlink="folHlink"/>
  <p:sldLayoutIdLst>
    <p:sldLayoutId id="2147483815" r:id="rId1"/>
    <p:sldLayoutId id="2147483816" r:id="rId2"/>
    <p:sldLayoutId id="2147483817" r:id="rId3"/>
    <p:sldLayoutId id="2147483818" r:id="rId4"/>
    <p:sldLayoutId id="2147483819" r:id="rId5"/>
    <p:sldLayoutId id="2147483820" r:id="rId6"/>
    <p:sldLayoutId id="2147483821" r:id="rId7"/>
    <p:sldLayoutId id="2147483822" r:id="rId8"/>
    <p:sldLayoutId id="2147483823" r:id="rId9"/>
    <p:sldLayoutId id="2147483824" r:id="rId10"/>
    <p:sldLayoutId id="2147483825" r:id="rId11"/>
  </p:sldLayoutIdLst>
  <p:hf hdr="0"/>
  <p:txStyles>
    <p:titleStyle>
      <a:lvl1pPr algn="l" rtl="0" eaLnBrk="0" fontAlgn="base" hangingPunct="0">
        <a:spcBef>
          <a:spcPct val="0"/>
        </a:spcBef>
        <a:spcAft>
          <a:spcPct val="0"/>
        </a:spcAft>
        <a:defRPr sz="3600">
          <a:solidFill>
            <a:schemeClr val="bg1"/>
          </a:solidFill>
          <a:latin typeface="+mj-lt"/>
          <a:ea typeface="+mj-ea"/>
          <a:cs typeface="+mj-cs"/>
        </a:defRPr>
      </a:lvl1pPr>
      <a:lvl2pPr algn="l" rtl="0" eaLnBrk="0" fontAlgn="base" hangingPunct="0">
        <a:spcBef>
          <a:spcPct val="0"/>
        </a:spcBef>
        <a:spcAft>
          <a:spcPct val="0"/>
        </a:spcAft>
        <a:defRPr sz="3600">
          <a:solidFill>
            <a:schemeClr val="bg1"/>
          </a:solidFill>
          <a:latin typeface="Arial" charset="0"/>
        </a:defRPr>
      </a:lvl2pPr>
      <a:lvl3pPr algn="l" rtl="0" eaLnBrk="0" fontAlgn="base" hangingPunct="0">
        <a:spcBef>
          <a:spcPct val="0"/>
        </a:spcBef>
        <a:spcAft>
          <a:spcPct val="0"/>
        </a:spcAft>
        <a:defRPr sz="3600">
          <a:solidFill>
            <a:schemeClr val="bg1"/>
          </a:solidFill>
          <a:latin typeface="Arial" charset="0"/>
        </a:defRPr>
      </a:lvl3pPr>
      <a:lvl4pPr algn="l" rtl="0" eaLnBrk="0" fontAlgn="base" hangingPunct="0">
        <a:spcBef>
          <a:spcPct val="0"/>
        </a:spcBef>
        <a:spcAft>
          <a:spcPct val="0"/>
        </a:spcAft>
        <a:defRPr sz="3600">
          <a:solidFill>
            <a:schemeClr val="bg1"/>
          </a:solidFill>
          <a:latin typeface="Arial" charset="0"/>
        </a:defRPr>
      </a:lvl4pPr>
      <a:lvl5pPr algn="l" rtl="0" eaLnBrk="0" fontAlgn="base" hangingPunct="0">
        <a:spcBef>
          <a:spcPct val="0"/>
        </a:spcBef>
        <a:spcAft>
          <a:spcPct val="0"/>
        </a:spcAft>
        <a:defRPr sz="3600">
          <a:solidFill>
            <a:schemeClr val="bg1"/>
          </a:solidFill>
          <a:latin typeface="Arial" charset="0"/>
        </a:defRPr>
      </a:lvl5pPr>
      <a:lvl6pPr marL="457200" algn="l" rtl="0" fontAlgn="base">
        <a:spcBef>
          <a:spcPct val="0"/>
        </a:spcBef>
        <a:spcAft>
          <a:spcPct val="0"/>
        </a:spcAft>
        <a:defRPr sz="3600">
          <a:solidFill>
            <a:schemeClr val="bg1"/>
          </a:solidFill>
          <a:latin typeface="Arial" charset="0"/>
        </a:defRPr>
      </a:lvl6pPr>
      <a:lvl7pPr marL="914400" algn="l" rtl="0" fontAlgn="base">
        <a:spcBef>
          <a:spcPct val="0"/>
        </a:spcBef>
        <a:spcAft>
          <a:spcPct val="0"/>
        </a:spcAft>
        <a:defRPr sz="3600">
          <a:solidFill>
            <a:schemeClr val="bg1"/>
          </a:solidFill>
          <a:latin typeface="Arial" charset="0"/>
        </a:defRPr>
      </a:lvl7pPr>
      <a:lvl8pPr marL="1371600" algn="l" rtl="0" fontAlgn="base">
        <a:spcBef>
          <a:spcPct val="0"/>
        </a:spcBef>
        <a:spcAft>
          <a:spcPct val="0"/>
        </a:spcAft>
        <a:defRPr sz="3600">
          <a:solidFill>
            <a:schemeClr val="bg1"/>
          </a:solidFill>
          <a:latin typeface="Arial" charset="0"/>
        </a:defRPr>
      </a:lvl8pPr>
      <a:lvl9pPr marL="1828800" algn="l" rtl="0" fontAlgn="base">
        <a:spcBef>
          <a:spcPct val="0"/>
        </a:spcBef>
        <a:spcAft>
          <a:spcPct val="0"/>
        </a:spcAft>
        <a:defRPr sz="3600">
          <a:solidFill>
            <a:schemeClr val="bg1"/>
          </a:solidFill>
          <a:latin typeface="Arial" charset="0"/>
        </a:defRPr>
      </a:lvl9pPr>
    </p:titleStyle>
    <p:bodyStyle>
      <a:lvl1pPr marL="342900" indent="-342900" algn="l" rtl="0" eaLnBrk="0" fontAlgn="base" hangingPunct="0">
        <a:spcBef>
          <a:spcPct val="20000"/>
        </a:spcBef>
        <a:spcAft>
          <a:spcPct val="0"/>
        </a:spcAft>
        <a:buChar char="•"/>
        <a:defRPr sz="3200">
          <a:solidFill>
            <a:srgbClr val="292929"/>
          </a:solidFill>
          <a:latin typeface="+mn-lt"/>
          <a:ea typeface="+mn-ea"/>
          <a:cs typeface="+mn-cs"/>
        </a:defRPr>
      </a:lvl1pPr>
      <a:lvl2pPr marL="742950" indent="-285750" algn="l" rtl="0" eaLnBrk="0" fontAlgn="base" hangingPunct="0">
        <a:spcBef>
          <a:spcPct val="20000"/>
        </a:spcBef>
        <a:spcAft>
          <a:spcPct val="0"/>
        </a:spcAft>
        <a:buChar char="–"/>
        <a:defRPr sz="2800">
          <a:solidFill>
            <a:srgbClr val="292929"/>
          </a:solidFill>
          <a:latin typeface="+mn-lt"/>
        </a:defRPr>
      </a:lvl2pPr>
      <a:lvl3pPr marL="1143000" indent="-228600" algn="l" rtl="0" eaLnBrk="0" fontAlgn="base" hangingPunct="0">
        <a:spcBef>
          <a:spcPct val="20000"/>
        </a:spcBef>
        <a:spcAft>
          <a:spcPct val="0"/>
        </a:spcAft>
        <a:buChar char="•"/>
        <a:defRPr sz="2400">
          <a:solidFill>
            <a:srgbClr val="292929"/>
          </a:solidFill>
          <a:latin typeface="+mn-lt"/>
        </a:defRPr>
      </a:lvl3pPr>
      <a:lvl4pPr marL="1600200" indent="-228600" algn="l" rtl="0" eaLnBrk="0" fontAlgn="base" hangingPunct="0">
        <a:spcBef>
          <a:spcPct val="20000"/>
        </a:spcBef>
        <a:spcAft>
          <a:spcPct val="0"/>
        </a:spcAft>
        <a:buChar char="–"/>
        <a:defRPr sz="2000">
          <a:solidFill>
            <a:srgbClr val="292929"/>
          </a:solidFill>
          <a:latin typeface="+mn-lt"/>
        </a:defRPr>
      </a:lvl4pPr>
      <a:lvl5pPr marL="2057400" indent="-228600" algn="l" rtl="0" eaLnBrk="0" fontAlgn="base" hangingPunct="0">
        <a:spcBef>
          <a:spcPct val="20000"/>
        </a:spcBef>
        <a:spcAft>
          <a:spcPct val="0"/>
        </a:spcAft>
        <a:buChar char="»"/>
        <a:defRPr sz="2000">
          <a:solidFill>
            <a:srgbClr val="292929"/>
          </a:solidFill>
          <a:latin typeface="+mn-lt"/>
        </a:defRPr>
      </a:lvl5pPr>
      <a:lvl6pPr marL="2514600" indent="-228600" algn="l" rtl="0" fontAlgn="base">
        <a:spcBef>
          <a:spcPct val="20000"/>
        </a:spcBef>
        <a:spcAft>
          <a:spcPct val="0"/>
        </a:spcAft>
        <a:buChar char="»"/>
        <a:defRPr sz="2000">
          <a:solidFill>
            <a:srgbClr val="292929"/>
          </a:solidFill>
          <a:latin typeface="+mn-lt"/>
        </a:defRPr>
      </a:lvl6pPr>
      <a:lvl7pPr marL="2971800" indent="-228600" algn="l" rtl="0" fontAlgn="base">
        <a:spcBef>
          <a:spcPct val="20000"/>
        </a:spcBef>
        <a:spcAft>
          <a:spcPct val="0"/>
        </a:spcAft>
        <a:buChar char="»"/>
        <a:defRPr sz="2000">
          <a:solidFill>
            <a:srgbClr val="292929"/>
          </a:solidFill>
          <a:latin typeface="+mn-lt"/>
        </a:defRPr>
      </a:lvl7pPr>
      <a:lvl8pPr marL="3429000" indent="-228600" algn="l" rtl="0" fontAlgn="base">
        <a:spcBef>
          <a:spcPct val="20000"/>
        </a:spcBef>
        <a:spcAft>
          <a:spcPct val="0"/>
        </a:spcAft>
        <a:buChar char="»"/>
        <a:defRPr sz="2000">
          <a:solidFill>
            <a:srgbClr val="292929"/>
          </a:solidFill>
          <a:latin typeface="+mn-lt"/>
        </a:defRPr>
      </a:lvl8pPr>
      <a:lvl9pPr marL="3886200" indent="-228600" algn="l" rtl="0" fontAlgn="base">
        <a:spcBef>
          <a:spcPct val="20000"/>
        </a:spcBef>
        <a:spcAft>
          <a:spcPct val="0"/>
        </a:spcAft>
        <a:buChar char="»"/>
        <a:defRPr sz="2000">
          <a:solidFill>
            <a:srgbClr val="292929"/>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ZA"/>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A051F67-E422-49A2-B94E-09414DEED3D5}" type="datetime1">
              <a:rPr lang="en-US" smtClean="0"/>
              <a:t>5/6/2012</a:t>
            </a:fld>
            <a:endParaRPr lang="en-ZA"/>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ZA" smtClean="0"/>
              <a:t>SARF_RPF Conference, Fernhill: PMB/Msunduze</a:t>
            </a:r>
            <a:endParaRPr lang="en-ZA"/>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35188F8-2922-4BB4-B425-671873198484}" type="slidenum">
              <a:rPr lang="en-ZA" smtClean="0"/>
              <a:t>‹#›</a:t>
            </a:fld>
            <a:endParaRPr lang="en-ZA"/>
          </a:p>
        </p:txBody>
      </p:sp>
    </p:spTree>
    <p:extLst>
      <p:ext uri="{BB962C8B-B14F-4D97-AF65-F5344CB8AC3E}">
        <p14:creationId xmlns:p14="http://schemas.microsoft.com/office/powerpoint/2010/main" val="3859737257"/>
      </p:ext>
    </p:extLst>
  </p:cSld>
  <p:clrMap bg1="lt1" tx1="dk1" bg2="lt2" tx2="dk2" accent1="accent1" accent2="accent2" accent3="accent3" accent4="accent4" accent5="accent5" accent6="accent6" hlink="hlink" folHlink="folHlink"/>
  <p:sldLayoutIdLst>
    <p:sldLayoutId id="2147483918" r:id="rId1"/>
    <p:sldLayoutId id="2147483919" r:id="rId2"/>
    <p:sldLayoutId id="2147483920" r:id="rId3"/>
    <p:sldLayoutId id="2147483921" r:id="rId4"/>
    <p:sldLayoutId id="2147483922" r:id="rId5"/>
    <p:sldLayoutId id="2147483923" r:id="rId6"/>
    <p:sldLayoutId id="2147483924" r:id="rId7"/>
    <p:sldLayoutId id="2147483925" r:id="rId8"/>
    <p:sldLayoutId id="2147483926" r:id="rId9"/>
    <p:sldLayoutId id="2147483927" r:id="rId10"/>
    <p:sldLayoutId id="2147483928" r:id="rId11"/>
  </p:sldLayoutIdLst>
  <p:hf hdr="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3" cstate="print"/>
          <a:srcRect/>
          <a:stretch>
            <a:fillRect/>
          </a:stretch>
        </a:blipFill>
        <a:effectLst/>
      </p:bgPr>
    </p:bg>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bwMode="auto">
          <a:xfrm>
            <a:off x="457200" y="2781300"/>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GB" smtClean="0"/>
              <a:t>Click to edit Master title style</a:t>
            </a:r>
          </a:p>
        </p:txBody>
      </p:sp>
    </p:spTree>
  </p:cSld>
  <p:clrMap bg1="lt1" tx1="dk1" bg2="lt2" tx2="dk2" accent1="accent1" accent2="accent2" accent3="accent3" accent4="accent4" accent5="accent5" accent6="accent6" hlink="hlink" folHlink="folHlink"/>
  <p:sldLayoutIdLst>
    <p:sldLayoutId id="2147483826" r:id="rId1"/>
    <p:sldLayoutId id="2147483827" r:id="rId2"/>
    <p:sldLayoutId id="2147483828" r:id="rId3"/>
    <p:sldLayoutId id="2147483829" r:id="rId4"/>
    <p:sldLayoutId id="2147483830" r:id="rId5"/>
    <p:sldLayoutId id="2147483831" r:id="rId6"/>
    <p:sldLayoutId id="2147483832" r:id="rId7"/>
    <p:sldLayoutId id="2147483833" r:id="rId8"/>
    <p:sldLayoutId id="2147483834" r:id="rId9"/>
    <p:sldLayoutId id="2147483835" r:id="rId10"/>
    <p:sldLayoutId id="2147483836" r:id="rId11"/>
  </p:sldLayoutIdLst>
  <p:hf hdr="0"/>
  <p:txStyles>
    <p:titleStyle>
      <a:lvl1pPr algn="ctr" rtl="0" eaLnBrk="0" fontAlgn="base" hangingPunct="0">
        <a:spcBef>
          <a:spcPct val="0"/>
        </a:spcBef>
        <a:spcAft>
          <a:spcPct val="0"/>
        </a:spcAft>
        <a:defRPr sz="4400">
          <a:solidFill>
            <a:srgbClr val="292929"/>
          </a:solidFill>
          <a:latin typeface="+mj-lt"/>
          <a:ea typeface="+mj-ea"/>
          <a:cs typeface="+mj-cs"/>
        </a:defRPr>
      </a:lvl1pPr>
      <a:lvl2pPr algn="ctr" rtl="0" eaLnBrk="0" fontAlgn="base" hangingPunct="0">
        <a:spcBef>
          <a:spcPct val="0"/>
        </a:spcBef>
        <a:spcAft>
          <a:spcPct val="0"/>
        </a:spcAft>
        <a:defRPr sz="4400">
          <a:solidFill>
            <a:srgbClr val="292929"/>
          </a:solidFill>
          <a:latin typeface="Arial" charset="0"/>
        </a:defRPr>
      </a:lvl2pPr>
      <a:lvl3pPr algn="ctr" rtl="0" eaLnBrk="0" fontAlgn="base" hangingPunct="0">
        <a:spcBef>
          <a:spcPct val="0"/>
        </a:spcBef>
        <a:spcAft>
          <a:spcPct val="0"/>
        </a:spcAft>
        <a:defRPr sz="4400">
          <a:solidFill>
            <a:srgbClr val="292929"/>
          </a:solidFill>
          <a:latin typeface="Arial" charset="0"/>
        </a:defRPr>
      </a:lvl3pPr>
      <a:lvl4pPr algn="ctr" rtl="0" eaLnBrk="0" fontAlgn="base" hangingPunct="0">
        <a:spcBef>
          <a:spcPct val="0"/>
        </a:spcBef>
        <a:spcAft>
          <a:spcPct val="0"/>
        </a:spcAft>
        <a:defRPr sz="4400">
          <a:solidFill>
            <a:srgbClr val="292929"/>
          </a:solidFill>
          <a:latin typeface="Arial" charset="0"/>
        </a:defRPr>
      </a:lvl4pPr>
      <a:lvl5pPr algn="ctr" rtl="0" eaLnBrk="0" fontAlgn="base" hangingPunct="0">
        <a:spcBef>
          <a:spcPct val="0"/>
        </a:spcBef>
        <a:spcAft>
          <a:spcPct val="0"/>
        </a:spcAft>
        <a:defRPr sz="4400">
          <a:solidFill>
            <a:srgbClr val="292929"/>
          </a:solidFill>
          <a:latin typeface="Arial" charset="0"/>
        </a:defRPr>
      </a:lvl5pPr>
      <a:lvl6pPr marL="457200" algn="ctr" rtl="0" fontAlgn="base">
        <a:spcBef>
          <a:spcPct val="0"/>
        </a:spcBef>
        <a:spcAft>
          <a:spcPct val="0"/>
        </a:spcAft>
        <a:defRPr sz="4400">
          <a:solidFill>
            <a:srgbClr val="292929"/>
          </a:solidFill>
          <a:latin typeface="Arial" charset="0"/>
        </a:defRPr>
      </a:lvl6pPr>
      <a:lvl7pPr marL="914400" algn="ctr" rtl="0" fontAlgn="base">
        <a:spcBef>
          <a:spcPct val="0"/>
        </a:spcBef>
        <a:spcAft>
          <a:spcPct val="0"/>
        </a:spcAft>
        <a:defRPr sz="4400">
          <a:solidFill>
            <a:srgbClr val="292929"/>
          </a:solidFill>
          <a:latin typeface="Arial" charset="0"/>
        </a:defRPr>
      </a:lvl7pPr>
      <a:lvl8pPr marL="1371600" algn="ctr" rtl="0" fontAlgn="base">
        <a:spcBef>
          <a:spcPct val="0"/>
        </a:spcBef>
        <a:spcAft>
          <a:spcPct val="0"/>
        </a:spcAft>
        <a:defRPr sz="4400">
          <a:solidFill>
            <a:srgbClr val="292929"/>
          </a:solidFill>
          <a:latin typeface="Arial" charset="0"/>
        </a:defRPr>
      </a:lvl8pPr>
      <a:lvl9pPr marL="1828800" algn="ctr" rtl="0" fontAlgn="base">
        <a:spcBef>
          <a:spcPct val="0"/>
        </a:spcBef>
        <a:spcAft>
          <a:spcPct val="0"/>
        </a:spcAft>
        <a:defRPr sz="4400">
          <a:solidFill>
            <a:srgbClr val="292929"/>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3" cstate="print"/>
          <a:srcRect/>
          <a:stretch>
            <a:fillRect/>
          </a:stretch>
        </a:blipFill>
        <a:effectLst/>
      </p:bgPr>
    </p:bg>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bwMode="auto">
          <a:xfrm>
            <a:off x="250825" y="188913"/>
            <a:ext cx="8447088" cy="93662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GB" smtClean="0"/>
              <a:t>Click to edit Master title style</a:t>
            </a:r>
          </a:p>
        </p:txBody>
      </p:sp>
      <p:sp>
        <p:nvSpPr>
          <p:cNvPr id="7171" name="Rectangle 3"/>
          <p:cNvSpPr>
            <a:spLocks noGrp="1" noChangeArrowheads="1"/>
          </p:cNvSpPr>
          <p:nvPr>
            <p:ph type="body" idx="1"/>
          </p:nvPr>
        </p:nvSpPr>
        <p:spPr bwMode="auto">
          <a:xfrm>
            <a:off x="457200" y="1495425"/>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p>
        </p:txBody>
      </p:sp>
      <p:sp>
        <p:nvSpPr>
          <p:cNvPr id="7172"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smtClean="0"/>
            </a:lvl1pPr>
          </a:lstStyle>
          <a:p>
            <a:pPr>
              <a:defRPr/>
            </a:pPr>
            <a:fld id="{63EBF12B-CC0B-47C9-A0D1-6AEDD58C24D1}" type="datetime1">
              <a:rPr lang="en-US" smtClean="0"/>
              <a:t>5/6/2012</a:t>
            </a:fld>
            <a:endParaRPr lang="en-GB"/>
          </a:p>
        </p:txBody>
      </p:sp>
      <p:sp>
        <p:nvSpPr>
          <p:cNvPr id="7173"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smtClean="0"/>
            </a:lvl1pPr>
          </a:lstStyle>
          <a:p>
            <a:pPr>
              <a:defRPr/>
            </a:pPr>
            <a:r>
              <a:rPr lang="en-ZA" smtClean="0"/>
              <a:t>SARF_RPF Conference, Fernhill: PMB/Msunduze</a:t>
            </a:r>
            <a:endParaRPr lang="en-GB"/>
          </a:p>
        </p:txBody>
      </p:sp>
      <p:sp>
        <p:nvSpPr>
          <p:cNvPr id="7174"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pPr>
              <a:defRPr/>
            </a:pPr>
            <a:fld id="{A1BFFC24-A136-4C92-9EED-580D7AAB42BC}" type="slidenum">
              <a:rPr lang="en-GB"/>
              <a:pPr>
                <a:defRPr/>
              </a:pPr>
              <a:t>‹#›</a:t>
            </a:fld>
            <a:endParaRPr lang="en-GB"/>
          </a:p>
        </p:txBody>
      </p:sp>
    </p:spTree>
  </p:cSld>
  <p:clrMap bg1="lt1" tx1="dk1" bg2="lt2" tx2="dk2" accent1="accent1" accent2="accent2" accent3="accent3" accent4="accent4" accent5="accent5" accent6="accent6" hlink="hlink" folHlink="folHlink"/>
  <p:sldLayoutIdLst>
    <p:sldLayoutId id="2147483837" r:id="rId1"/>
    <p:sldLayoutId id="2147483838" r:id="rId2"/>
    <p:sldLayoutId id="2147483839" r:id="rId3"/>
    <p:sldLayoutId id="2147483840" r:id="rId4"/>
    <p:sldLayoutId id="2147483841" r:id="rId5"/>
    <p:sldLayoutId id="2147483842" r:id="rId6"/>
    <p:sldLayoutId id="2147483843" r:id="rId7"/>
    <p:sldLayoutId id="2147483844" r:id="rId8"/>
    <p:sldLayoutId id="2147483845" r:id="rId9"/>
    <p:sldLayoutId id="2147483846" r:id="rId10"/>
    <p:sldLayoutId id="2147483847" r:id="rId11"/>
  </p:sldLayoutIdLst>
  <p:hf hdr="0"/>
  <p:txStyles>
    <p:titleStyle>
      <a:lvl1pPr algn="l" rtl="0" eaLnBrk="0" fontAlgn="base" hangingPunct="0">
        <a:spcBef>
          <a:spcPct val="0"/>
        </a:spcBef>
        <a:spcAft>
          <a:spcPct val="0"/>
        </a:spcAft>
        <a:defRPr sz="3600">
          <a:solidFill>
            <a:srgbClr val="292929"/>
          </a:solidFill>
          <a:latin typeface="+mj-lt"/>
          <a:ea typeface="+mj-ea"/>
          <a:cs typeface="+mj-cs"/>
        </a:defRPr>
      </a:lvl1pPr>
      <a:lvl2pPr algn="l" rtl="0" eaLnBrk="0" fontAlgn="base" hangingPunct="0">
        <a:spcBef>
          <a:spcPct val="0"/>
        </a:spcBef>
        <a:spcAft>
          <a:spcPct val="0"/>
        </a:spcAft>
        <a:defRPr sz="3600">
          <a:solidFill>
            <a:srgbClr val="292929"/>
          </a:solidFill>
          <a:latin typeface="Arial" charset="0"/>
        </a:defRPr>
      </a:lvl2pPr>
      <a:lvl3pPr algn="l" rtl="0" eaLnBrk="0" fontAlgn="base" hangingPunct="0">
        <a:spcBef>
          <a:spcPct val="0"/>
        </a:spcBef>
        <a:spcAft>
          <a:spcPct val="0"/>
        </a:spcAft>
        <a:defRPr sz="3600">
          <a:solidFill>
            <a:srgbClr val="292929"/>
          </a:solidFill>
          <a:latin typeface="Arial" charset="0"/>
        </a:defRPr>
      </a:lvl3pPr>
      <a:lvl4pPr algn="l" rtl="0" eaLnBrk="0" fontAlgn="base" hangingPunct="0">
        <a:spcBef>
          <a:spcPct val="0"/>
        </a:spcBef>
        <a:spcAft>
          <a:spcPct val="0"/>
        </a:spcAft>
        <a:defRPr sz="3600">
          <a:solidFill>
            <a:srgbClr val="292929"/>
          </a:solidFill>
          <a:latin typeface="Arial" charset="0"/>
        </a:defRPr>
      </a:lvl4pPr>
      <a:lvl5pPr algn="l" rtl="0" eaLnBrk="0" fontAlgn="base" hangingPunct="0">
        <a:spcBef>
          <a:spcPct val="0"/>
        </a:spcBef>
        <a:spcAft>
          <a:spcPct val="0"/>
        </a:spcAft>
        <a:defRPr sz="3600">
          <a:solidFill>
            <a:srgbClr val="292929"/>
          </a:solidFill>
          <a:latin typeface="Arial" charset="0"/>
        </a:defRPr>
      </a:lvl5pPr>
      <a:lvl6pPr marL="457200" algn="l" rtl="0" fontAlgn="base">
        <a:spcBef>
          <a:spcPct val="0"/>
        </a:spcBef>
        <a:spcAft>
          <a:spcPct val="0"/>
        </a:spcAft>
        <a:defRPr sz="3600">
          <a:solidFill>
            <a:srgbClr val="292929"/>
          </a:solidFill>
          <a:latin typeface="Arial" charset="0"/>
        </a:defRPr>
      </a:lvl6pPr>
      <a:lvl7pPr marL="914400" algn="l" rtl="0" fontAlgn="base">
        <a:spcBef>
          <a:spcPct val="0"/>
        </a:spcBef>
        <a:spcAft>
          <a:spcPct val="0"/>
        </a:spcAft>
        <a:defRPr sz="3600">
          <a:solidFill>
            <a:srgbClr val="292929"/>
          </a:solidFill>
          <a:latin typeface="Arial" charset="0"/>
        </a:defRPr>
      </a:lvl7pPr>
      <a:lvl8pPr marL="1371600" algn="l" rtl="0" fontAlgn="base">
        <a:spcBef>
          <a:spcPct val="0"/>
        </a:spcBef>
        <a:spcAft>
          <a:spcPct val="0"/>
        </a:spcAft>
        <a:defRPr sz="3600">
          <a:solidFill>
            <a:srgbClr val="292929"/>
          </a:solidFill>
          <a:latin typeface="Arial" charset="0"/>
        </a:defRPr>
      </a:lvl8pPr>
      <a:lvl9pPr marL="1828800" algn="l" rtl="0" fontAlgn="base">
        <a:spcBef>
          <a:spcPct val="0"/>
        </a:spcBef>
        <a:spcAft>
          <a:spcPct val="0"/>
        </a:spcAft>
        <a:defRPr sz="3600">
          <a:solidFill>
            <a:srgbClr val="292929"/>
          </a:solidFill>
          <a:latin typeface="Arial" charset="0"/>
        </a:defRPr>
      </a:lvl9pPr>
    </p:titleStyle>
    <p:bodyStyle>
      <a:lvl1pPr marL="342900" indent="-342900" algn="l" rtl="0" eaLnBrk="0" fontAlgn="base" hangingPunct="0">
        <a:spcBef>
          <a:spcPct val="20000"/>
        </a:spcBef>
        <a:spcAft>
          <a:spcPct val="0"/>
        </a:spcAft>
        <a:buChar char="•"/>
        <a:defRPr sz="3200">
          <a:solidFill>
            <a:srgbClr val="292929"/>
          </a:solidFill>
          <a:latin typeface="+mn-lt"/>
          <a:ea typeface="+mn-ea"/>
          <a:cs typeface="+mn-cs"/>
        </a:defRPr>
      </a:lvl1pPr>
      <a:lvl2pPr marL="742950" indent="-285750" algn="l" rtl="0" eaLnBrk="0" fontAlgn="base" hangingPunct="0">
        <a:spcBef>
          <a:spcPct val="20000"/>
        </a:spcBef>
        <a:spcAft>
          <a:spcPct val="0"/>
        </a:spcAft>
        <a:buChar char="–"/>
        <a:defRPr sz="2800">
          <a:solidFill>
            <a:srgbClr val="292929"/>
          </a:solidFill>
          <a:latin typeface="+mn-lt"/>
        </a:defRPr>
      </a:lvl2pPr>
      <a:lvl3pPr marL="1143000" indent="-228600" algn="l" rtl="0" eaLnBrk="0" fontAlgn="base" hangingPunct="0">
        <a:spcBef>
          <a:spcPct val="20000"/>
        </a:spcBef>
        <a:spcAft>
          <a:spcPct val="0"/>
        </a:spcAft>
        <a:buChar char="•"/>
        <a:defRPr sz="2400">
          <a:solidFill>
            <a:srgbClr val="292929"/>
          </a:solidFill>
          <a:latin typeface="+mn-lt"/>
        </a:defRPr>
      </a:lvl3pPr>
      <a:lvl4pPr marL="1600200" indent="-228600" algn="l" rtl="0" eaLnBrk="0" fontAlgn="base" hangingPunct="0">
        <a:spcBef>
          <a:spcPct val="20000"/>
        </a:spcBef>
        <a:spcAft>
          <a:spcPct val="0"/>
        </a:spcAft>
        <a:buChar char="–"/>
        <a:defRPr sz="2000">
          <a:solidFill>
            <a:srgbClr val="292929"/>
          </a:solidFill>
          <a:latin typeface="+mn-lt"/>
        </a:defRPr>
      </a:lvl4pPr>
      <a:lvl5pPr marL="2057400" indent="-228600" algn="l" rtl="0" eaLnBrk="0" fontAlgn="base" hangingPunct="0">
        <a:spcBef>
          <a:spcPct val="20000"/>
        </a:spcBef>
        <a:spcAft>
          <a:spcPct val="0"/>
        </a:spcAft>
        <a:buChar char="»"/>
        <a:defRPr sz="2000">
          <a:solidFill>
            <a:srgbClr val="292929"/>
          </a:solidFill>
          <a:latin typeface="+mn-lt"/>
        </a:defRPr>
      </a:lvl5pPr>
      <a:lvl6pPr marL="2514600" indent="-228600" algn="l" rtl="0" fontAlgn="base">
        <a:spcBef>
          <a:spcPct val="20000"/>
        </a:spcBef>
        <a:spcAft>
          <a:spcPct val="0"/>
        </a:spcAft>
        <a:buChar char="»"/>
        <a:defRPr sz="2000">
          <a:solidFill>
            <a:srgbClr val="292929"/>
          </a:solidFill>
          <a:latin typeface="+mn-lt"/>
        </a:defRPr>
      </a:lvl6pPr>
      <a:lvl7pPr marL="2971800" indent="-228600" algn="l" rtl="0" fontAlgn="base">
        <a:spcBef>
          <a:spcPct val="20000"/>
        </a:spcBef>
        <a:spcAft>
          <a:spcPct val="0"/>
        </a:spcAft>
        <a:buChar char="»"/>
        <a:defRPr sz="2000">
          <a:solidFill>
            <a:srgbClr val="292929"/>
          </a:solidFill>
          <a:latin typeface="+mn-lt"/>
        </a:defRPr>
      </a:lvl7pPr>
      <a:lvl8pPr marL="3429000" indent="-228600" algn="l" rtl="0" fontAlgn="base">
        <a:spcBef>
          <a:spcPct val="20000"/>
        </a:spcBef>
        <a:spcAft>
          <a:spcPct val="0"/>
        </a:spcAft>
        <a:buChar char="»"/>
        <a:defRPr sz="2000">
          <a:solidFill>
            <a:srgbClr val="292929"/>
          </a:solidFill>
          <a:latin typeface="+mn-lt"/>
        </a:defRPr>
      </a:lvl8pPr>
      <a:lvl9pPr marL="3886200" indent="-228600" algn="l" rtl="0" fontAlgn="base">
        <a:spcBef>
          <a:spcPct val="20000"/>
        </a:spcBef>
        <a:spcAft>
          <a:spcPct val="0"/>
        </a:spcAft>
        <a:buChar char="»"/>
        <a:defRPr sz="2000">
          <a:solidFill>
            <a:srgbClr val="292929"/>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3" cstate="print"/>
          <a:srcRect/>
          <a:stretch>
            <a:fillRect/>
          </a:stretch>
        </a:blipFill>
        <a:effectLst/>
      </p:bgPr>
    </p:bg>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bwMode="auto">
          <a:xfrm>
            <a:off x="250825" y="188913"/>
            <a:ext cx="8447088" cy="93662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GB" smtClean="0"/>
              <a:t>Click to edit Master title style</a:t>
            </a:r>
          </a:p>
        </p:txBody>
      </p:sp>
      <p:sp>
        <p:nvSpPr>
          <p:cNvPr id="8195" name="Rectangle 3"/>
          <p:cNvSpPr>
            <a:spLocks noGrp="1" noChangeArrowheads="1"/>
          </p:cNvSpPr>
          <p:nvPr>
            <p:ph type="body" idx="1"/>
          </p:nvPr>
        </p:nvSpPr>
        <p:spPr bwMode="auto">
          <a:xfrm>
            <a:off x="457200" y="1495425"/>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p>
        </p:txBody>
      </p:sp>
      <p:sp>
        <p:nvSpPr>
          <p:cNvPr id="8196"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smtClean="0"/>
            </a:lvl1pPr>
          </a:lstStyle>
          <a:p>
            <a:pPr>
              <a:defRPr/>
            </a:pPr>
            <a:fld id="{E4242AE8-14D8-43A0-ABE0-F0899C043141}" type="datetime1">
              <a:rPr lang="en-US" smtClean="0"/>
              <a:t>5/6/2012</a:t>
            </a:fld>
            <a:endParaRPr lang="en-GB"/>
          </a:p>
        </p:txBody>
      </p:sp>
      <p:sp>
        <p:nvSpPr>
          <p:cNvPr id="8197"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smtClean="0"/>
            </a:lvl1pPr>
          </a:lstStyle>
          <a:p>
            <a:pPr>
              <a:defRPr/>
            </a:pPr>
            <a:r>
              <a:rPr lang="en-ZA" smtClean="0"/>
              <a:t>SARF_RPF Conference, Fernhill: PMB/Msunduze</a:t>
            </a:r>
            <a:endParaRPr lang="en-GB"/>
          </a:p>
        </p:txBody>
      </p:sp>
      <p:sp>
        <p:nvSpPr>
          <p:cNvPr id="8198"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pPr>
              <a:defRPr/>
            </a:pPr>
            <a:fld id="{879673F5-4F95-4339-99DE-8AA25D0296CC}" type="slidenum">
              <a:rPr lang="en-GB"/>
              <a:pPr>
                <a:defRPr/>
              </a:pPr>
              <a:t>‹#›</a:t>
            </a:fld>
            <a:endParaRPr lang="en-GB"/>
          </a:p>
        </p:txBody>
      </p:sp>
    </p:spTree>
  </p:cSld>
  <p:clrMap bg1="lt1" tx1="dk1" bg2="lt2" tx2="dk2" accent1="accent1" accent2="accent2" accent3="accent3" accent4="accent4" accent5="accent5" accent6="accent6" hlink="hlink" folHlink="folHlink"/>
  <p:sldLayoutIdLst>
    <p:sldLayoutId id="2147483848" r:id="rId1"/>
    <p:sldLayoutId id="2147483849" r:id="rId2"/>
    <p:sldLayoutId id="2147483850" r:id="rId3"/>
    <p:sldLayoutId id="2147483851" r:id="rId4"/>
    <p:sldLayoutId id="2147483852" r:id="rId5"/>
    <p:sldLayoutId id="2147483853" r:id="rId6"/>
    <p:sldLayoutId id="2147483854" r:id="rId7"/>
    <p:sldLayoutId id="2147483855" r:id="rId8"/>
    <p:sldLayoutId id="2147483856" r:id="rId9"/>
    <p:sldLayoutId id="2147483857" r:id="rId10"/>
    <p:sldLayoutId id="2147483858" r:id="rId11"/>
  </p:sldLayoutIdLst>
  <p:hf hdr="0"/>
  <p:txStyles>
    <p:titleStyle>
      <a:lvl1pPr algn="l" rtl="0" eaLnBrk="0" fontAlgn="base" hangingPunct="0">
        <a:spcBef>
          <a:spcPct val="0"/>
        </a:spcBef>
        <a:spcAft>
          <a:spcPct val="0"/>
        </a:spcAft>
        <a:defRPr sz="3600">
          <a:solidFill>
            <a:srgbClr val="292929"/>
          </a:solidFill>
          <a:latin typeface="+mj-lt"/>
          <a:ea typeface="+mj-ea"/>
          <a:cs typeface="+mj-cs"/>
        </a:defRPr>
      </a:lvl1pPr>
      <a:lvl2pPr algn="l" rtl="0" eaLnBrk="0" fontAlgn="base" hangingPunct="0">
        <a:spcBef>
          <a:spcPct val="0"/>
        </a:spcBef>
        <a:spcAft>
          <a:spcPct val="0"/>
        </a:spcAft>
        <a:defRPr sz="3600">
          <a:solidFill>
            <a:srgbClr val="292929"/>
          </a:solidFill>
          <a:latin typeface="Arial" charset="0"/>
        </a:defRPr>
      </a:lvl2pPr>
      <a:lvl3pPr algn="l" rtl="0" eaLnBrk="0" fontAlgn="base" hangingPunct="0">
        <a:spcBef>
          <a:spcPct val="0"/>
        </a:spcBef>
        <a:spcAft>
          <a:spcPct val="0"/>
        </a:spcAft>
        <a:defRPr sz="3600">
          <a:solidFill>
            <a:srgbClr val="292929"/>
          </a:solidFill>
          <a:latin typeface="Arial" charset="0"/>
        </a:defRPr>
      </a:lvl3pPr>
      <a:lvl4pPr algn="l" rtl="0" eaLnBrk="0" fontAlgn="base" hangingPunct="0">
        <a:spcBef>
          <a:spcPct val="0"/>
        </a:spcBef>
        <a:spcAft>
          <a:spcPct val="0"/>
        </a:spcAft>
        <a:defRPr sz="3600">
          <a:solidFill>
            <a:srgbClr val="292929"/>
          </a:solidFill>
          <a:latin typeface="Arial" charset="0"/>
        </a:defRPr>
      </a:lvl4pPr>
      <a:lvl5pPr algn="l" rtl="0" eaLnBrk="0" fontAlgn="base" hangingPunct="0">
        <a:spcBef>
          <a:spcPct val="0"/>
        </a:spcBef>
        <a:spcAft>
          <a:spcPct val="0"/>
        </a:spcAft>
        <a:defRPr sz="3600">
          <a:solidFill>
            <a:srgbClr val="292929"/>
          </a:solidFill>
          <a:latin typeface="Arial" charset="0"/>
        </a:defRPr>
      </a:lvl5pPr>
      <a:lvl6pPr marL="457200" algn="l" rtl="0" fontAlgn="base">
        <a:spcBef>
          <a:spcPct val="0"/>
        </a:spcBef>
        <a:spcAft>
          <a:spcPct val="0"/>
        </a:spcAft>
        <a:defRPr sz="3600">
          <a:solidFill>
            <a:srgbClr val="292929"/>
          </a:solidFill>
          <a:latin typeface="Arial" charset="0"/>
        </a:defRPr>
      </a:lvl6pPr>
      <a:lvl7pPr marL="914400" algn="l" rtl="0" fontAlgn="base">
        <a:spcBef>
          <a:spcPct val="0"/>
        </a:spcBef>
        <a:spcAft>
          <a:spcPct val="0"/>
        </a:spcAft>
        <a:defRPr sz="3600">
          <a:solidFill>
            <a:srgbClr val="292929"/>
          </a:solidFill>
          <a:latin typeface="Arial" charset="0"/>
        </a:defRPr>
      </a:lvl7pPr>
      <a:lvl8pPr marL="1371600" algn="l" rtl="0" fontAlgn="base">
        <a:spcBef>
          <a:spcPct val="0"/>
        </a:spcBef>
        <a:spcAft>
          <a:spcPct val="0"/>
        </a:spcAft>
        <a:defRPr sz="3600">
          <a:solidFill>
            <a:srgbClr val="292929"/>
          </a:solidFill>
          <a:latin typeface="Arial" charset="0"/>
        </a:defRPr>
      </a:lvl8pPr>
      <a:lvl9pPr marL="1828800" algn="l" rtl="0" fontAlgn="base">
        <a:spcBef>
          <a:spcPct val="0"/>
        </a:spcBef>
        <a:spcAft>
          <a:spcPct val="0"/>
        </a:spcAft>
        <a:defRPr sz="3600">
          <a:solidFill>
            <a:srgbClr val="292929"/>
          </a:solidFill>
          <a:latin typeface="Arial" charset="0"/>
        </a:defRPr>
      </a:lvl9pPr>
    </p:titleStyle>
    <p:bodyStyle>
      <a:lvl1pPr marL="342900" indent="-342900" algn="l" rtl="0" eaLnBrk="0" fontAlgn="base" hangingPunct="0">
        <a:spcBef>
          <a:spcPct val="20000"/>
        </a:spcBef>
        <a:spcAft>
          <a:spcPct val="0"/>
        </a:spcAft>
        <a:buChar char="•"/>
        <a:defRPr sz="3200">
          <a:solidFill>
            <a:srgbClr val="292929"/>
          </a:solidFill>
          <a:latin typeface="+mn-lt"/>
          <a:ea typeface="+mn-ea"/>
          <a:cs typeface="+mn-cs"/>
        </a:defRPr>
      </a:lvl1pPr>
      <a:lvl2pPr marL="742950" indent="-285750" algn="l" rtl="0" eaLnBrk="0" fontAlgn="base" hangingPunct="0">
        <a:spcBef>
          <a:spcPct val="20000"/>
        </a:spcBef>
        <a:spcAft>
          <a:spcPct val="0"/>
        </a:spcAft>
        <a:buChar char="–"/>
        <a:defRPr sz="2800">
          <a:solidFill>
            <a:srgbClr val="292929"/>
          </a:solidFill>
          <a:latin typeface="+mn-lt"/>
        </a:defRPr>
      </a:lvl2pPr>
      <a:lvl3pPr marL="1143000" indent="-228600" algn="l" rtl="0" eaLnBrk="0" fontAlgn="base" hangingPunct="0">
        <a:spcBef>
          <a:spcPct val="20000"/>
        </a:spcBef>
        <a:spcAft>
          <a:spcPct val="0"/>
        </a:spcAft>
        <a:buChar char="•"/>
        <a:defRPr sz="2400">
          <a:solidFill>
            <a:srgbClr val="292929"/>
          </a:solidFill>
          <a:latin typeface="+mn-lt"/>
        </a:defRPr>
      </a:lvl3pPr>
      <a:lvl4pPr marL="1600200" indent="-228600" algn="l" rtl="0" eaLnBrk="0" fontAlgn="base" hangingPunct="0">
        <a:spcBef>
          <a:spcPct val="20000"/>
        </a:spcBef>
        <a:spcAft>
          <a:spcPct val="0"/>
        </a:spcAft>
        <a:buChar char="–"/>
        <a:defRPr sz="2000">
          <a:solidFill>
            <a:srgbClr val="292929"/>
          </a:solidFill>
          <a:latin typeface="+mn-lt"/>
        </a:defRPr>
      </a:lvl4pPr>
      <a:lvl5pPr marL="2057400" indent="-228600" algn="l" rtl="0" eaLnBrk="0" fontAlgn="base" hangingPunct="0">
        <a:spcBef>
          <a:spcPct val="20000"/>
        </a:spcBef>
        <a:spcAft>
          <a:spcPct val="0"/>
        </a:spcAft>
        <a:buChar char="»"/>
        <a:defRPr sz="2000">
          <a:solidFill>
            <a:srgbClr val="292929"/>
          </a:solidFill>
          <a:latin typeface="+mn-lt"/>
        </a:defRPr>
      </a:lvl5pPr>
      <a:lvl6pPr marL="2514600" indent="-228600" algn="l" rtl="0" fontAlgn="base">
        <a:spcBef>
          <a:spcPct val="20000"/>
        </a:spcBef>
        <a:spcAft>
          <a:spcPct val="0"/>
        </a:spcAft>
        <a:buChar char="»"/>
        <a:defRPr sz="2000">
          <a:solidFill>
            <a:srgbClr val="292929"/>
          </a:solidFill>
          <a:latin typeface="+mn-lt"/>
        </a:defRPr>
      </a:lvl6pPr>
      <a:lvl7pPr marL="2971800" indent="-228600" algn="l" rtl="0" fontAlgn="base">
        <a:spcBef>
          <a:spcPct val="20000"/>
        </a:spcBef>
        <a:spcAft>
          <a:spcPct val="0"/>
        </a:spcAft>
        <a:buChar char="»"/>
        <a:defRPr sz="2000">
          <a:solidFill>
            <a:srgbClr val="292929"/>
          </a:solidFill>
          <a:latin typeface="+mn-lt"/>
        </a:defRPr>
      </a:lvl7pPr>
      <a:lvl8pPr marL="3429000" indent="-228600" algn="l" rtl="0" fontAlgn="base">
        <a:spcBef>
          <a:spcPct val="20000"/>
        </a:spcBef>
        <a:spcAft>
          <a:spcPct val="0"/>
        </a:spcAft>
        <a:buChar char="»"/>
        <a:defRPr sz="2000">
          <a:solidFill>
            <a:srgbClr val="292929"/>
          </a:solidFill>
          <a:latin typeface="+mn-lt"/>
        </a:defRPr>
      </a:lvl8pPr>
      <a:lvl9pPr marL="3886200" indent="-228600" algn="l" rtl="0" fontAlgn="base">
        <a:spcBef>
          <a:spcPct val="20000"/>
        </a:spcBef>
        <a:spcAft>
          <a:spcPct val="0"/>
        </a:spcAft>
        <a:buChar char="»"/>
        <a:defRPr sz="2000">
          <a:solidFill>
            <a:srgbClr val="292929"/>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00.xml"/></Relationships>
</file>

<file path=ppt/slides/_rels/slide10.xml.rels><?xml version="1.0" encoding="UTF-8" standalone="yes"?>
<Relationships xmlns="http://schemas.openxmlformats.org/package/2006/relationships"><Relationship Id="rId3" Type="http://schemas.openxmlformats.org/officeDocument/2006/relationships/image" Target="../media/image19.emf"/><Relationship Id="rId2" Type="http://schemas.openxmlformats.org/officeDocument/2006/relationships/notesSlide" Target="../notesSlides/notesSlide9.xml"/><Relationship Id="rId1" Type="http://schemas.openxmlformats.org/officeDocument/2006/relationships/slideLayout" Target="../slideLayouts/slideLayout105.xml"/></Relationships>
</file>

<file path=ppt/slides/_rels/slide100.xml.rels><?xml version="1.0" encoding="UTF-8" standalone="yes"?>
<Relationships xmlns="http://schemas.openxmlformats.org/package/2006/relationships"><Relationship Id="rId2" Type="http://schemas.openxmlformats.org/officeDocument/2006/relationships/notesSlide" Target="../notesSlides/notesSlide93.xml"/><Relationship Id="rId1" Type="http://schemas.openxmlformats.org/officeDocument/2006/relationships/slideLayout" Target="../slideLayouts/slideLayout113.xml"/></Relationships>
</file>

<file path=ppt/slides/_rels/slide101.xml.rels><?xml version="1.0" encoding="UTF-8" standalone="yes"?>
<Relationships xmlns="http://schemas.openxmlformats.org/package/2006/relationships"><Relationship Id="rId2" Type="http://schemas.openxmlformats.org/officeDocument/2006/relationships/notesSlide" Target="../notesSlides/notesSlide94.xml"/><Relationship Id="rId1" Type="http://schemas.openxmlformats.org/officeDocument/2006/relationships/slideLayout" Target="../slideLayouts/slideLayout113.xml"/></Relationships>
</file>

<file path=ppt/slides/_rels/slide102.xml.rels><?xml version="1.0" encoding="UTF-8" standalone="yes"?>
<Relationships xmlns="http://schemas.openxmlformats.org/package/2006/relationships"><Relationship Id="rId2" Type="http://schemas.openxmlformats.org/officeDocument/2006/relationships/notesSlide" Target="../notesSlides/notesSlide95.xml"/><Relationship Id="rId1" Type="http://schemas.openxmlformats.org/officeDocument/2006/relationships/slideLayout" Target="../slideLayouts/slideLayout113.xml"/></Relationships>
</file>

<file path=ppt/slides/_rels/slide103.xml.rels><?xml version="1.0" encoding="UTF-8" standalone="yes"?>
<Relationships xmlns="http://schemas.openxmlformats.org/package/2006/relationships"><Relationship Id="rId2" Type="http://schemas.openxmlformats.org/officeDocument/2006/relationships/notesSlide" Target="../notesSlides/notesSlide96.xml"/><Relationship Id="rId1" Type="http://schemas.openxmlformats.org/officeDocument/2006/relationships/slideLayout" Target="../slideLayouts/slideLayout113.xml"/></Relationships>
</file>

<file path=ppt/slides/_rels/slide104.xml.rels><?xml version="1.0" encoding="UTF-8" standalone="yes"?>
<Relationships xmlns="http://schemas.openxmlformats.org/package/2006/relationships"><Relationship Id="rId2" Type="http://schemas.openxmlformats.org/officeDocument/2006/relationships/notesSlide" Target="../notesSlides/notesSlide97.xml"/><Relationship Id="rId1" Type="http://schemas.openxmlformats.org/officeDocument/2006/relationships/slideLayout" Target="../slideLayouts/slideLayout113.xml"/></Relationships>
</file>

<file path=ppt/slides/_rels/slide105.xml.rels><?xml version="1.0" encoding="UTF-8" standalone="yes"?>
<Relationships xmlns="http://schemas.openxmlformats.org/package/2006/relationships"><Relationship Id="rId2" Type="http://schemas.openxmlformats.org/officeDocument/2006/relationships/notesSlide" Target="../notesSlides/notesSlide98.xml"/><Relationship Id="rId1" Type="http://schemas.openxmlformats.org/officeDocument/2006/relationships/slideLayout" Target="../slideLayouts/slideLayout113.xml"/></Relationships>
</file>

<file path=ppt/slides/_rels/slide106.xml.rels><?xml version="1.0" encoding="UTF-8" standalone="yes"?>
<Relationships xmlns="http://schemas.openxmlformats.org/package/2006/relationships"><Relationship Id="rId2" Type="http://schemas.openxmlformats.org/officeDocument/2006/relationships/notesSlide" Target="../notesSlides/notesSlide99.xml"/><Relationship Id="rId1" Type="http://schemas.openxmlformats.org/officeDocument/2006/relationships/slideLayout" Target="../slideLayouts/slideLayout113.xml"/></Relationships>
</file>

<file path=ppt/slides/_rels/slide107.xml.rels><?xml version="1.0" encoding="UTF-8" standalone="yes"?>
<Relationships xmlns="http://schemas.openxmlformats.org/package/2006/relationships"><Relationship Id="rId3" Type="http://schemas.openxmlformats.org/officeDocument/2006/relationships/image" Target="../media/image31.emf"/><Relationship Id="rId2" Type="http://schemas.openxmlformats.org/officeDocument/2006/relationships/notesSlide" Target="../notesSlides/notesSlide100.xml"/><Relationship Id="rId1" Type="http://schemas.openxmlformats.org/officeDocument/2006/relationships/slideLayout" Target="../slideLayouts/slideLayout117.xml"/></Relationships>
</file>

<file path=ppt/slides/_rels/slide108.xml.rels><?xml version="1.0" encoding="UTF-8" standalone="yes"?>
<Relationships xmlns="http://schemas.openxmlformats.org/package/2006/relationships"><Relationship Id="rId2" Type="http://schemas.openxmlformats.org/officeDocument/2006/relationships/notesSlide" Target="../notesSlides/notesSlide101.xml"/><Relationship Id="rId1" Type="http://schemas.openxmlformats.org/officeDocument/2006/relationships/slideLayout" Target="../slideLayouts/slideLayout113.xml"/></Relationships>
</file>

<file path=ppt/slides/_rels/slide109.xml.rels><?xml version="1.0" encoding="UTF-8" standalone="yes"?>
<Relationships xmlns="http://schemas.openxmlformats.org/package/2006/relationships"><Relationship Id="rId2" Type="http://schemas.openxmlformats.org/officeDocument/2006/relationships/notesSlide" Target="../notesSlides/notesSlide102.xml"/><Relationship Id="rId1" Type="http://schemas.openxmlformats.org/officeDocument/2006/relationships/slideLayout" Target="../slideLayouts/slideLayout11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05.xml"/></Relationships>
</file>

<file path=ppt/slides/_rels/slide110.xml.rels><?xml version="1.0" encoding="UTF-8" standalone="yes"?>
<Relationships xmlns="http://schemas.openxmlformats.org/package/2006/relationships"><Relationship Id="rId2" Type="http://schemas.openxmlformats.org/officeDocument/2006/relationships/notesSlide" Target="../notesSlides/notesSlide103.xml"/><Relationship Id="rId1" Type="http://schemas.openxmlformats.org/officeDocument/2006/relationships/slideLayout" Target="../slideLayouts/slideLayout113.xml"/></Relationships>
</file>

<file path=ppt/slides/_rels/slide111.xml.rels><?xml version="1.0" encoding="UTF-8" standalone="yes"?>
<Relationships xmlns="http://schemas.openxmlformats.org/package/2006/relationships"><Relationship Id="rId2" Type="http://schemas.openxmlformats.org/officeDocument/2006/relationships/notesSlide" Target="../notesSlides/notesSlide104.xml"/><Relationship Id="rId1" Type="http://schemas.openxmlformats.org/officeDocument/2006/relationships/slideLayout" Target="../slideLayouts/slideLayout113.xml"/></Relationships>
</file>

<file path=ppt/slides/_rels/slide112.xml.rels><?xml version="1.0" encoding="UTF-8" standalone="yes"?>
<Relationships xmlns="http://schemas.openxmlformats.org/package/2006/relationships"><Relationship Id="rId2" Type="http://schemas.openxmlformats.org/officeDocument/2006/relationships/notesSlide" Target="../notesSlides/notesSlide105.xml"/><Relationship Id="rId1" Type="http://schemas.openxmlformats.org/officeDocument/2006/relationships/slideLayout" Target="../slideLayouts/slideLayout113.xml"/></Relationships>
</file>

<file path=ppt/slides/_rels/slide113.xml.rels><?xml version="1.0" encoding="UTF-8" standalone="yes"?>
<Relationships xmlns="http://schemas.openxmlformats.org/package/2006/relationships"><Relationship Id="rId2" Type="http://schemas.openxmlformats.org/officeDocument/2006/relationships/notesSlide" Target="../notesSlides/notesSlide106.xml"/><Relationship Id="rId1" Type="http://schemas.openxmlformats.org/officeDocument/2006/relationships/slideLayout" Target="../slideLayouts/slideLayout113.xml"/></Relationships>
</file>

<file path=ppt/slides/_rels/slide114.xml.rels><?xml version="1.0" encoding="UTF-8" standalone="yes"?>
<Relationships xmlns="http://schemas.openxmlformats.org/package/2006/relationships"><Relationship Id="rId2" Type="http://schemas.openxmlformats.org/officeDocument/2006/relationships/notesSlide" Target="../notesSlides/notesSlide107.xml"/><Relationship Id="rId1" Type="http://schemas.openxmlformats.org/officeDocument/2006/relationships/slideLayout" Target="../slideLayouts/slideLayout113.xml"/></Relationships>
</file>

<file path=ppt/slides/_rels/slide115.xml.rels><?xml version="1.0" encoding="UTF-8" standalone="yes"?>
<Relationships xmlns="http://schemas.openxmlformats.org/package/2006/relationships"><Relationship Id="rId2" Type="http://schemas.openxmlformats.org/officeDocument/2006/relationships/notesSlide" Target="../notesSlides/notesSlide108.xml"/><Relationship Id="rId1" Type="http://schemas.openxmlformats.org/officeDocument/2006/relationships/slideLayout" Target="../slideLayouts/slideLayout113.xml"/></Relationships>
</file>

<file path=ppt/slides/_rels/slide116.xml.rels><?xml version="1.0" encoding="UTF-8" standalone="yes"?>
<Relationships xmlns="http://schemas.openxmlformats.org/package/2006/relationships"><Relationship Id="rId2" Type="http://schemas.openxmlformats.org/officeDocument/2006/relationships/notesSlide" Target="../notesSlides/notesSlide109.xml"/><Relationship Id="rId1" Type="http://schemas.openxmlformats.org/officeDocument/2006/relationships/slideLayout" Target="../slideLayouts/slideLayout113.xml"/></Relationships>
</file>

<file path=ppt/slides/_rels/slide117.xml.rels><?xml version="1.0" encoding="UTF-8" standalone="yes"?>
<Relationships xmlns="http://schemas.openxmlformats.org/package/2006/relationships"><Relationship Id="rId2" Type="http://schemas.openxmlformats.org/officeDocument/2006/relationships/notesSlide" Target="../notesSlides/notesSlide110.xml"/><Relationship Id="rId1" Type="http://schemas.openxmlformats.org/officeDocument/2006/relationships/slideLayout" Target="../slideLayouts/slideLayout113.xml"/></Relationships>
</file>

<file path=ppt/slides/_rels/slide118.xml.rels><?xml version="1.0" encoding="UTF-8" standalone="yes"?>
<Relationships xmlns="http://schemas.openxmlformats.org/package/2006/relationships"><Relationship Id="rId2" Type="http://schemas.openxmlformats.org/officeDocument/2006/relationships/notesSlide" Target="../notesSlides/notesSlide111.xml"/><Relationship Id="rId1" Type="http://schemas.openxmlformats.org/officeDocument/2006/relationships/slideLayout" Target="../slideLayouts/slideLayout113.xml"/></Relationships>
</file>

<file path=ppt/slides/_rels/slide119.xml.rels><?xml version="1.0" encoding="UTF-8" standalone="yes"?>
<Relationships xmlns="http://schemas.openxmlformats.org/package/2006/relationships"><Relationship Id="rId2" Type="http://schemas.openxmlformats.org/officeDocument/2006/relationships/notesSlide" Target="../notesSlides/notesSlide112.xml"/><Relationship Id="rId1" Type="http://schemas.openxmlformats.org/officeDocument/2006/relationships/slideLayout" Target="../slideLayouts/slideLayout113.xml"/></Relationships>
</file>

<file path=ppt/slides/_rels/slide12.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1.xml"/><Relationship Id="rId1" Type="http://schemas.openxmlformats.org/officeDocument/2006/relationships/slideLayout" Target="../slideLayouts/slideLayout105.xml"/></Relationships>
</file>

<file path=ppt/slides/_rels/slide120.xml.rels><?xml version="1.0" encoding="UTF-8" standalone="yes"?>
<Relationships xmlns="http://schemas.openxmlformats.org/package/2006/relationships"><Relationship Id="rId2" Type="http://schemas.openxmlformats.org/officeDocument/2006/relationships/notesSlide" Target="../notesSlides/notesSlide113.xml"/><Relationship Id="rId1" Type="http://schemas.openxmlformats.org/officeDocument/2006/relationships/slideLayout" Target="../slideLayouts/slideLayout113.xml"/></Relationships>
</file>

<file path=ppt/slides/_rels/slide121.xml.rels><?xml version="1.0" encoding="UTF-8" standalone="yes"?>
<Relationships xmlns="http://schemas.openxmlformats.org/package/2006/relationships"><Relationship Id="rId2" Type="http://schemas.openxmlformats.org/officeDocument/2006/relationships/notesSlide" Target="../notesSlides/notesSlide114.xml"/><Relationship Id="rId1" Type="http://schemas.openxmlformats.org/officeDocument/2006/relationships/slideLayout" Target="../slideLayouts/slideLayout113.xml"/></Relationships>
</file>

<file path=ppt/slides/_rels/slide122.xml.rels><?xml version="1.0" encoding="UTF-8" standalone="yes"?>
<Relationships xmlns="http://schemas.openxmlformats.org/package/2006/relationships"><Relationship Id="rId2" Type="http://schemas.openxmlformats.org/officeDocument/2006/relationships/notesSlide" Target="../notesSlides/notesSlide115.xml"/><Relationship Id="rId1" Type="http://schemas.openxmlformats.org/officeDocument/2006/relationships/slideLayout" Target="../slideLayouts/slideLayout113.xml"/></Relationships>
</file>

<file path=ppt/slides/_rels/slide123.xml.rels><?xml version="1.0" encoding="UTF-8" standalone="yes"?>
<Relationships xmlns="http://schemas.openxmlformats.org/package/2006/relationships"><Relationship Id="rId2" Type="http://schemas.openxmlformats.org/officeDocument/2006/relationships/notesSlide" Target="../notesSlides/notesSlide116.xml"/><Relationship Id="rId1" Type="http://schemas.openxmlformats.org/officeDocument/2006/relationships/slideLayout" Target="../slideLayouts/slideLayout113.xml"/></Relationships>
</file>

<file path=ppt/slides/_rels/slide124.xml.rels><?xml version="1.0" encoding="UTF-8" standalone="yes"?>
<Relationships xmlns="http://schemas.openxmlformats.org/package/2006/relationships"><Relationship Id="rId2" Type="http://schemas.openxmlformats.org/officeDocument/2006/relationships/notesSlide" Target="../notesSlides/notesSlide117.xml"/><Relationship Id="rId1" Type="http://schemas.openxmlformats.org/officeDocument/2006/relationships/slideLayout" Target="../slideLayouts/slideLayout113.xml"/></Relationships>
</file>

<file path=ppt/slides/_rels/slide125.xml.rels><?xml version="1.0" encoding="UTF-8" standalone="yes"?>
<Relationships xmlns="http://schemas.openxmlformats.org/package/2006/relationships"><Relationship Id="rId2" Type="http://schemas.openxmlformats.org/officeDocument/2006/relationships/notesSlide" Target="../notesSlides/notesSlide118.xml"/><Relationship Id="rId1" Type="http://schemas.openxmlformats.org/officeDocument/2006/relationships/slideLayout" Target="../slideLayouts/slideLayout113.xml"/></Relationships>
</file>

<file path=ppt/slides/_rels/slide126.xml.rels><?xml version="1.0" encoding="UTF-8" standalone="yes"?>
<Relationships xmlns="http://schemas.openxmlformats.org/package/2006/relationships"><Relationship Id="rId2" Type="http://schemas.openxmlformats.org/officeDocument/2006/relationships/notesSlide" Target="../notesSlides/notesSlide119.xml"/><Relationship Id="rId1" Type="http://schemas.openxmlformats.org/officeDocument/2006/relationships/slideLayout" Target="../slideLayouts/slideLayout113.xml"/></Relationships>
</file>

<file path=ppt/slides/_rels/slide127.xml.rels><?xml version="1.0" encoding="UTF-8" standalone="yes"?>
<Relationships xmlns="http://schemas.openxmlformats.org/package/2006/relationships"><Relationship Id="rId2" Type="http://schemas.openxmlformats.org/officeDocument/2006/relationships/notesSlide" Target="../notesSlides/notesSlide120.xml"/><Relationship Id="rId1" Type="http://schemas.openxmlformats.org/officeDocument/2006/relationships/slideLayout" Target="../slideLayouts/slideLayout113.xml"/></Relationships>
</file>

<file path=ppt/slides/_rels/slide128.xml.rels><?xml version="1.0" encoding="UTF-8" standalone="yes"?>
<Relationships xmlns="http://schemas.openxmlformats.org/package/2006/relationships"><Relationship Id="rId2" Type="http://schemas.openxmlformats.org/officeDocument/2006/relationships/notesSlide" Target="../notesSlides/notesSlide121.xml"/><Relationship Id="rId1" Type="http://schemas.openxmlformats.org/officeDocument/2006/relationships/slideLayout" Target="../slideLayouts/slideLayout113.xml"/></Relationships>
</file>

<file path=ppt/slides/_rels/slide129.xml.rels><?xml version="1.0" encoding="UTF-8" standalone="yes"?>
<Relationships xmlns="http://schemas.openxmlformats.org/package/2006/relationships"><Relationship Id="rId2" Type="http://schemas.openxmlformats.org/officeDocument/2006/relationships/notesSlide" Target="../notesSlides/notesSlide122.xml"/><Relationship Id="rId1" Type="http://schemas.openxmlformats.org/officeDocument/2006/relationships/slideLayout" Target="../slideLayouts/slideLayout113.xml"/></Relationships>
</file>

<file path=ppt/slides/_rels/slide13.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12.xml"/><Relationship Id="rId1" Type="http://schemas.openxmlformats.org/officeDocument/2006/relationships/slideLayout" Target="../slideLayouts/slideLayout105.xml"/></Relationships>
</file>

<file path=ppt/slides/_rels/slide130.xml.rels><?xml version="1.0" encoding="UTF-8" standalone="yes"?>
<Relationships xmlns="http://schemas.openxmlformats.org/package/2006/relationships"><Relationship Id="rId2" Type="http://schemas.openxmlformats.org/officeDocument/2006/relationships/notesSlide" Target="../notesSlides/notesSlide123.xml"/><Relationship Id="rId1" Type="http://schemas.openxmlformats.org/officeDocument/2006/relationships/slideLayout" Target="../slideLayouts/slideLayout113.xml"/></Relationships>
</file>

<file path=ppt/slides/_rels/slide131.xml.rels><?xml version="1.0" encoding="UTF-8" standalone="yes"?>
<Relationships xmlns="http://schemas.openxmlformats.org/package/2006/relationships"><Relationship Id="rId2" Type="http://schemas.openxmlformats.org/officeDocument/2006/relationships/notesSlide" Target="../notesSlides/notesSlide124.xml"/><Relationship Id="rId1" Type="http://schemas.openxmlformats.org/officeDocument/2006/relationships/slideLayout" Target="../slideLayouts/slideLayout113.xml"/></Relationships>
</file>

<file path=ppt/slides/_rels/slide132.xml.rels><?xml version="1.0" encoding="UTF-8" standalone="yes"?>
<Relationships xmlns="http://schemas.openxmlformats.org/package/2006/relationships"><Relationship Id="rId2" Type="http://schemas.openxmlformats.org/officeDocument/2006/relationships/notesSlide" Target="../notesSlides/notesSlide125.xml"/><Relationship Id="rId1" Type="http://schemas.openxmlformats.org/officeDocument/2006/relationships/slideLayout" Target="../slideLayouts/slideLayout113.xml"/></Relationships>
</file>

<file path=ppt/slides/_rels/slide133.xml.rels><?xml version="1.0" encoding="UTF-8" standalone="yes"?>
<Relationships xmlns="http://schemas.openxmlformats.org/package/2006/relationships"><Relationship Id="rId2" Type="http://schemas.openxmlformats.org/officeDocument/2006/relationships/notesSlide" Target="../notesSlides/notesSlide126.xml"/><Relationship Id="rId1" Type="http://schemas.openxmlformats.org/officeDocument/2006/relationships/slideLayout" Target="../slideLayouts/slideLayout113.xml"/></Relationships>
</file>

<file path=ppt/slides/_rels/slide134.xml.rels><?xml version="1.0" encoding="UTF-8" standalone="yes"?>
<Relationships xmlns="http://schemas.openxmlformats.org/package/2006/relationships"><Relationship Id="rId2" Type="http://schemas.openxmlformats.org/officeDocument/2006/relationships/notesSlide" Target="../notesSlides/notesSlide127.xml"/><Relationship Id="rId1" Type="http://schemas.openxmlformats.org/officeDocument/2006/relationships/slideLayout" Target="../slideLayouts/slideLayout117.xml"/></Relationships>
</file>

<file path=ppt/slides/_rels/slide135.xml.rels><?xml version="1.0" encoding="UTF-8" standalone="yes"?>
<Relationships xmlns="http://schemas.openxmlformats.org/package/2006/relationships"><Relationship Id="rId2" Type="http://schemas.openxmlformats.org/officeDocument/2006/relationships/notesSlide" Target="../notesSlides/notesSlide128.xml"/><Relationship Id="rId1" Type="http://schemas.openxmlformats.org/officeDocument/2006/relationships/slideLayout" Target="../slideLayouts/slideLayout117.xml"/></Relationships>
</file>

<file path=ppt/slides/_rels/slide136.xml.rels><?xml version="1.0" encoding="UTF-8" standalone="yes"?>
<Relationships xmlns="http://schemas.openxmlformats.org/package/2006/relationships"><Relationship Id="rId2" Type="http://schemas.openxmlformats.org/officeDocument/2006/relationships/notesSlide" Target="../notesSlides/notesSlide129.xml"/><Relationship Id="rId1" Type="http://schemas.openxmlformats.org/officeDocument/2006/relationships/slideLayout" Target="../slideLayouts/slideLayout117.xml"/></Relationships>
</file>

<file path=ppt/slides/_rels/slide137.xml.rels><?xml version="1.0" encoding="UTF-8" standalone="yes"?>
<Relationships xmlns="http://schemas.openxmlformats.org/package/2006/relationships"><Relationship Id="rId3" Type="http://schemas.openxmlformats.org/officeDocument/2006/relationships/hyperlink" Target="http://www.infrastructureafrica.org/aicd" TargetMode="External"/><Relationship Id="rId2" Type="http://schemas.openxmlformats.org/officeDocument/2006/relationships/notesSlide" Target="../notesSlides/notesSlide130.xml"/><Relationship Id="rId1" Type="http://schemas.openxmlformats.org/officeDocument/2006/relationships/slideLayout" Target="../slideLayouts/slideLayout113.xml"/></Relationships>
</file>

<file path=ppt/slides/_rels/slide138.xml.rels><?xml version="1.0" encoding="UTF-8" standalone="yes"?>
<Relationships xmlns="http://schemas.openxmlformats.org/package/2006/relationships"><Relationship Id="rId2" Type="http://schemas.openxmlformats.org/officeDocument/2006/relationships/notesSlide" Target="../notesSlides/notesSlide131.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0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0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0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0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0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01.xml"/></Relationships>
</file>

<file path=ppt/slides/_rels/slide2.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xml"/><Relationship Id="rId1" Type="http://schemas.openxmlformats.org/officeDocument/2006/relationships/slideLayout" Target="../slideLayouts/slideLayout101.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20.xml.rels><?xml version="1.0" encoding="UTF-8" standalone="yes"?>
<Relationships xmlns="http://schemas.openxmlformats.org/package/2006/relationships"><Relationship Id="rId3" Type="http://schemas.openxmlformats.org/officeDocument/2006/relationships/hyperlink" Target="http://www.infrastructureafrica.org/aicd" TargetMode="External"/><Relationship Id="rId2" Type="http://schemas.openxmlformats.org/officeDocument/2006/relationships/notesSlide" Target="../notesSlides/notesSlide15.xml"/><Relationship Id="rId1" Type="http://schemas.openxmlformats.org/officeDocument/2006/relationships/slideLayout" Target="../slideLayouts/slideLayout10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01.xml"/></Relationships>
</file>

<file path=ppt/slides/_rels/slide22.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7.xml"/><Relationship Id="rId1" Type="http://schemas.openxmlformats.org/officeDocument/2006/relationships/slideLayout" Target="../slideLayouts/slideLayout106.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01.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0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0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01.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02.xml"/></Relationships>
</file>

<file path=ppt/slides/_rels/slide28.xml.rels><?xml version="1.0" encoding="UTF-8" standalone="yes"?>
<Relationships xmlns="http://schemas.openxmlformats.org/package/2006/relationships"><Relationship Id="rId3" Type="http://schemas.openxmlformats.org/officeDocument/2006/relationships/hyperlink" Target="mailto:peterc@dbsa.org" TargetMode="External"/><Relationship Id="rId2" Type="http://schemas.openxmlformats.org/officeDocument/2006/relationships/notesSlide" Target="../notesSlides/notesSlide21.xml"/><Relationship Id="rId1" Type="http://schemas.openxmlformats.org/officeDocument/2006/relationships/slideLayout" Target="../slideLayouts/slideLayout111.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00.xml"/></Relationships>
</file>

<file path=ppt/slides/_rels/slide3.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3.xml"/><Relationship Id="rId1" Type="http://schemas.openxmlformats.org/officeDocument/2006/relationships/slideLayout" Target="../slideLayouts/slideLayout101.xml"/><Relationship Id="rId4" Type="http://schemas.openxmlformats.org/officeDocument/2006/relationships/chart" Target="../charts/chart1.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01.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01.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01.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01.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01.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01.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01.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01.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05.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05.xml"/></Relationships>
</file>

<file path=ppt/slides/_rels/slide4.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105.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01.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01.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101.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101.xml"/></Relationships>
</file>

<file path=ppt/slides/_rels/slide44.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37.xml"/><Relationship Id="rId1" Type="http://schemas.openxmlformats.org/officeDocument/2006/relationships/slideLayout" Target="../slideLayouts/slideLayout105.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105.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105.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101.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100.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102.xml"/></Relationships>
</file>

<file path=ppt/slides/_rels/slide5.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4.xml"/><Relationship Id="rId1" Type="http://schemas.openxmlformats.org/officeDocument/2006/relationships/slideLayout" Target="../slideLayouts/slideLayout105.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101.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106.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101.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101.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101.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101.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101.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101.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101.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10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05.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101.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101.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101.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101.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102.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101.xml"/></Relationships>
</file>

<file path=ppt/slides/_rels/slide66.xml.rels><?xml version="1.0" encoding="UTF-8" standalone="yes"?>
<Relationships xmlns="http://schemas.openxmlformats.org/package/2006/relationships"><Relationship Id="rId3" Type="http://schemas.openxmlformats.org/officeDocument/2006/relationships/hyperlink" Target="http://www.infrastructureafrica.org/aicd" TargetMode="External"/><Relationship Id="rId2" Type="http://schemas.openxmlformats.org/officeDocument/2006/relationships/notesSlide" Target="../notesSlides/notesSlide59.xml"/><Relationship Id="rId1" Type="http://schemas.openxmlformats.org/officeDocument/2006/relationships/slideLayout" Target="../slideLayouts/slideLayout101.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101.xml"/></Relationships>
</file>

<file path=ppt/slides/_rels/slide68.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61.xml"/><Relationship Id="rId1" Type="http://schemas.openxmlformats.org/officeDocument/2006/relationships/slideLayout" Target="../slideLayouts/slideLayout106.xml"/></Relationships>
</file>

<file path=ppt/slides/_rels/slide69.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62.xml"/><Relationship Id="rId1" Type="http://schemas.openxmlformats.org/officeDocument/2006/relationships/slideLayout" Target="../slideLayouts/slideLayout106.xml"/><Relationship Id="rId6" Type="http://schemas.openxmlformats.org/officeDocument/2006/relationships/image" Target="../media/image27.png"/><Relationship Id="rId5" Type="http://schemas.openxmlformats.org/officeDocument/2006/relationships/image" Target="../media/image26.png"/><Relationship Id="rId4" Type="http://schemas.openxmlformats.org/officeDocument/2006/relationships/image" Target="../media/image25.png"/></Relationships>
</file>

<file path=ppt/slides/_rels/slide7.xml.rels><?xml version="1.0" encoding="UTF-8" standalone="yes"?>
<Relationships xmlns="http://schemas.openxmlformats.org/package/2006/relationships"><Relationship Id="rId3" Type="http://schemas.openxmlformats.org/officeDocument/2006/relationships/image" Target="../media/image14.emf"/><Relationship Id="rId2" Type="http://schemas.openxmlformats.org/officeDocument/2006/relationships/notesSlide" Target="../notesSlides/notesSlide6.xml"/><Relationship Id="rId1" Type="http://schemas.openxmlformats.org/officeDocument/2006/relationships/slideLayout" Target="../slideLayouts/slideLayout105.xml"/></Relationships>
</file>

<file path=ppt/slides/_rels/slide70.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63.xml"/><Relationship Id="rId1" Type="http://schemas.openxmlformats.org/officeDocument/2006/relationships/slideLayout" Target="../slideLayouts/slideLayout106.xml"/></Relationships>
</file>

<file path=ppt/slides/_rels/slide71.xml.rels><?xml version="1.0" encoding="UTF-8" standalone="yes"?>
<Relationships xmlns="http://schemas.openxmlformats.org/package/2006/relationships"><Relationship Id="rId2" Type="http://schemas.openxmlformats.org/officeDocument/2006/relationships/notesSlide" Target="../notesSlides/notesSlide64.xml"/><Relationship Id="rId1" Type="http://schemas.openxmlformats.org/officeDocument/2006/relationships/slideLayout" Target="../slideLayouts/slideLayout101.xml"/></Relationships>
</file>

<file path=ppt/slides/_rels/slide72.xml.rels><?xml version="1.0" encoding="UTF-8" standalone="yes"?>
<Relationships xmlns="http://schemas.openxmlformats.org/package/2006/relationships"><Relationship Id="rId2" Type="http://schemas.openxmlformats.org/officeDocument/2006/relationships/notesSlide" Target="../notesSlides/notesSlide65.xml"/><Relationship Id="rId1" Type="http://schemas.openxmlformats.org/officeDocument/2006/relationships/slideLayout" Target="../slideLayouts/slideLayout101.xml"/></Relationships>
</file>

<file path=ppt/slides/_rels/slide73.xml.rels><?xml version="1.0" encoding="UTF-8" standalone="yes"?>
<Relationships xmlns="http://schemas.openxmlformats.org/package/2006/relationships"><Relationship Id="rId2" Type="http://schemas.openxmlformats.org/officeDocument/2006/relationships/notesSlide" Target="../notesSlides/notesSlide66.xml"/><Relationship Id="rId1" Type="http://schemas.openxmlformats.org/officeDocument/2006/relationships/slideLayout" Target="../slideLayouts/slideLayout106.xml"/></Relationships>
</file>

<file path=ppt/slides/_rels/slide74.xml.rels><?xml version="1.0" encoding="UTF-8" standalone="yes"?>
<Relationships xmlns="http://schemas.openxmlformats.org/package/2006/relationships"><Relationship Id="rId2" Type="http://schemas.openxmlformats.org/officeDocument/2006/relationships/notesSlide" Target="../notesSlides/notesSlide67.xml"/><Relationship Id="rId1" Type="http://schemas.openxmlformats.org/officeDocument/2006/relationships/slideLayout" Target="../slideLayouts/slideLayout101.xml"/></Relationships>
</file>

<file path=ppt/slides/_rels/slide75.xml.rels><?xml version="1.0" encoding="UTF-8" standalone="yes"?>
<Relationships xmlns="http://schemas.openxmlformats.org/package/2006/relationships"><Relationship Id="rId2" Type="http://schemas.openxmlformats.org/officeDocument/2006/relationships/notesSlide" Target="../notesSlides/notesSlide68.xml"/><Relationship Id="rId1" Type="http://schemas.openxmlformats.org/officeDocument/2006/relationships/slideLayout" Target="../slideLayouts/slideLayout105.xml"/></Relationships>
</file>

<file path=ppt/slides/_rels/slide76.xml.rels><?xml version="1.0" encoding="UTF-8" standalone="yes"?>
<Relationships xmlns="http://schemas.openxmlformats.org/package/2006/relationships"><Relationship Id="rId2" Type="http://schemas.openxmlformats.org/officeDocument/2006/relationships/notesSlide" Target="../notesSlides/notesSlide69.xml"/><Relationship Id="rId1" Type="http://schemas.openxmlformats.org/officeDocument/2006/relationships/slideLayout" Target="../slideLayouts/slideLayout101.xml"/></Relationships>
</file>

<file path=ppt/slides/_rels/slide77.xml.rels><?xml version="1.0" encoding="UTF-8" standalone="yes"?>
<Relationships xmlns="http://schemas.openxmlformats.org/package/2006/relationships"><Relationship Id="rId2" Type="http://schemas.openxmlformats.org/officeDocument/2006/relationships/notesSlide" Target="../notesSlides/notesSlide70.xml"/><Relationship Id="rId1" Type="http://schemas.openxmlformats.org/officeDocument/2006/relationships/slideLayout" Target="../slideLayouts/slideLayout113.xml"/></Relationships>
</file>

<file path=ppt/slides/_rels/slide78.xml.rels><?xml version="1.0" encoding="UTF-8" standalone="yes"?>
<Relationships xmlns="http://schemas.openxmlformats.org/package/2006/relationships"><Relationship Id="rId2" Type="http://schemas.openxmlformats.org/officeDocument/2006/relationships/notesSlide" Target="../notesSlides/notesSlide71.xml"/><Relationship Id="rId1" Type="http://schemas.openxmlformats.org/officeDocument/2006/relationships/slideLayout" Target="../slideLayouts/slideLayout113.xml"/></Relationships>
</file>

<file path=ppt/slides/_rels/slide79.xml.rels><?xml version="1.0" encoding="UTF-8" standalone="yes"?>
<Relationships xmlns="http://schemas.openxmlformats.org/package/2006/relationships"><Relationship Id="rId2" Type="http://schemas.openxmlformats.org/officeDocument/2006/relationships/notesSlide" Target="../notesSlides/notesSlide72.xml"/><Relationship Id="rId1" Type="http://schemas.openxmlformats.org/officeDocument/2006/relationships/slideLayout" Target="../slideLayouts/slideLayout117.xml"/></Relationships>
</file>

<file path=ppt/slides/_rels/slide8.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7.xml"/><Relationship Id="rId1" Type="http://schemas.openxmlformats.org/officeDocument/2006/relationships/slideLayout" Target="../slideLayouts/slideLayout101.xml"/><Relationship Id="rId4" Type="http://schemas.openxmlformats.org/officeDocument/2006/relationships/chart" Target="../charts/chart2.xml"/></Relationships>
</file>

<file path=ppt/slides/_rels/slide80.xml.rels><?xml version="1.0" encoding="UTF-8" standalone="yes"?>
<Relationships xmlns="http://schemas.openxmlformats.org/package/2006/relationships"><Relationship Id="rId2" Type="http://schemas.openxmlformats.org/officeDocument/2006/relationships/notesSlide" Target="../notesSlides/notesSlide73.xml"/><Relationship Id="rId1" Type="http://schemas.openxmlformats.org/officeDocument/2006/relationships/slideLayout" Target="../slideLayouts/slideLayout135.xml"/></Relationships>
</file>

<file path=ppt/slides/_rels/slide81.xml.rels><?xml version="1.0" encoding="UTF-8" standalone="yes"?>
<Relationships xmlns="http://schemas.openxmlformats.org/package/2006/relationships"><Relationship Id="rId2" Type="http://schemas.openxmlformats.org/officeDocument/2006/relationships/notesSlide" Target="../notesSlides/notesSlide74.xml"/><Relationship Id="rId1" Type="http://schemas.openxmlformats.org/officeDocument/2006/relationships/slideLayout" Target="../slideLayouts/slideLayout113.xml"/></Relationships>
</file>

<file path=ppt/slides/_rels/slide82.xml.rels><?xml version="1.0" encoding="UTF-8" standalone="yes"?>
<Relationships xmlns="http://schemas.openxmlformats.org/package/2006/relationships"><Relationship Id="rId2" Type="http://schemas.openxmlformats.org/officeDocument/2006/relationships/notesSlide" Target="../notesSlides/notesSlide75.xml"/><Relationship Id="rId1" Type="http://schemas.openxmlformats.org/officeDocument/2006/relationships/slideLayout" Target="../slideLayouts/slideLayout113.xml"/></Relationships>
</file>

<file path=ppt/slides/_rels/slide83.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76.xml"/><Relationship Id="rId1" Type="http://schemas.openxmlformats.org/officeDocument/2006/relationships/slideLayout" Target="../slideLayouts/slideLayout117.xml"/></Relationships>
</file>

<file path=ppt/slides/_rels/slide84.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77.xml"/><Relationship Id="rId1" Type="http://schemas.openxmlformats.org/officeDocument/2006/relationships/slideLayout" Target="../slideLayouts/slideLayout118.xml"/></Relationships>
</file>

<file path=ppt/slides/_rels/slide85.xml.rels><?xml version="1.0" encoding="UTF-8" standalone="yes"?>
<Relationships xmlns="http://schemas.openxmlformats.org/package/2006/relationships"><Relationship Id="rId3" Type="http://schemas.openxmlformats.org/officeDocument/2006/relationships/slideLayout" Target="../slideLayouts/slideLayout117.xml"/><Relationship Id="rId2" Type="http://schemas.openxmlformats.org/officeDocument/2006/relationships/tags" Target="../tags/tag1.xml"/><Relationship Id="rId1" Type="http://schemas.openxmlformats.org/officeDocument/2006/relationships/vmlDrawing" Target="../drawings/vmlDrawing1.vml"/><Relationship Id="rId6" Type="http://schemas.openxmlformats.org/officeDocument/2006/relationships/image" Target="../media/image30.png"/><Relationship Id="rId5" Type="http://schemas.openxmlformats.org/officeDocument/2006/relationships/oleObject" Target="../embeddings/oleObject1.bin"/><Relationship Id="rId4" Type="http://schemas.openxmlformats.org/officeDocument/2006/relationships/notesSlide" Target="../notesSlides/notesSlide78.xml"/></Relationships>
</file>

<file path=ppt/slides/_rels/slide86.xml.rels><?xml version="1.0" encoding="UTF-8" standalone="yes"?>
<Relationships xmlns="http://schemas.openxmlformats.org/package/2006/relationships"><Relationship Id="rId2" Type="http://schemas.openxmlformats.org/officeDocument/2006/relationships/notesSlide" Target="../notesSlides/notesSlide79.xml"/><Relationship Id="rId1" Type="http://schemas.openxmlformats.org/officeDocument/2006/relationships/slideLayout" Target="../slideLayouts/slideLayout113.xml"/></Relationships>
</file>

<file path=ppt/slides/_rels/slide87.xml.rels><?xml version="1.0" encoding="UTF-8" standalone="yes"?>
<Relationships xmlns="http://schemas.openxmlformats.org/package/2006/relationships"><Relationship Id="rId2" Type="http://schemas.openxmlformats.org/officeDocument/2006/relationships/notesSlide" Target="../notesSlides/notesSlide80.xml"/><Relationship Id="rId1" Type="http://schemas.openxmlformats.org/officeDocument/2006/relationships/slideLayout" Target="../slideLayouts/slideLayout113.xml"/></Relationships>
</file>

<file path=ppt/slides/_rels/slide88.xml.rels><?xml version="1.0" encoding="UTF-8" standalone="yes"?>
<Relationships xmlns="http://schemas.openxmlformats.org/package/2006/relationships"><Relationship Id="rId2" Type="http://schemas.openxmlformats.org/officeDocument/2006/relationships/notesSlide" Target="../notesSlides/notesSlide81.xml"/><Relationship Id="rId1" Type="http://schemas.openxmlformats.org/officeDocument/2006/relationships/slideLayout" Target="../slideLayouts/slideLayout113.xml"/></Relationships>
</file>

<file path=ppt/slides/_rels/slide89.xml.rels><?xml version="1.0" encoding="UTF-8" standalone="yes"?>
<Relationships xmlns="http://schemas.openxmlformats.org/package/2006/relationships"><Relationship Id="rId2" Type="http://schemas.openxmlformats.org/officeDocument/2006/relationships/notesSlide" Target="../notesSlides/notesSlide82.xml"/><Relationship Id="rId1" Type="http://schemas.openxmlformats.org/officeDocument/2006/relationships/slideLayout" Target="../slideLayouts/slideLayout113.xml"/></Relationships>
</file>

<file path=ppt/slides/_rels/slide9.xml.rels><?xml version="1.0" encoding="UTF-8" standalone="yes"?>
<Relationships xmlns="http://schemas.openxmlformats.org/package/2006/relationships"><Relationship Id="rId3" Type="http://schemas.openxmlformats.org/officeDocument/2006/relationships/image" Target="../media/image18.emf"/><Relationship Id="rId2" Type="http://schemas.openxmlformats.org/officeDocument/2006/relationships/notesSlide" Target="../notesSlides/notesSlide8.xml"/><Relationship Id="rId1" Type="http://schemas.openxmlformats.org/officeDocument/2006/relationships/slideLayout" Target="../slideLayouts/slideLayout105.xml"/></Relationships>
</file>

<file path=ppt/slides/_rels/slide90.xml.rels><?xml version="1.0" encoding="UTF-8" standalone="yes"?>
<Relationships xmlns="http://schemas.openxmlformats.org/package/2006/relationships"><Relationship Id="rId2" Type="http://schemas.openxmlformats.org/officeDocument/2006/relationships/notesSlide" Target="../notesSlides/notesSlide83.xml"/><Relationship Id="rId1" Type="http://schemas.openxmlformats.org/officeDocument/2006/relationships/slideLayout" Target="../slideLayouts/slideLayout113.xml"/></Relationships>
</file>

<file path=ppt/slides/_rels/slide91.xml.rels><?xml version="1.0" encoding="UTF-8" standalone="yes"?>
<Relationships xmlns="http://schemas.openxmlformats.org/package/2006/relationships"><Relationship Id="rId2" Type="http://schemas.openxmlformats.org/officeDocument/2006/relationships/notesSlide" Target="../notesSlides/notesSlide84.xml"/><Relationship Id="rId1" Type="http://schemas.openxmlformats.org/officeDocument/2006/relationships/slideLayout" Target="../slideLayouts/slideLayout113.xml"/></Relationships>
</file>

<file path=ppt/slides/_rels/slide92.xml.rels><?xml version="1.0" encoding="UTF-8" standalone="yes"?>
<Relationships xmlns="http://schemas.openxmlformats.org/package/2006/relationships"><Relationship Id="rId2" Type="http://schemas.openxmlformats.org/officeDocument/2006/relationships/notesSlide" Target="../notesSlides/notesSlide85.xml"/><Relationship Id="rId1" Type="http://schemas.openxmlformats.org/officeDocument/2006/relationships/slideLayout" Target="../slideLayouts/slideLayout113.xml"/></Relationships>
</file>

<file path=ppt/slides/_rels/slide93.xml.rels><?xml version="1.0" encoding="UTF-8" standalone="yes"?>
<Relationships xmlns="http://schemas.openxmlformats.org/package/2006/relationships"><Relationship Id="rId2" Type="http://schemas.openxmlformats.org/officeDocument/2006/relationships/notesSlide" Target="../notesSlides/notesSlide86.xml"/><Relationship Id="rId1" Type="http://schemas.openxmlformats.org/officeDocument/2006/relationships/slideLayout" Target="../slideLayouts/slideLayout113.xml"/></Relationships>
</file>

<file path=ppt/slides/_rels/slide94.xml.rels><?xml version="1.0" encoding="UTF-8" standalone="yes"?>
<Relationships xmlns="http://schemas.openxmlformats.org/package/2006/relationships"><Relationship Id="rId2" Type="http://schemas.openxmlformats.org/officeDocument/2006/relationships/notesSlide" Target="../notesSlides/notesSlide87.xml"/><Relationship Id="rId1" Type="http://schemas.openxmlformats.org/officeDocument/2006/relationships/slideLayout" Target="../slideLayouts/slideLayout113.xml"/></Relationships>
</file>

<file path=ppt/slides/_rels/slide95.xml.rels><?xml version="1.0" encoding="UTF-8" standalone="yes"?>
<Relationships xmlns="http://schemas.openxmlformats.org/package/2006/relationships"><Relationship Id="rId2" Type="http://schemas.openxmlformats.org/officeDocument/2006/relationships/notesSlide" Target="../notesSlides/notesSlide88.xml"/><Relationship Id="rId1" Type="http://schemas.openxmlformats.org/officeDocument/2006/relationships/slideLayout" Target="../slideLayouts/slideLayout113.xml"/></Relationships>
</file>

<file path=ppt/slides/_rels/slide96.xml.rels><?xml version="1.0" encoding="UTF-8" standalone="yes"?>
<Relationships xmlns="http://schemas.openxmlformats.org/package/2006/relationships"><Relationship Id="rId2" Type="http://schemas.openxmlformats.org/officeDocument/2006/relationships/notesSlide" Target="../notesSlides/notesSlide89.xml"/><Relationship Id="rId1" Type="http://schemas.openxmlformats.org/officeDocument/2006/relationships/slideLayout" Target="../slideLayouts/slideLayout117.xml"/></Relationships>
</file>

<file path=ppt/slides/_rels/slide97.xml.rels><?xml version="1.0" encoding="UTF-8" standalone="yes"?>
<Relationships xmlns="http://schemas.openxmlformats.org/package/2006/relationships"><Relationship Id="rId2" Type="http://schemas.openxmlformats.org/officeDocument/2006/relationships/notesSlide" Target="../notesSlides/notesSlide90.xml"/><Relationship Id="rId1" Type="http://schemas.openxmlformats.org/officeDocument/2006/relationships/slideLayout" Target="../slideLayouts/slideLayout117.xml"/></Relationships>
</file>

<file path=ppt/slides/_rels/slide98.xml.rels><?xml version="1.0" encoding="UTF-8" standalone="yes"?>
<Relationships xmlns="http://schemas.openxmlformats.org/package/2006/relationships"><Relationship Id="rId2" Type="http://schemas.openxmlformats.org/officeDocument/2006/relationships/notesSlide" Target="../notesSlides/notesSlide91.xml"/><Relationship Id="rId1" Type="http://schemas.openxmlformats.org/officeDocument/2006/relationships/slideLayout" Target="../slideLayouts/slideLayout117.xml"/></Relationships>
</file>

<file path=ppt/slides/_rels/slide99.xml.rels><?xml version="1.0" encoding="UTF-8" standalone="yes"?>
<Relationships xmlns="http://schemas.openxmlformats.org/package/2006/relationships"><Relationship Id="rId2" Type="http://schemas.openxmlformats.org/officeDocument/2006/relationships/notesSlide" Target="../notesSlides/notesSlide92.xml"/><Relationship Id="rId1" Type="http://schemas.openxmlformats.org/officeDocument/2006/relationships/slideLayout" Target="../slideLayouts/slideLayout1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ctrTitle"/>
          </p:nvPr>
        </p:nvSpPr>
        <p:spPr>
          <a:xfrm>
            <a:off x="714348" y="1285860"/>
            <a:ext cx="7772400" cy="1470025"/>
          </a:xfrm>
        </p:spPr>
        <p:txBody>
          <a:bodyPr/>
          <a:lstStyle/>
          <a:p>
            <a:r>
              <a:rPr lang="en-GB" dirty="0" smtClean="0"/>
              <a:t>Road Needs in South Africa</a:t>
            </a:r>
            <a:br>
              <a:rPr lang="en-GB" dirty="0" smtClean="0"/>
            </a:br>
            <a:r>
              <a:rPr lang="en-GB" dirty="0" smtClean="0"/>
              <a:t>(and how to finance them)</a:t>
            </a:r>
            <a:r>
              <a:rPr lang="en-US" dirty="0" smtClean="0"/>
              <a:t/>
            </a:r>
            <a:br>
              <a:rPr lang="en-US" dirty="0" smtClean="0"/>
            </a:br>
            <a:r>
              <a:rPr lang="en-US" dirty="0" smtClean="0"/>
              <a:t/>
            </a:r>
            <a:br>
              <a:rPr lang="en-US" dirty="0" smtClean="0"/>
            </a:br>
            <a:endParaRPr lang="en-ZA" dirty="0" smtClean="0"/>
          </a:p>
        </p:txBody>
      </p:sp>
      <p:sp>
        <p:nvSpPr>
          <p:cNvPr id="14339" name="Subtitle 2"/>
          <p:cNvSpPr>
            <a:spLocks noGrp="1"/>
          </p:cNvSpPr>
          <p:nvPr>
            <p:ph type="subTitle" idx="1"/>
          </p:nvPr>
        </p:nvSpPr>
        <p:spPr bwMode="auto">
          <a:xfrm>
            <a:off x="1357290" y="2285992"/>
            <a:ext cx="6400800" cy="1752600"/>
          </a:xfrm>
          <a:noFill/>
          <a:ln>
            <a:miter lim="800000"/>
            <a:headEnd/>
            <a:tailEnd/>
          </a:ln>
        </p:spPr>
        <p:txBody>
          <a:bodyPr vert="horz" wrap="square" lIns="91440" tIns="45720" rIns="91440" bIns="45720" numCol="1" anchor="t" anchorCtr="0" compatLnSpc="1">
            <a:prstTxWarp prst="textNoShape">
              <a:avLst/>
            </a:prstTxWarp>
          </a:bodyPr>
          <a:lstStyle/>
          <a:p>
            <a:r>
              <a:rPr lang="en-US" dirty="0" smtClean="0"/>
              <a:t>Peter Copley </a:t>
            </a:r>
            <a:r>
              <a:rPr lang="en-US" dirty="0" err="1" smtClean="0"/>
              <a:t>Pr</a:t>
            </a:r>
            <a:r>
              <a:rPr lang="en-US" dirty="0" smtClean="0"/>
              <a:t> </a:t>
            </a:r>
            <a:r>
              <a:rPr lang="en-US" dirty="0" err="1" smtClean="0"/>
              <a:t>Eng</a:t>
            </a:r>
            <a:endParaRPr lang="en-US" dirty="0" smtClean="0"/>
          </a:p>
          <a:p>
            <a:r>
              <a:rPr lang="en-US" dirty="0" smtClean="0"/>
              <a:t>Evaluation Specialist</a:t>
            </a:r>
          </a:p>
          <a:p>
            <a:r>
              <a:rPr lang="en-US" dirty="0" smtClean="0"/>
              <a:t>DBSA</a:t>
            </a:r>
            <a:endParaRPr lang="en-ZA" dirty="0" smtClean="0"/>
          </a:p>
        </p:txBody>
      </p:sp>
      <p:sp>
        <p:nvSpPr>
          <p:cNvPr id="4" name="Rectangle 3"/>
          <p:cNvSpPr/>
          <p:nvPr/>
        </p:nvSpPr>
        <p:spPr>
          <a:xfrm>
            <a:off x="2357422" y="5072074"/>
            <a:ext cx="4572000" cy="923330"/>
          </a:xfrm>
          <a:prstGeom prst="rect">
            <a:avLst/>
          </a:prstGeom>
        </p:spPr>
        <p:txBody>
          <a:bodyPr>
            <a:spAutoFit/>
          </a:bodyPr>
          <a:lstStyle/>
          <a:p>
            <a:r>
              <a:rPr lang="en-US" dirty="0" smtClean="0"/>
              <a:t>SARF/RPF Conference, </a:t>
            </a:r>
            <a:r>
              <a:rPr lang="en-US" dirty="0" err="1" smtClean="0"/>
              <a:t>Fernhill</a:t>
            </a:r>
            <a:r>
              <a:rPr lang="en-US" dirty="0" smtClean="0"/>
              <a:t> Hotel</a:t>
            </a:r>
          </a:p>
          <a:p>
            <a:r>
              <a:rPr lang="en-US" dirty="0" smtClean="0"/>
              <a:t>PMB/</a:t>
            </a:r>
            <a:r>
              <a:rPr lang="en-US" dirty="0" err="1" smtClean="0"/>
              <a:t>Msunduze</a:t>
            </a:r>
            <a:r>
              <a:rPr lang="en-US" dirty="0" smtClean="0"/>
              <a:t>, KZN</a:t>
            </a:r>
          </a:p>
          <a:p>
            <a:r>
              <a:rPr lang="en-US" dirty="0" smtClean="0"/>
              <a:t>8</a:t>
            </a:r>
            <a:r>
              <a:rPr lang="en-US" baseline="30000" dirty="0" smtClean="0"/>
              <a:t>th</a:t>
            </a:r>
            <a:r>
              <a:rPr lang="en-US" dirty="0" smtClean="0"/>
              <a:t> May 2012</a:t>
            </a: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35844" y="404664"/>
            <a:ext cx="8229600" cy="1143000"/>
          </a:xfrm>
        </p:spPr>
        <p:txBody>
          <a:bodyPr>
            <a:normAutofit fontScale="90000"/>
          </a:bodyPr>
          <a:lstStyle/>
          <a:p>
            <a:r>
              <a:rPr lang="en-GB" dirty="0" smtClean="0"/>
              <a:t>Budgeted vs. Modelled roads operating expenditure by municipal category (for South Africa)</a:t>
            </a:r>
            <a:endParaRPr lang="en-US" dirty="0"/>
          </a:p>
        </p:txBody>
      </p:sp>
      <p:pic>
        <p:nvPicPr>
          <p:cNvPr id="84994" name="Picture 2"/>
          <p:cNvPicPr>
            <a:picLocks noChangeAspect="1" noChangeArrowheads="1"/>
          </p:cNvPicPr>
          <p:nvPr/>
        </p:nvPicPr>
        <p:blipFill>
          <a:blip r:embed="rId3" cstate="print"/>
          <a:srcRect/>
          <a:stretch>
            <a:fillRect/>
          </a:stretch>
        </p:blipFill>
        <p:spPr bwMode="auto">
          <a:xfrm>
            <a:off x="323528" y="1988840"/>
            <a:ext cx="8568952" cy="4680520"/>
          </a:xfrm>
          <a:prstGeom prst="rect">
            <a:avLst/>
          </a:prstGeom>
          <a:noFill/>
          <a:ln w="9525">
            <a:noFill/>
            <a:miter lim="800000"/>
            <a:headEnd/>
            <a:tailEnd/>
          </a:ln>
        </p:spPr>
      </p:pic>
    </p:spTree>
    <p:extLst>
      <p:ext uri="{BB962C8B-B14F-4D97-AF65-F5344CB8AC3E}">
        <p14:creationId xmlns:p14="http://schemas.microsoft.com/office/powerpoint/2010/main" val="3398958289"/>
      </p:ext>
    </p:extLst>
  </p:cSld>
  <p:clrMapOvr>
    <a:masterClrMapping/>
  </p:clrMapOvr>
  <p:timing>
    <p:tnLst>
      <p:par>
        <p:cTn id="1" dur="indefinite" restart="never" nodeType="tmRoot"/>
      </p:par>
    </p:tn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p:txBody>
          <a:bodyPr/>
          <a:lstStyle/>
          <a:p>
            <a:pPr eaLnBrk="1" hangingPunct="1"/>
            <a:r>
              <a:rPr lang="en-US" dirty="0" smtClean="0"/>
              <a:t>How do we get there?</a:t>
            </a:r>
          </a:p>
        </p:txBody>
      </p:sp>
      <p:sp>
        <p:nvSpPr>
          <p:cNvPr id="28675" name="Rectangle 3"/>
          <p:cNvSpPr>
            <a:spLocks noGrp="1" noChangeArrowheads="1"/>
          </p:cNvSpPr>
          <p:nvPr>
            <p:ph type="body" idx="1"/>
          </p:nvPr>
        </p:nvSpPr>
        <p:spPr/>
        <p:txBody>
          <a:bodyPr/>
          <a:lstStyle/>
          <a:p>
            <a:pPr eaLnBrk="1" hangingPunct="1"/>
            <a:r>
              <a:rPr lang="en-US" sz="2800" dirty="0" smtClean="0"/>
              <a:t>Priorities are energy and transport..increasingly rail</a:t>
            </a:r>
          </a:p>
          <a:p>
            <a:pPr eaLnBrk="1" hangingPunct="1"/>
            <a:r>
              <a:rPr lang="en-US" sz="2800" dirty="0" smtClean="0"/>
              <a:t>Project Planning…..done that</a:t>
            </a:r>
          </a:p>
          <a:p>
            <a:pPr eaLnBrk="1" hangingPunct="1"/>
            <a:r>
              <a:rPr lang="en-US" sz="2800" dirty="0" smtClean="0"/>
              <a:t>Project Preparation…..African Partnerships Unit of DBSA (Dr Bane Maleke) with access to other funding sources</a:t>
            </a:r>
          </a:p>
          <a:p>
            <a:pPr eaLnBrk="1" hangingPunct="1"/>
            <a:r>
              <a:rPr lang="en-US" sz="2800" dirty="0" smtClean="0"/>
              <a:t>Going to the market….Advisors (of all kinds) from market demand and environmental, through legal, technical and financial</a:t>
            </a:r>
          </a:p>
        </p:txBody>
      </p:sp>
      <p:sp>
        <p:nvSpPr>
          <p:cNvPr id="28676" name="Date Placeholder 3"/>
          <p:cNvSpPr>
            <a:spLocks noGrp="1"/>
          </p:cNvSpPr>
          <p:nvPr>
            <p:ph type="dt" sz="quarter" idx="10"/>
          </p:nvPr>
        </p:nvSpPr>
        <p:spPr>
          <a:noFill/>
        </p:spPr>
        <p:txBody>
          <a:bodyPr/>
          <a:lstStyle/>
          <a:p>
            <a:fld id="{1E25552E-6A8F-4A45-B134-AEEFF40F5148}" type="datetime1">
              <a:rPr lang="en-US" smtClean="0"/>
              <a:t>5/6/2012</a:t>
            </a:fld>
            <a:endParaRPr lang="en-GB" dirty="0"/>
          </a:p>
        </p:txBody>
      </p:sp>
      <p:sp>
        <p:nvSpPr>
          <p:cNvPr id="28677" name="Footer Placeholder 4"/>
          <p:cNvSpPr>
            <a:spLocks noGrp="1"/>
          </p:cNvSpPr>
          <p:nvPr>
            <p:ph type="ftr" sz="quarter" idx="11"/>
          </p:nvPr>
        </p:nvSpPr>
        <p:spPr>
          <a:noFill/>
        </p:spPr>
        <p:txBody>
          <a:bodyPr/>
          <a:lstStyle/>
          <a:p>
            <a:r>
              <a:rPr lang="en-ZA" smtClean="0"/>
              <a:t>SARF_RPF Conference, Fernhill: PMB/Msunduze</a:t>
            </a:r>
            <a:endParaRPr lang="en-GB" dirty="0"/>
          </a:p>
        </p:txBody>
      </p:sp>
      <p:sp>
        <p:nvSpPr>
          <p:cNvPr id="2" name="Slide Number Placeholder 1"/>
          <p:cNvSpPr>
            <a:spLocks noGrp="1"/>
          </p:cNvSpPr>
          <p:nvPr>
            <p:ph type="sldNum" sz="quarter" idx="12"/>
          </p:nvPr>
        </p:nvSpPr>
        <p:spPr/>
        <p:txBody>
          <a:bodyPr/>
          <a:lstStyle/>
          <a:p>
            <a:pPr>
              <a:defRPr/>
            </a:pPr>
            <a:fld id="{C614136F-C5A1-4653-8671-A0E6A56DA9FD}" type="slidenum">
              <a:rPr lang="en-GB" smtClean="0"/>
              <a:pPr>
                <a:defRPr/>
              </a:pPr>
              <a:t>100</a:t>
            </a:fld>
            <a:endParaRPr lang="en-GB"/>
          </a:p>
        </p:txBody>
      </p:sp>
    </p:spTree>
  </p:cSld>
  <p:clrMapOvr>
    <a:masterClrMapping/>
  </p:clrMapOvr>
  <p:timing>
    <p:tnLst>
      <p:par>
        <p:cTn id="1" dur="indefinite" restart="never" nodeType="tmRoot"/>
      </p:par>
    </p:tnLst>
  </p:timing>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p:txBody>
          <a:bodyPr/>
          <a:lstStyle/>
          <a:p>
            <a:pPr eaLnBrk="1" hangingPunct="1"/>
            <a:r>
              <a:rPr lang="en-US" dirty="0" smtClean="0"/>
              <a:t>How do we get there?</a:t>
            </a:r>
          </a:p>
        </p:txBody>
      </p:sp>
      <p:sp>
        <p:nvSpPr>
          <p:cNvPr id="28675" name="Rectangle 3"/>
          <p:cNvSpPr>
            <a:spLocks noGrp="1" noChangeArrowheads="1"/>
          </p:cNvSpPr>
          <p:nvPr>
            <p:ph type="body" idx="1"/>
          </p:nvPr>
        </p:nvSpPr>
        <p:spPr/>
        <p:txBody>
          <a:bodyPr/>
          <a:lstStyle/>
          <a:p>
            <a:pPr eaLnBrk="1" hangingPunct="1"/>
            <a:r>
              <a:rPr lang="en-US" dirty="0" smtClean="0"/>
              <a:t>Implementation…proven ability from private sector</a:t>
            </a:r>
          </a:p>
          <a:p>
            <a:pPr eaLnBrk="1" hangingPunct="1"/>
            <a:r>
              <a:rPr lang="en-US" dirty="0" smtClean="0"/>
              <a:t>Operation…performance contracts</a:t>
            </a:r>
          </a:p>
          <a:p>
            <a:pPr eaLnBrk="1" hangingPunct="1"/>
            <a:r>
              <a:rPr lang="en-US" dirty="0" smtClean="0"/>
              <a:t>Maintenance….built in through effective interest in life cycle costing</a:t>
            </a:r>
          </a:p>
          <a:p>
            <a:pPr eaLnBrk="1" hangingPunct="1"/>
            <a:r>
              <a:rPr lang="en-US" dirty="0" smtClean="0"/>
              <a:t>Termination at the end of the project</a:t>
            </a:r>
          </a:p>
          <a:p>
            <a:pPr eaLnBrk="1" hangingPunct="1"/>
            <a:r>
              <a:rPr lang="en-US" dirty="0" smtClean="0"/>
              <a:t>Giving it a chance to perform…and pay tax</a:t>
            </a:r>
          </a:p>
        </p:txBody>
      </p:sp>
      <p:sp>
        <p:nvSpPr>
          <p:cNvPr id="28676" name="Date Placeholder 3"/>
          <p:cNvSpPr>
            <a:spLocks noGrp="1"/>
          </p:cNvSpPr>
          <p:nvPr>
            <p:ph type="dt" sz="quarter" idx="10"/>
          </p:nvPr>
        </p:nvSpPr>
        <p:spPr>
          <a:noFill/>
        </p:spPr>
        <p:txBody>
          <a:bodyPr/>
          <a:lstStyle/>
          <a:p>
            <a:fld id="{D9808817-5D3F-47C8-9ACF-1753217E40AA}" type="datetime1">
              <a:rPr lang="en-US" smtClean="0"/>
              <a:t>5/6/2012</a:t>
            </a:fld>
            <a:endParaRPr lang="en-GB" dirty="0"/>
          </a:p>
        </p:txBody>
      </p:sp>
      <p:sp>
        <p:nvSpPr>
          <p:cNvPr id="28677" name="Footer Placeholder 4"/>
          <p:cNvSpPr>
            <a:spLocks noGrp="1"/>
          </p:cNvSpPr>
          <p:nvPr>
            <p:ph type="ftr" sz="quarter" idx="11"/>
          </p:nvPr>
        </p:nvSpPr>
        <p:spPr>
          <a:noFill/>
        </p:spPr>
        <p:txBody>
          <a:bodyPr/>
          <a:lstStyle/>
          <a:p>
            <a:r>
              <a:rPr lang="en-ZA" smtClean="0"/>
              <a:t>SARF_RPF Conference, Fernhill: PMB/Msunduze</a:t>
            </a:r>
            <a:endParaRPr lang="en-GB" dirty="0"/>
          </a:p>
        </p:txBody>
      </p:sp>
      <p:sp>
        <p:nvSpPr>
          <p:cNvPr id="2" name="Slide Number Placeholder 1"/>
          <p:cNvSpPr>
            <a:spLocks noGrp="1"/>
          </p:cNvSpPr>
          <p:nvPr>
            <p:ph type="sldNum" sz="quarter" idx="12"/>
          </p:nvPr>
        </p:nvSpPr>
        <p:spPr/>
        <p:txBody>
          <a:bodyPr/>
          <a:lstStyle/>
          <a:p>
            <a:pPr>
              <a:defRPr/>
            </a:pPr>
            <a:fld id="{C614136F-C5A1-4653-8671-A0E6A56DA9FD}" type="slidenum">
              <a:rPr lang="en-GB" smtClean="0"/>
              <a:pPr>
                <a:defRPr/>
              </a:pPr>
              <a:t>101</a:t>
            </a:fld>
            <a:endParaRPr lang="en-GB"/>
          </a:p>
        </p:txBody>
      </p:sp>
    </p:spTree>
  </p:cSld>
  <p:clrMapOvr>
    <a:masterClrMapping/>
  </p:clrMapOvr>
  <p:timing>
    <p:tnLst>
      <p:par>
        <p:cTn id="1" dur="indefinite" restart="never" nodeType="tmRoot"/>
      </p:par>
    </p:tnLst>
  </p:timing>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p:txBody>
          <a:bodyPr/>
          <a:lstStyle/>
          <a:p>
            <a:pPr eaLnBrk="1" hangingPunct="1"/>
            <a:r>
              <a:rPr lang="en-US" smtClean="0"/>
              <a:t>Thank you for your attention….</a:t>
            </a:r>
          </a:p>
        </p:txBody>
      </p:sp>
      <p:sp>
        <p:nvSpPr>
          <p:cNvPr id="28675" name="Rectangle 3"/>
          <p:cNvSpPr>
            <a:spLocks noGrp="1" noChangeArrowheads="1"/>
          </p:cNvSpPr>
          <p:nvPr>
            <p:ph type="body" idx="1"/>
          </p:nvPr>
        </p:nvSpPr>
        <p:spPr>
          <a:xfrm>
            <a:off x="428596" y="1142984"/>
            <a:ext cx="8229600" cy="4525963"/>
          </a:xfrm>
        </p:spPr>
        <p:txBody>
          <a:bodyPr/>
          <a:lstStyle/>
          <a:p>
            <a:pPr eaLnBrk="1" hangingPunct="1"/>
            <a:r>
              <a:rPr lang="en-US" dirty="0" smtClean="0"/>
              <a:t>I’m personally satisfied that we have a strong case to continue to develop PPP’s to provide necessary infrastructure</a:t>
            </a:r>
          </a:p>
          <a:p>
            <a:pPr eaLnBrk="1" hangingPunct="1"/>
            <a:r>
              <a:rPr lang="en-US" dirty="0" smtClean="0"/>
              <a:t>Do we start small (e.g. municipal services) and work upwards?</a:t>
            </a:r>
          </a:p>
          <a:p>
            <a:pPr eaLnBrk="1" hangingPunct="1"/>
            <a:r>
              <a:rPr lang="en-US" dirty="0" smtClean="0"/>
              <a:t>Or do we start big (e.g. toll roads) and work downwards?</a:t>
            </a:r>
          </a:p>
          <a:p>
            <a:pPr eaLnBrk="1" hangingPunct="1"/>
            <a:r>
              <a:rPr lang="en-US" dirty="0" smtClean="0"/>
              <a:t>Fundamentally need long term committed champions from both the public and the private sector sides</a:t>
            </a:r>
          </a:p>
        </p:txBody>
      </p:sp>
      <p:sp>
        <p:nvSpPr>
          <p:cNvPr id="28676" name="Date Placeholder 3"/>
          <p:cNvSpPr>
            <a:spLocks noGrp="1"/>
          </p:cNvSpPr>
          <p:nvPr>
            <p:ph type="dt" sz="quarter" idx="10"/>
          </p:nvPr>
        </p:nvSpPr>
        <p:spPr>
          <a:noFill/>
        </p:spPr>
        <p:txBody>
          <a:bodyPr/>
          <a:lstStyle/>
          <a:p>
            <a:fld id="{D4A14AB1-F72F-4FF4-A504-57E603A4B68C}" type="datetime1">
              <a:rPr lang="en-US" smtClean="0"/>
              <a:t>5/6/2012</a:t>
            </a:fld>
            <a:endParaRPr lang="en-GB" dirty="0"/>
          </a:p>
        </p:txBody>
      </p:sp>
      <p:sp>
        <p:nvSpPr>
          <p:cNvPr id="28677" name="Footer Placeholder 4"/>
          <p:cNvSpPr>
            <a:spLocks noGrp="1"/>
          </p:cNvSpPr>
          <p:nvPr>
            <p:ph type="ftr" sz="quarter" idx="11"/>
          </p:nvPr>
        </p:nvSpPr>
        <p:spPr>
          <a:noFill/>
        </p:spPr>
        <p:txBody>
          <a:bodyPr/>
          <a:lstStyle/>
          <a:p>
            <a:r>
              <a:rPr lang="en-ZA" smtClean="0"/>
              <a:t>SARF_RPF Conference, Fernhill: PMB/Msunduze</a:t>
            </a:r>
            <a:endParaRPr lang="en-GB" dirty="0"/>
          </a:p>
        </p:txBody>
      </p:sp>
      <p:sp>
        <p:nvSpPr>
          <p:cNvPr id="2" name="Slide Number Placeholder 1"/>
          <p:cNvSpPr>
            <a:spLocks noGrp="1"/>
          </p:cNvSpPr>
          <p:nvPr>
            <p:ph type="sldNum" sz="quarter" idx="12"/>
          </p:nvPr>
        </p:nvSpPr>
        <p:spPr/>
        <p:txBody>
          <a:bodyPr/>
          <a:lstStyle/>
          <a:p>
            <a:pPr>
              <a:defRPr/>
            </a:pPr>
            <a:fld id="{C614136F-C5A1-4653-8671-A0E6A56DA9FD}" type="slidenum">
              <a:rPr lang="en-GB" smtClean="0"/>
              <a:pPr>
                <a:defRPr/>
              </a:pPr>
              <a:t>102</a:t>
            </a:fld>
            <a:endParaRPr lang="en-GB"/>
          </a:p>
        </p:txBody>
      </p:sp>
    </p:spTree>
  </p:cSld>
  <p:clrMapOvr>
    <a:masterClrMapping/>
  </p:clrMapOvr>
  <p:timing>
    <p:tnLst>
      <p:par>
        <p:cTn id="1" dur="indefinite" restart="never" nodeType="tmRoot"/>
      </p:par>
    </p:tnLst>
  </p:timing>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Roads come in three’s</a:t>
            </a:r>
            <a:endParaRPr lang="en-ZA" dirty="0"/>
          </a:p>
        </p:txBody>
      </p:sp>
      <p:sp>
        <p:nvSpPr>
          <p:cNvPr id="3" name="Content Placeholder 2"/>
          <p:cNvSpPr>
            <a:spLocks noGrp="1"/>
          </p:cNvSpPr>
          <p:nvPr>
            <p:ph idx="1"/>
          </p:nvPr>
        </p:nvSpPr>
        <p:spPr/>
        <p:txBody>
          <a:bodyPr>
            <a:normAutofit fontScale="92500" lnSpcReduction="20000"/>
          </a:bodyPr>
          <a:lstStyle/>
          <a:p>
            <a:r>
              <a:rPr lang="en-US" dirty="0" smtClean="0"/>
              <a:t>Economic roads – the roads on which an economy depends (the primary network)</a:t>
            </a:r>
          </a:p>
          <a:p>
            <a:r>
              <a:rPr lang="en-US" dirty="0" smtClean="0"/>
              <a:t>Roads with an economic and social function (the secondary network)</a:t>
            </a:r>
          </a:p>
          <a:p>
            <a:r>
              <a:rPr lang="en-US" dirty="0" smtClean="0"/>
              <a:t>Social roads – roads provided solely for accessibility and mobility (the tertiary network)</a:t>
            </a:r>
          </a:p>
          <a:p>
            <a:r>
              <a:rPr lang="en-US" u="sng" dirty="0" smtClean="0"/>
              <a:t>Accessibility</a:t>
            </a:r>
            <a:r>
              <a:rPr lang="en-US" dirty="0" smtClean="0"/>
              <a:t> is the ability of a network to link places, enabling people to interact</a:t>
            </a:r>
          </a:p>
          <a:p>
            <a:r>
              <a:rPr lang="en-US" u="sng" dirty="0" smtClean="0"/>
              <a:t>Mobility</a:t>
            </a:r>
            <a:r>
              <a:rPr lang="en-US" dirty="0" smtClean="0"/>
              <a:t> is the ability of people to make use of that network</a:t>
            </a:r>
          </a:p>
          <a:p>
            <a:endParaRPr lang="en-US" dirty="0" smtClean="0"/>
          </a:p>
          <a:p>
            <a:endParaRPr lang="en-ZA" dirty="0"/>
          </a:p>
        </p:txBody>
      </p:sp>
      <p:sp>
        <p:nvSpPr>
          <p:cNvPr id="4" name="Date Placeholder 3"/>
          <p:cNvSpPr>
            <a:spLocks noGrp="1"/>
          </p:cNvSpPr>
          <p:nvPr>
            <p:ph type="dt" sz="half" idx="10"/>
          </p:nvPr>
        </p:nvSpPr>
        <p:spPr/>
        <p:txBody>
          <a:bodyPr/>
          <a:lstStyle/>
          <a:p>
            <a:pPr>
              <a:defRPr/>
            </a:pPr>
            <a:fld id="{EB8D176C-D478-4CB0-BA56-7C1EDDE10BD0}" type="datetime1">
              <a:rPr lang="en-US" smtClean="0"/>
              <a:t>5/6/2012</a:t>
            </a:fld>
            <a:endParaRPr lang="en-GB"/>
          </a:p>
        </p:txBody>
      </p:sp>
      <p:sp>
        <p:nvSpPr>
          <p:cNvPr id="5" name="Footer Placeholder 4"/>
          <p:cNvSpPr>
            <a:spLocks noGrp="1"/>
          </p:cNvSpPr>
          <p:nvPr>
            <p:ph type="ftr" sz="quarter" idx="11"/>
          </p:nvPr>
        </p:nvSpPr>
        <p:spPr/>
        <p:txBody>
          <a:bodyPr/>
          <a:lstStyle/>
          <a:p>
            <a:pPr>
              <a:defRPr/>
            </a:pPr>
            <a:r>
              <a:rPr lang="en-ZA" smtClean="0"/>
              <a:t>SARF_RPF Conference, Fernhill: PMB/Msunduze</a:t>
            </a:r>
            <a:endParaRPr lang="en-GB"/>
          </a:p>
        </p:txBody>
      </p:sp>
      <p:sp>
        <p:nvSpPr>
          <p:cNvPr id="6" name="Slide Number Placeholder 5"/>
          <p:cNvSpPr>
            <a:spLocks noGrp="1"/>
          </p:cNvSpPr>
          <p:nvPr>
            <p:ph type="sldNum" sz="quarter" idx="12"/>
          </p:nvPr>
        </p:nvSpPr>
        <p:spPr/>
        <p:txBody>
          <a:bodyPr/>
          <a:lstStyle/>
          <a:p>
            <a:pPr>
              <a:defRPr/>
            </a:pPr>
            <a:fld id="{C614136F-C5A1-4653-8671-A0E6A56DA9FD}" type="slidenum">
              <a:rPr lang="en-GB" smtClean="0"/>
              <a:pPr>
                <a:defRPr/>
              </a:pPr>
              <a:t>103</a:t>
            </a:fld>
            <a:endParaRPr lang="en-GB"/>
          </a:p>
        </p:txBody>
      </p:sp>
    </p:spTree>
    <p:extLst>
      <p:ext uri="{BB962C8B-B14F-4D97-AF65-F5344CB8AC3E}">
        <p14:creationId xmlns:p14="http://schemas.microsoft.com/office/powerpoint/2010/main" val="2863119503"/>
      </p:ext>
    </p:extLst>
  </p:cSld>
  <p:clrMapOvr>
    <a:masterClrMapping/>
  </p:clrMapOvr>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Road financing</a:t>
            </a:r>
            <a:endParaRPr lang="en-ZA" dirty="0"/>
          </a:p>
        </p:txBody>
      </p:sp>
      <p:sp>
        <p:nvSpPr>
          <p:cNvPr id="3" name="Content Placeholder 2"/>
          <p:cNvSpPr>
            <a:spLocks noGrp="1"/>
          </p:cNvSpPr>
          <p:nvPr>
            <p:ph idx="1"/>
          </p:nvPr>
        </p:nvSpPr>
        <p:spPr/>
        <p:txBody>
          <a:bodyPr>
            <a:normAutofit fontScale="77500" lnSpcReduction="20000"/>
          </a:bodyPr>
          <a:lstStyle/>
          <a:p>
            <a:r>
              <a:rPr lang="en-US" dirty="0" smtClean="0"/>
              <a:t>Economic roads should be paid for as directly as possible, for example from road tolls, congestion pricing, value capture or parking charges (Direct user charging)</a:t>
            </a:r>
          </a:p>
          <a:p>
            <a:r>
              <a:rPr lang="en-US" dirty="0" smtClean="0"/>
              <a:t>Roads with a dual economic and social function should be financed through a levy on fuel and, as peak oil leads to a likely decrease in liquid fuel consumption and resultant decrease in revenue from fuel levies, we will shift to revenue from carbon tax</a:t>
            </a:r>
          </a:p>
          <a:p>
            <a:r>
              <a:rPr lang="en-US" dirty="0" smtClean="0"/>
              <a:t>Roads with a solely social function are generally funded from the general tax base (</a:t>
            </a:r>
            <a:r>
              <a:rPr lang="en-US" dirty="0" err="1" smtClean="0"/>
              <a:t>eg</a:t>
            </a:r>
            <a:r>
              <a:rPr lang="en-US" dirty="0" smtClean="0"/>
              <a:t> residential streets) </a:t>
            </a:r>
            <a:endParaRPr lang="en-ZA" dirty="0"/>
          </a:p>
        </p:txBody>
      </p:sp>
      <p:sp>
        <p:nvSpPr>
          <p:cNvPr id="4" name="Date Placeholder 3"/>
          <p:cNvSpPr>
            <a:spLocks noGrp="1"/>
          </p:cNvSpPr>
          <p:nvPr>
            <p:ph type="dt" sz="half" idx="10"/>
          </p:nvPr>
        </p:nvSpPr>
        <p:spPr/>
        <p:txBody>
          <a:bodyPr/>
          <a:lstStyle/>
          <a:p>
            <a:pPr>
              <a:defRPr/>
            </a:pPr>
            <a:fld id="{AA797DCB-262D-4314-BBE9-1EEF6A2EAFFC}" type="datetime1">
              <a:rPr lang="en-US" smtClean="0"/>
              <a:t>5/6/2012</a:t>
            </a:fld>
            <a:endParaRPr lang="en-GB"/>
          </a:p>
        </p:txBody>
      </p:sp>
      <p:sp>
        <p:nvSpPr>
          <p:cNvPr id="5" name="Footer Placeholder 4"/>
          <p:cNvSpPr>
            <a:spLocks noGrp="1"/>
          </p:cNvSpPr>
          <p:nvPr>
            <p:ph type="ftr" sz="quarter" idx="11"/>
          </p:nvPr>
        </p:nvSpPr>
        <p:spPr/>
        <p:txBody>
          <a:bodyPr/>
          <a:lstStyle/>
          <a:p>
            <a:pPr>
              <a:defRPr/>
            </a:pPr>
            <a:r>
              <a:rPr lang="en-ZA" smtClean="0"/>
              <a:t>SARF_RPF Conference, Fernhill: PMB/Msunduze</a:t>
            </a:r>
            <a:endParaRPr lang="en-GB"/>
          </a:p>
        </p:txBody>
      </p:sp>
      <p:sp>
        <p:nvSpPr>
          <p:cNvPr id="6" name="Slide Number Placeholder 5"/>
          <p:cNvSpPr>
            <a:spLocks noGrp="1"/>
          </p:cNvSpPr>
          <p:nvPr>
            <p:ph type="sldNum" sz="quarter" idx="12"/>
          </p:nvPr>
        </p:nvSpPr>
        <p:spPr/>
        <p:txBody>
          <a:bodyPr/>
          <a:lstStyle/>
          <a:p>
            <a:pPr>
              <a:defRPr/>
            </a:pPr>
            <a:fld id="{C614136F-C5A1-4653-8671-A0E6A56DA9FD}" type="slidenum">
              <a:rPr lang="en-GB" smtClean="0"/>
              <a:pPr>
                <a:defRPr/>
              </a:pPr>
              <a:t>104</a:t>
            </a:fld>
            <a:endParaRPr lang="en-GB"/>
          </a:p>
        </p:txBody>
      </p:sp>
    </p:spTree>
    <p:extLst>
      <p:ext uri="{BB962C8B-B14F-4D97-AF65-F5344CB8AC3E}">
        <p14:creationId xmlns:p14="http://schemas.microsoft.com/office/powerpoint/2010/main" val="4142065293"/>
      </p:ext>
    </p:extLst>
  </p:cSld>
  <p:clrMapOvr>
    <a:masterClrMapping/>
  </p:clrMapOvr>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does transport do?</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It permits connectivity through networks</a:t>
            </a:r>
          </a:p>
          <a:p>
            <a:r>
              <a:rPr lang="en-US" dirty="0" smtClean="0"/>
              <a:t>It permits mobility through ability to use those networks moving things (freight) and us (people)</a:t>
            </a:r>
          </a:p>
          <a:p>
            <a:r>
              <a:rPr lang="en-US" dirty="0" smtClean="0"/>
              <a:t>Why do we need accessibility and mobility?</a:t>
            </a:r>
          </a:p>
          <a:p>
            <a:r>
              <a:rPr lang="en-US" dirty="0" smtClean="0"/>
              <a:t>People lived before, in Europe, in the East, in the Americas….and in Africa….without transport systems, or at least very rudimentary transport systems….walking, boats, riding, carriages, barges,  trains, roads, ships, airplanes, space shuttles…  </a:t>
            </a:r>
          </a:p>
          <a:p>
            <a:endParaRPr lang="en-US" dirty="0"/>
          </a:p>
        </p:txBody>
      </p:sp>
      <p:sp>
        <p:nvSpPr>
          <p:cNvPr id="4" name="Date Placeholder 3"/>
          <p:cNvSpPr>
            <a:spLocks noGrp="1"/>
          </p:cNvSpPr>
          <p:nvPr>
            <p:ph type="dt" sz="half" idx="10"/>
          </p:nvPr>
        </p:nvSpPr>
        <p:spPr/>
        <p:txBody>
          <a:bodyPr/>
          <a:lstStyle/>
          <a:p>
            <a:pPr>
              <a:defRPr/>
            </a:pPr>
            <a:fld id="{3F7EE9DB-8CE6-4E54-8037-6078A2E5BCD1}" type="datetime1">
              <a:rPr lang="en-US" smtClean="0"/>
              <a:t>5/6/2012</a:t>
            </a:fld>
            <a:endParaRPr lang="en-GB"/>
          </a:p>
        </p:txBody>
      </p:sp>
      <p:sp>
        <p:nvSpPr>
          <p:cNvPr id="5" name="Footer Placeholder 4"/>
          <p:cNvSpPr>
            <a:spLocks noGrp="1"/>
          </p:cNvSpPr>
          <p:nvPr>
            <p:ph type="ftr" sz="quarter" idx="11"/>
          </p:nvPr>
        </p:nvSpPr>
        <p:spPr/>
        <p:txBody>
          <a:bodyPr/>
          <a:lstStyle/>
          <a:p>
            <a:pPr>
              <a:defRPr/>
            </a:pPr>
            <a:r>
              <a:rPr lang="en-ZA" smtClean="0"/>
              <a:t>SARF_RPF Conference, Fernhill: PMB/Msunduze</a:t>
            </a:r>
            <a:endParaRPr lang="en-GB"/>
          </a:p>
        </p:txBody>
      </p:sp>
      <p:sp>
        <p:nvSpPr>
          <p:cNvPr id="6" name="Slide Number Placeholder 5"/>
          <p:cNvSpPr>
            <a:spLocks noGrp="1"/>
          </p:cNvSpPr>
          <p:nvPr>
            <p:ph type="sldNum" sz="quarter" idx="12"/>
          </p:nvPr>
        </p:nvSpPr>
        <p:spPr/>
        <p:txBody>
          <a:bodyPr/>
          <a:lstStyle/>
          <a:p>
            <a:pPr>
              <a:defRPr/>
            </a:pPr>
            <a:fld id="{C614136F-C5A1-4653-8671-A0E6A56DA9FD}" type="slidenum">
              <a:rPr lang="en-GB" smtClean="0"/>
              <a:pPr>
                <a:defRPr/>
              </a:pPr>
              <a:t>105</a:t>
            </a:fld>
            <a:endParaRPr lang="en-GB"/>
          </a:p>
        </p:txBody>
      </p:sp>
    </p:spTree>
    <p:extLst>
      <p:ext uri="{BB962C8B-B14F-4D97-AF65-F5344CB8AC3E}">
        <p14:creationId xmlns:p14="http://schemas.microsoft.com/office/powerpoint/2010/main" val="3528804028"/>
      </p:ext>
    </p:extLst>
  </p:cSld>
  <p:clrMapOvr>
    <a:masterClrMapping/>
  </p:clrMapOvr>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Leading to one fundamental</a:t>
            </a:r>
            <a:endParaRPr lang="en-US" dirty="0"/>
          </a:p>
        </p:txBody>
      </p:sp>
      <p:sp>
        <p:nvSpPr>
          <p:cNvPr id="3" name="Content Placeholder 2"/>
          <p:cNvSpPr>
            <a:spLocks noGrp="1"/>
          </p:cNvSpPr>
          <p:nvPr>
            <p:ph idx="1"/>
          </p:nvPr>
        </p:nvSpPr>
        <p:spPr/>
        <p:txBody>
          <a:bodyPr>
            <a:normAutofit fontScale="92500"/>
          </a:bodyPr>
          <a:lstStyle/>
          <a:p>
            <a:r>
              <a:rPr lang="en-US" dirty="0" smtClean="0"/>
              <a:t>Humans HAVE to communicate and….</a:t>
            </a:r>
          </a:p>
          <a:p>
            <a:r>
              <a:rPr lang="en-US" dirty="0" smtClean="0"/>
              <a:t>They HAVE to trade…..</a:t>
            </a:r>
          </a:p>
          <a:p>
            <a:r>
              <a:rPr lang="en-US" dirty="0" smtClean="0"/>
              <a:t>In markets…..</a:t>
            </a:r>
          </a:p>
          <a:p>
            <a:r>
              <a:rPr lang="en-US" dirty="0" smtClean="0"/>
              <a:t>To survive, let alone to develop.</a:t>
            </a:r>
          </a:p>
          <a:p>
            <a:r>
              <a:rPr lang="en-US" dirty="0" smtClean="0"/>
              <a:t>Give a bird space, it will fly more; Give a child space, it will explore more.</a:t>
            </a:r>
          </a:p>
          <a:p>
            <a:r>
              <a:rPr lang="en-US" dirty="0" smtClean="0"/>
              <a:t>Put a bird with chickens? It will begin to walk.</a:t>
            </a:r>
          </a:p>
          <a:p>
            <a:r>
              <a:rPr lang="en-US" dirty="0" smtClean="0"/>
              <a:t>Put a chicken with birds? It will begin to fly.  </a:t>
            </a:r>
            <a:endParaRPr lang="en-US" dirty="0"/>
          </a:p>
        </p:txBody>
      </p:sp>
      <p:sp>
        <p:nvSpPr>
          <p:cNvPr id="4" name="Date Placeholder 3"/>
          <p:cNvSpPr>
            <a:spLocks noGrp="1"/>
          </p:cNvSpPr>
          <p:nvPr>
            <p:ph type="dt" sz="half" idx="10"/>
          </p:nvPr>
        </p:nvSpPr>
        <p:spPr/>
        <p:txBody>
          <a:bodyPr/>
          <a:lstStyle/>
          <a:p>
            <a:pPr>
              <a:defRPr/>
            </a:pPr>
            <a:fld id="{CD45D8AC-FEE7-4FBA-B0BC-69E80C0AF3DF}" type="datetime1">
              <a:rPr lang="en-US" smtClean="0"/>
              <a:t>5/6/2012</a:t>
            </a:fld>
            <a:endParaRPr lang="en-GB"/>
          </a:p>
        </p:txBody>
      </p:sp>
      <p:sp>
        <p:nvSpPr>
          <p:cNvPr id="5" name="Footer Placeholder 4"/>
          <p:cNvSpPr>
            <a:spLocks noGrp="1"/>
          </p:cNvSpPr>
          <p:nvPr>
            <p:ph type="ftr" sz="quarter" idx="11"/>
          </p:nvPr>
        </p:nvSpPr>
        <p:spPr/>
        <p:txBody>
          <a:bodyPr/>
          <a:lstStyle/>
          <a:p>
            <a:pPr>
              <a:defRPr/>
            </a:pPr>
            <a:r>
              <a:rPr lang="en-ZA" smtClean="0"/>
              <a:t>SARF_RPF Conference, Fernhill: PMB/Msunduze</a:t>
            </a:r>
            <a:endParaRPr lang="en-GB"/>
          </a:p>
        </p:txBody>
      </p:sp>
      <p:sp>
        <p:nvSpPr>
          <p:cNvPr id="6" name="Slide Number Placeholder 5"/>
          <p:cNvSpPr>
            <a:spLocks noGrp="1"/>
          </p:cNvSpPr>
          <p:nvPr>
            <p:ph type="sldNum" sz="quarter" idx="12"/>
          </p:nvPr>
        </p:nvSpPr>
        <p:spPr/>
        <p:txBody>
          <a:bodyPr/>
          <a:lstStyle/>
          <a:p>
            <a:pPr>
              <a:defRPr/>
            </a:pPr>
            <a:fld id="{C614136F-C5A1-4653-8671-A0E6A56DA9FD}" type="slidenum">
              <a:rPr lang="en-GB" smtClean="0"/>
              <a:pPr>
                <a:defRPr/>
              </a:pPr>
              <a:t>106</a:t>
            </a:fld>
            <a:endParaRPr lang="en-GB"/>
          </a:p>
        </p:txBody>
      </p:sp>
    </p:spTree>
    <p:extLst>
      <p:ext uri="{BB962C8B-B14F-4D97-AF65-F5344CB8AC3E}">
        <p14:creationId xmlns:p14="http://schemas.microsoft.com/office/powerpoint/2010/main" val="800447254"/>
      </p:ext>
    </p:extLst>
  </p:cSld>
  <p:clrMapOvr>
    <a:masterClrMapping/>
  </p:clrMapOvr>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Main mode of travel to work (Source: National Household Travel </a:t>
            </a:r>
            <a:r>
              <a:rPr lang="en-GB" dirty="0" err="1" smtClean="0"/>
              <a:t>Survey,DoT</a:t>
            </a:r>
            <a:r>
              <a:rPr lang="en-GB" dirty="0" smtClean="0"/>
              <a:t>, 2005)</a:t>
            </a:r>
            <a:endParaRPr lang="en-US" dirty="0"/>
          </a:p>
        </p:txBody>
      </p:sp>
      <p:pic>
        <p:nvPicPr>
          <p:cNvPr id="1026" name="Picture 2"/>
          <p:cNvPicPr>
            <a:picLocks noChangeAspect="1" noChangeArrowheads="1"/>
          </p:cNvPicPr>
          <p:nvPr/>
        </p:nvPicPr>
        <p:blipFill>
          <a:blip r:embed="rId3" cstate="print"/>
          <a:srcRect/>
          <a:stretch>
            <a:fillRect/>
          </a:stretch>
        </p:blipFill>
        <p:spPr bwMode="auto">
          <a:xfrm>
            <a:off x="1289151" y="1988840"/>
            <a:ext cx="7072438" cy="4536504"/>
          </a:xfrm>
          <a:prstGeom prst="rect">
            <a:avLst/>
          </a:prstGeom>
          <a:noFill/>
          <a:ln w="9525">
            <a:noFill/>
            <a:miter lim="800000"/>
            <a:headEnd/>
            <a:tailEnd/>
          </a:ln>
        </p:spPr>
      </p:pic>
      <p:sp>
        <p:nvSpPr>
          <p:cNvPr id="3" name="Date Placeholder 2"/>
          <p:cNvSpPr>
            <a:spLocks noGrp="1"/>
          </p:cNvSpPr>
          <p:nvPr>
            <p:ph type="dt" sz="half" idx="10"/>
          </p:nvPr>
        </p:nvSpPr>
        <p:spPr/>
        <p:txBody>
          <a:bodyPr/>
          <a:lstStyle/>
          <a:p>
            <a:pPr>
              <a:defRPr/>
            </a:pPr>
            <a:fld id="{F6323FA9-0572-49B3-B9B3-3A6F77CF8BB6}" type="datetime1">
              <a:rPr lang="en-US" smtClean="0"/>
              <a:t>5/6/2012</a:t>
            </a:fld>
            <a:endParaRPr lang="en-GB"/>
          </a:p>
        </p:txBody>
      </p:sp>
      <p:sp>
        <p:nvSpPr>
          <p:cNvPr id="4" name="Footer Placeholder 3"/>
          <p:cNvSpPr>
            <a:spLocks noGrp="1"/>
          </p:cNvSpPr>
          <p:nvPr>
            <p:ph type="ftr" sz="quarter" idx="11"/>
          </p:nvPr>
        </p:nvSpPr>
        <p:spPr/>
        <p:txBody>
          <a:bodyPr/>
          <a:lstStyle/>
          <a:p>
            <a:pPr>
              <a:defRPr/>
            </a:pPr>
            <a:r>
              <a:rPr lang="en-ZA" smtClean="0"/>
              <a:t>SARF_RPF Conference, Fernhill: PMB/Msunduze</a:t>
            </a:r>
            <a:endParaRPr lang="en-GB"/>
          </a:p>
        </p:txBody>
      </p:sp>
      <p:sp>
        <p:nvSpPr>
          <p:cNvPr id="5" name="Slide Number Placeholder 4"/>
          <p:cNvSpPr>
            <a:spLocks noGrp="1"/>
          </p:cNvSpPr>
          <p:nvPr>
            <p:ph type="sldNum" sz="quarter" idx="12"/>
          </p:nvPr>
        </p:nvSpPr>
        <p:spPr/>
        <p:txBody>
          <a:bodyPr/>
          <a:lstStyle/>
          <a:p>
            <a:pPr>
              <a:defRPr/>
            </a:pPr>
            <a:fld id="{3BE908BC-582F-436D-9C1E-35A539DD9BC2}" type="slidenum">
              <a:rPr lang="en-GB" smtClean="0"/>
              <a:pPr>
                <a:defRPr/>
              </a:pPr>
              <a:t>107</a:t>
            </a:fld>
            <a:endParaRPr lang="en-GB"/>
          </a:p>
        </p:txBody>
      </p:sp>
    </p:spTree>
    <p:extLst>
      <p:ext uri="{BB962C8B-B14F-4D97-AF65-F5344CB8AC3E}">
        <p14:creationId xmlns:p14="http://schemas.microsoft.com/office/powerpoint/2010/main" val="3808318385"/>
      </p:ext>
    </p:extLst>
  </p:cSld>
  <p:clrMapOvr>
    <a:masterClrMapping/>
  </p:clrMapOvr>
  <p:timing>
    <p:tnLst>
      <p:par>
        <p:cTn id="1" dur="indefinite" restart="never" nodeType="tmRoot"/>
      </p:par>
    </p:tnLst>
  </p:timing>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How will these modes shift in a time of liquid energy scarcity?</a:t>
            </a:r>
            <a:endParaRPr lang="en-US" dirty="0"/>
          </a:p>
        </p:txBody>
      </p:sp>
      <p:sp>
        <p:nvSpPr>
          <p:cNvPr id="3" name="Content Placeholder 2"/>
          <p:cNvSpPr>
            <a:spLocks noGrp="1"/>
          </p:cNvSpPr>
          <p:nvPr>
            <p:ph idx="1"/>
          </p:nvPr>
        </p:nvSpPr>
        <p:spPr/>
        <p:txBody>
          <a:bodyPr>
            <a:normAutofit fontScale="77500" lnSpcReduction="20000"/>
          </a:bodyPr>
          <a:lstStyle/>
          <a:p>
            <a:r>
              <a:rPr lang="en-US" dirty="0" smtClean="0"/>
              <a:t>The walkers (green) will remain the same</a:t>
            </a:r>
          </a:p>
          <a:p>
            <a:r>
              <a:rPr lang="en-US" dirty="0" smtClean="0"/>
              <a:t>The blue (public transport) will increase marginally or, hopefully, substantially taking from the green</a:t>
            </a:r>
          </a:p>
          <a:p>
            <a:r>
              <a:rPr lang="en-US" dirty="0" smtClean="0"/>
              <a:t>The yellow (cars) will in all likelihood remain the same</a:t>
            </a:r>
          </a:p>
          <a:p>
            <a:r>
              <a:rPr lang="en-US" dirty="0" smtClean="0"/>
              <a:t>with a gradual shift to electricity (DC) in cars and (AC) in trains….hence more hydro and solar and more power pooling</a:t>
            </a:r>
          </a:p>
          <a:p>
            <a:r>
              <a:rPr lang="en-US" dirty="0" smtClean="0"/>
              <a:t>Think about this and its potential for industry creation….with an overall shift back to rail….</a:t>
            </a:r>
          </a:p>
          <a:p>
            <a:r>
              <a:rPr lang="en-US" dirty="0" smtClean="0"/>
              <a:t>together with 24/7 human activity (?) and the resultant use and development of ICT…..human interaction, education, logistics, transport and through ticketing </a:t>
            </a:r>
          </a:p>
          <a:p>
            <a:endParaRPr lang="en-US" dirty="0" smtClean="0"/>
          </a:p>
          <a:p>
            <a:endParaRPr lang="en-US" dirty="0"/>
          </a:p>
        </p:txBody>
      </p:sp>
      <p:sp>
        <p:nvSpPr>
          <p:cNvPr id="4" name="Date Placeholder 3"/>
          <p:cNvSpPr>
            <a:spLocks noGrp="1"/>
          </p:cNvSpPr>
          <p:nvPr>
            <p:ph type="dt" sz="half" idx="10"/>
          </p:nvPr>
        </p:nvSpPr>
        <p:spPr/>
        <p:txBody>
          <a:bodyPr/>
          <a:lstStyle/>
          <a:p>
            <a:pPr>
              <a:defRPr/>
            </a:pPr>
            <a:fld id="{F47D7F57-5111-41E3-ADA8-0AA19CCFC591}" type="datetime1">
              <a:rPr lang="en-US" smtClean="0"/>
              <a:t>5/6/2012</a:t>
            </a:fld>
            <a:endParaRPr lang="en-GB"/>
          </a:p>
        </p:txBody>
      </p:sp>
      <p:sp>
        <p:nvSpPr>
          <p:cNvPr id="5" name="Footer Placeholder 4"/>
          <p:cNvSpPr>
            <a:spLocks noGrp="1"/>
          </p:cNvSpPr>
          <p:nvPr>
            <p:ph type="ftr" sz="quarter" idx="11"/>
          </p:nvPr>
        </p:nvSpPr>
        <p:spPr/>
        <p:txBody>
          <a:bodyPr/>
          <a:lstStyle/>
          <a:p>
            <a:pPr>
              <a:defRPr/>
            </a:pPr>
            <a:r>
              <a:rPr lang="en-ZA" smtClean="0"/>
              <a:t>SARF_RPF Conference, Fernhill: PMB/Msunduze</a:t>
            </a:r>
            <a:endParaRPr lang="en-GB"/>
          </a:p>
        </p:txBody>
      </p:sp>
      <p:sp>
        <p:nvSpPr>
          <p:cNvPr id="6" name="Slide Number Placeholder 5"/>
          <p:cNvSpPr>
            <a:spLocks noGrp="1"/>
          </p:cNvSpPr>
          <p:nvPr>
            <p:ph type="sldNum" sz="quarter" idx="12"/>
          </p:nvPr>
        </p:nvSpPr>
        <p:spPr/>
        <p:txBody>
          <a:bodyPr/>
          <a:lstStyle/>
          <a:p>
            <a:pPr>
              <a:defRPr/>
            </a:pPr>
            <a:fld id="{C614136F-C5A1-4653-8671-A0E6A56DA9FD}" type="slidenum">
              <a:rPr lang="en-GB" smtClean="0"/>
              <a:pPr>
                <a:defRPr/>
              </a:pPr>
              <a:t>108</a:t>
            </a:fld>
            <a:endParaRPr lang="en-GB"/>
          </a:p>
        </p:txBody>
      </p:sp>
    </p:spTree>
    <p:extLst>
      <p:ext uri="{BB962C8B-B14F-4D97-AF65-F5344CB8AC3E}">
        <p14:creationId xmlns:p14="http://schemas.microsoft.com/office/powerpoint/2010/main" val="1789007830"/>
      </p:ext>
    </p:extLst>
  </p:cSld>
  <p:clrMapOvr>
    <a:masterClrMapping/>
  </p:clrMapOvr>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Fundamental #1</a:t>
            </a:r>
            <a:endParaRPr lang="en-ZA" dirty="0"/>
          </a:p>
        </p:txBody>
      </p:sp>
      <p:sp>
        <p:nvSpPr>
          <p:cNvPr id="3" name="Content Placeholder 2"/>
          <p:cNvSpPr>
            <a:spLocks noGrp="1"/>
          </p:cNvSpPr>
          <p:nvPr>
            <p:ph idx="1"/>
          </p:nvPr>
        </p:nvSpPr>
        <p:spPr/>
        <p:txBody>
          <a:bodyPr>
            <a:normAutofit/>
          </a:bodyPr>
          <a:lstStyle/>
          <a:p>
            <a:r>
              <a:rPr lang="en-US" dirty="0" smtClean="0"/>
              <a:t>Freight traffic grows at the same rate as GDP growth</a:t>
            </a:r>
          </a:p>
          <a:p>
            <a:r>
              <a:rPr lang="en-US" dirty="0" smtClean="0"/>
              <a:t>Passenger growth in developing economies grows at 1,5 times GDP</a:t>
            </a:r>
          </a:p>
          <a:p>
            <a:r>
              <a:rPr lang="en-US" dirty="0" smtClean="0"/>
              <a:t>People are </a:t>
            </a:r>
            <a:r>
              <a:rPr lang="en-US" dirty="0" err="1" smtClean="0"/>
              <a:t>urbanising</a:t>
            </a:r>
            <a:r>
              <a:rPr lang="en-US" dirty="0" smtClean="0"/>
              <a:t>, primarily to metropolitan areas</a:t>
            </a:r>
          </a:p>
          <a:p>
            <a:r>
              <a:rPr lang="en-US" dirty="0" smtClean="0"/>
              <a:t>Much as we can try to regulate and control, the market will come through.</a:t>
            </a:r>
          </a:p>
        </p:txBody>
      </p:sp>
      <p:sp>
        <p:nvSpPr>
          <p:cNvPr id="4" name="Date Placeholder 3"/>
          <p:cNvSpPr>
            <a:spLocks noGrp="1"/>
          </p:cNvSpPr>
          <p:nvPr>
            <p:ph type="dt" sz="half" idx="10"/>
          </p:nvPr>
        </p:nvSpPr>
        <p:spPr/>
        <p:txBody>
          <a:bodyPr/>
          <a:lstStyle/>
          <a:p>
            <a:pPr>
              <a:defRPr/>
            </a:pPr>
            <a:fld id="{86721F3F-FD57-45F9-98CD-08C6DD8A0D21}" type="datetime1">
              <a:rPr lang="en-US" smtClean="0"/>
              <a:t>5/6/2012</a:t>
            </a:fld>
            <a:endParaRPr lang="en-GB"/>
          </a:p>
        </p:txBody>
      </p:sp>
      <p:sp>
        <p:nvSpPr>
          <p:cNvPr id="5" name="Footer Placeholder 4"/>
          <p:cNvSpPr>
            <a:spLocks noGrp="1"/>
          </p:cNvSpPr>
          <p:nvPr>
            <p:ph type="ftr" sz="quarter" idx="11"/>
          </p:nvPr>
        </p:nvSpPr>
        <p:spPr/>
        <p:txBody>
          <a:bodyPr/>
          <a:lstStyle/>
          <a:p>
            <a:pPr>
              <a:defRPr/>
            </a:pPr>
            <a:r>
              <a:rPr lang="en-ZA" smtClean="0"/>
              <a:t>SARF_RPF Conference, Fernhill: PMB/Msunduze</a:t>
            </a:r>
            <a:endParaRPr lang="en-GB"/>
          </a:p>
        </p:txBody>
      </p:sp>
      <p:sp>
        <p:nvSpPr>
          <p:cNvPr id="6" name="Slide Number Placeholder 5"/>
          <p:cNvSpPr>
            <a:spLocks noGrp="1"/>
          </p:cNvSpPr>
          <p:nvPr>
            <p:ph type="sldNum" sz="quarter" idx="12"/>
          </p:nvPr>
        </p:nvSpPr>
        <p:spPr/>
        <p:txBody>
          <a:bodyPr/>
          <a:lstStyle/>
          <a:p>
            <a:pPr>
              <a:defRPr/>
            </a:pPr>
            <a:fld id="{C614136F-C5A1-4653-8671-A0E6A56DA9FD}" type="slidenum">
              <a:rPr lang="en-GB" smtClean="0"/>
              <a:pPr>
                <a:defRPr/>
              </a:pPr>
              <a:t>109</a:t>
            </a:fld>
            <a:endParaRPr lang="en-GB"/>
          </a:p>
        </p:txBody>
      </p:sp>
    </p:spTree>
    <p:extLst>
      <p:ext uri="{BB962C8B-B14F-4D97-AF65-F5344CB8AC3E}">
        <p14:creationId xmlns:p14="http://schemas.microsoft.com/office/powerpoint/2010/main" val="235514302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2844" y="116632"/>
            <a:ext cx="8821644" cy="1080120"/>
          </a:xfrm>
        </p:spPr>
        <p:txBody>
          <a:bodyPr/>
          <a:lstStyle/>
          <a:p>
            <a:r>
              <a:rPr lang="en-US" dirty="0" smtClean="0"/>
              <a:t>PPP Funding Options practiced in SADC</a:t>
            </a:r>
            <a:endParaRPr lang="en-US" dirty="0"/>
          </a:p>
        </p:txBody>
      </p:sp>
      <p:sp>
        <p:nvSpPr>
          <p:cNvPr id="3" name="Date Placeholder 2"/>
          <p:cNvSpPr>
            <a:spLocks noGrp="1"/>
          </p:cNvSpPr>
          <p:nvPr>
            <p:ph type="dt" sz="half" idx="4294967295"/>
          </p:nvPr>
        </p:nvSpPr>
        <p:spPr>
          <a:xfrm>
            <a:off x="457200" y="6245225"/>
            <a:ext cx="2133600" cy="476250"/>
          </a:xfrm>
          <a:prstGeom prst="rect">
            <a:avLst/>
          </a:prstGeom>
        </p:spPr>
        <p:txBody>
          <a:bodyPr/>
          <a:lstStyle/>
          <a:p>
            <a:pPr>
              <a:defRPr/>
            </a:pPr>
            <a:fld id="{DB91759B-9F85-4248-8813-ACC921732724}" type="datetime1">
              <a:rPr lang="en-US" smtClean="0"/>
              <a:t>5/6/2012</a:t>
            </a:fld>
            <a:endParaRPr lang="en-GB" dirty="0"/>
          </a:p>
        </p:txBody>
      </p:sp>
      <p:sp>
        <p:nvSpPr>
          <p:cNvPr id="4" name="Footer Placeholder 3"/>
          <p:cNvSpPr>
            <a:spLocks noGrp="1"/>
          </p:cNvSpPr>
          <p:nvPr>
            <p:ph type="ftr" sz="quarter" idx="4294967295"/>
          </p:nvPr>
        </p:nvSpPr>
        <p:spPr>
          <a:xfrm>
            <a:off x="3124200" y="6245225"/>
            <a:ext cx="2895600" cy="476250"/>
          </a:xfrm>
          <a:prstGeom prst="rect">
            <a:avLst/>
          </a:prstGeom>
        </p:spPr>
        <p:txBody>
          <a:bodyPr/>
          <a:lstStyle/>
          <a:p>
            <a:pPr>
              <a:defRPr/>
            </a:pPr>
            <a:r>
              <a:rPr lang="en-ZA" smtClean="0"/>
              <a:t>SARF_RPF Conference, Fernhill: PMB/Msunduze</a:t>
            </a:r>
            <a:endParaRPr lang="en-GB" dirty="0"/>
          </a:p>
        </p:txBody>
      </p:sp>
      <p:graphicFrame>
        <p:nvGraphicFramePr>
          <p:cNvPr id="6" name="Table 5"/>
          <p:cNvGraphicFramePr>
            <a:graphicFrameLocks noGrp="1"/>
          </p:cNvGraphicFramePr>
          <p:nvPr>
            <p:extLst>
              <p:ext uri="{D42A27DB-BD31-4B8C-83A1-F6EECF244321}">
                <p14:modId xmlns:p14="http://schemas.microsoft.com/office/powerpoint/2010/main" val="4245512458"/>
              </p:ext>
            </p:extLst>
          </p:nvPr>
        </p:nvGraphicFramePr>
        <p:xfrm>
          <a:off x="45560" y="1556792"/>
          <a:ext cx="9072594" cy="4484762"/>
        </p:xfrm>
        <a:graphic>
          <a:graphicData uri="http://schemas.openxmlformats.org/drawingml/2006/table">
            <a:tbl>
              <a:tblPr/>
              <a:tblGrid>
                <a:gridCol w="961662"/>
                <a:gridCol w="675911"/>
                <a:gridCol w="675911"/>
                <a:gridCol w="675911"/>
                <a:gridCol w="675911"/>
                <a:gridCol w="675911"/>
                <a:gridCol w="675911"/>
                <a:gridCol w="675911"/>
                <a:gridCol w="675911"/>
                <a:gridCol w="675911"/>
                <a:gridCol w="675911"/>
                <a:gridCol w="675911"/>
                <a:gridCol w="675911"/>
              </a:tblGrid>
              <a:tr h="785818">
                <a:tc>
                  <a:txBody>
                    <a:bodyPr/>
                    <a:lstStyle/>
                    <a:p>
                      <a:pPr algn="ctr" fontAlgn="t"/>
                      <a:r>
                        <a:rPr lang="en-US" sz="1100" b="1" i="0" u="none" strike="noStrike" dirty="0">
                          <a:solidFill>
                            <a:srgbClr val="000000"/>
                          </a:solidFill>
                          <a:latin typeface="Calibri"/>
                        </a:rPr>
                        <a:t> </a:t>
                      </a:r>
                    </a:p>
                  </a:txBody>
                  <a:tcPr marL="7327" marR="7327" marT="7327"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r>
                        <a:rPr lang="en-US" sz="1200" b="1" i="0" u="none" strike="noStrike" dirty="0">
                          <a:solidFill>
                            <a:srgbClr val="000000"/>
                          </a:solidFill>
                          <a:latin typeface="Calibri"/>
                        </a:rPr>
                        <a:t>Vehicles</a:t>
                      </a:r>
                    </a:p>
                  </a:txBody>
                  <a:tcPr marL="7327" marR="7327" marT="7327"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r>
                        <a:rPr lang="en-US" sz="1200" b="1" i="0" u="none" strike="noStrike" dirty="0">
                          <a:solidFill>
                            <a:srgbClr val="000000"/>
                          </a:solidFill>
                          <a:latin typeface="Calibri"/>
                        </a:rPr>
                        <a:t>Road</a:t>
                      </a:r>
                    </a:p>
                  </a:txBody>
                  <a:tcPr marL="7327" marR="7327" marT="7327"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r>
                        <a:rPr lang="en-US" sz="1200" b="1" i="0" u="none" strike="noStrike" dirty="0">
                          <a:solidFill>
                            <a:srgbClr val="000000"/>
                          </a:solidFill>
                          <a:latin typeface="Calibri"/>
                        </a:rPr>
                        <a:t>Rolling Stock and Locomotives</a:t>
                      </a:r>
                    </a:p>
                  </a:txBody>
                  <a:tcPr marL="7327" marR="7327" marT="7327"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r>
                        <a:rPr lang="en-US" sz="1200" b="1" i="0" u="none" strike="noStrike" dirty="0">
                          <a:solidFill>
                            <a:srgbClr val="000000"/>
                          </a:solidFill>
                          <a:latin typeface="Calibri"/>
                        </a:rPr>
                        <a:t>Rail</a:t>
                      </a:r>
                    </a:p>
                  </a:txBody>
                  <a:tcPr marL="7327" marR="7327" marT="7327"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r>
                        <a:rPr lang="en-US" sz="1200" b="1" i="0" u="none" strike="noStrike" dirty="0">
                          <a:solidFill>
                            <a:srgbClr val="000000"/>
                          </a:solidFill>
                          <a:latin typeface="Calibri"/>
                        </a:rPr>
                        <a:t>Port facilities</a:t>
                      </a:r>
                    </a:p>
                  </a:txBody>
                  <a:tcPr marL="7327" marR="7327" marT="7327"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r>
                        <a:rPr lang="en-US" sz="1200" b="1" i="0" u="none" strike="noStrike" dirty="0">
                          <a:solidFill>
                            <a:srgbClr val="000000"/>
                          </a:solidFill>
                          <a:latin typeface="Calibri"/>
                        </a:rPr>
                        <a:t>Port equipment</a:t>
                      </a:r>
                    </a:p>
                  </a:txBody>
                  <a:tcPr marL="7327" marR="7327" marT="7327"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r>
                        <a:rPr lang="en-US" sz="1200" b="1" i="0" u="none" strike="noStrike" dirty="0">
                          <a:solidFill>
                            <a:srgbClr val="000000"/>
                          </a:solidFill>
                          <a:latin typeface="Calibri"/>
                        </a:rPr>
                        <a:t>Ports</a:t>
                      </a:r>
                    </a:p>
                  </a:txBody>
                  <a:tcPr marL="7327" marR="7327" marT="7327"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r>
                        <a:rPr lang="en-US" sz="1200" b="1" i="0" u="none" strike="noStrike" dirty="0">
                          <a:solidFill>
                            <a:srgbClr val="000000"/>
                          </a:solidFill>
                          <a:latin typeface="Calibri"/>
                        </a:rPr>
                        <a:t>Pipelines</a:t>
                      </a:r>
                    </a:p>
                  </a:txBody>
                  <a:tcPr marL="7327" marR="7327" marT="7327"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r>
                        <a:rPr lang="en-US" sz="1200" b="1" i="0" u="none" strike="noStrike" dirty="0">
                          <a:solidFill>
                            <a:srgbClr val="000000"/>
                          </a:solidFill>
                          <a:latin typeface="Calibri"/>
                        </a:rPr>
                        <a:t>Aircraft</a:t>
                      </a:r>
                    </a:p>
                  </a:txBody>
                  <a:tcPr marL="7327" marR="7327" marT="7327"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r>
                        <a:rPr lang="en-US" sz="1200" b="1" i="0" u="none" strike="noStrike" dirty="0">
                          <a:solidFill>
                            <a:srgbClr val="000000"/>
                          </a:solidFill>
                          <a:latin typeface="Calibri"/>
                        </a:rPr>
                        <a:t>Airports</a:t>
                      </a:r>
                    </a:p>
                  </a:txBody>
                  <a:tcPr marL="7327" marR="7327" marT="7327"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r>
                        <a:rPr lang="en-US" sz="1200" b="1" i="0" u="none" strike="noStrike" dirty="0">
                          <a:solidFill>
                            <a:srgbClr val="000000"/>
                          </a:solidFill>
                          <a:latin typeface="Calibri"/>
                        </a:rPr>
                        <a:t>Energy</a:t>
                      </a:r>
                    </a:p>
                  </a:txBody>
                  <a:tcPr marL="7327" marR="7327" marT="7327"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r>
                        <a:rPr lang="en-US" sz="1200" b="1" i="0" u="none" strike="noStrike" dirty="0">
                          <a:solidFill>
                            <a:srgbClr val="000000"/>
                          </a:solidFill>
                          <a:latin typeface="Calibri"/>
                        </a:rPr>
                        <a:t>Water</a:t>
                      </a:r>
                    </a:p>
                  </a:txBody>
                  <a:tcPr marL="7327" marR="7327" marT="7327"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70653">
                <a:tc>
                  <a:txBody>
                    <a:bodyPr/>
                    <a:lstStyle/>
                    <a:p>
                      <a:pPr algn="l" fontAlgn="t"/>
                      <a:r>
                        <a:rPr lang="en-US" sz="1100" b="1" i="0" u="none" strike="noStrike" dirty="0">
                          <a:solidFill>
                            <a:srgbClr val="000000"/>
                          </a:solidFill>
                          <a:latin typeface="Calibri"/>
                        </a:rPr>
                        <a:t>Leasing</a:t>
                      </a:r>
                    </a:p>
                  </a:txBody>
                  <a:tcPr marL="7327" marR="7327" marT="7327"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t"/>
                      <a:r>
                        <a:rPr lang="en-US" sz="800" b="0" i="0" u="none" strike="noStrike">
                          <a:solidFill>
                            <a:srgbClr val="000000"/>
                          </a:solidFill>
                          <a:latin typeface="Calibri"/>
                        </a:rPr>
                        <a:t> </a:t>
                      </a:r>
                    </a:p>
                  </a:txBody>
                  <a:tcPr marL="7327" marR="7327" marT="7327"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50"/>
                    </a:solidFill>
                  </a:tcPr>
                </a:tc>
                <a:tc>
                  <a:txBody>
                    <a:bodyPr/>
                    <a:lstStyle/>
                    <a:p>
                      <a:pPr algn="l" fontAlgn="t"/>
                      <a:r>
                        <a:rPr lang="en-US" sz="800" b="0" i="0" u="none" strike="noStrike">
                          <a:solidFill>
                            <a:srgbClr val="000000"/>
                          </a:solidFill>
                          <a:latin typeface="Calibri"/>
                        </a:rPr>
                        <a:t> </a:t>
                      </a:r>
                    </a:p>
                  </a:txBody>
                  <a:tcPr marL="7327" marR="7327" marT="7327"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t"/>
                      <a:r>
                        <a:rPr lang="en-US" sz="800" b="0" i="0" u="none" strike="noStrike">
                          <a:solidFill>
                            <a:srgbClr val="000000"/>
                          </a:solidFill>
                          <a:latin typeface="Calibri"/>
                        </a:rPr>
                        <a:t> </a:t>
                      </a:r>
                    </a:p>
                  </a:txBody>
                  <a:tcPr marL="7327" marR="7327" marT="7327"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50"/>
                    </a:solidFill>
                  </a:tcPr>
                </a:tc>
                <a:tc>
                  <a:txBody>
                    <a:bodyPr/>
                    <a:lstStyle/>
                    <a:p>
                      <a:pPr algn="l" fontAlgn="t"/>
                      <a:r>
                        <a:rPr lang="en-US" sz="800" b="0" i="0" u="none" strike="noStrike" dirty="0">
                          <a:solidFill>
                            <a:srgbClr val="000000"/>
                          </a:solidFill>
                          <a:latin typeface="Calibri"/>
                        </a:rPr>
                        <a:t> </a:t>
                      </a:r>
                    </a:p>
                  </a:txBody>
                  <a:tcPr marL="7327" marR="7327" marT="7327"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t"/>
                      <a:r>
                        <a:rPr lang="en-US" sz="800" b="0" i="0" u="none" strike="noStrike" dirty="0">
                          <a:solidFill>
                            <a:srgbClr val="000000"/>
                          </a:solidFill>
                          <a:latin typeface="Calibri"/>
                        </a:rPr>
                        <a:t> </a:t>
                      </a:r>
                    </a:p>
                  </a:txBody>
                  <a:tcPr marL="7327" marR="7327" marT="7327"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t"/>
                      <a:r>
                        <a:rPr lang="en-US" sz="800" b="0" i="0" u="none" strike="noStrike">
                          <a:solidFill>
                            <a:srgbClr val="000000"/>
                          </a:solidFill>
                          <a:latin typeface="Calibri"/>
                        </a:rPr>
                        <a:t> </a:t>
                      </a:r>
                    </a:p>
                  </a:txBody>
                  <a:tcPr marL="7327" marR="7327" marT="7327"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50"/>
                    </a:solidFill>
                  </a:tcPr>
                </a:tc>
                <a:tc>
                  <a:txBody>
                    <a:bodyPr/>
                    <a:lstStyle/>
                    <a:p>
                      <a:pPr algn="l" fontAlgn="t"/>
                      <a:r>
                        <a:rPr lang="en-US" sz="800" b="0" i="0" u="none" strike="noStrike" dirty="0">
                          <a:solidFill>
                            <a:srgbClr val="000000"/>
                          </a:solidFill>
                          <a:latin typeface="Calibri"/>
                        </a:rPr>
                        <a:t> </a:t>
                      </a:r>
                    </a:p>
                  </a:txBody>
                  <a:tcPr marL="7327" marR="7327" marT="7327"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t"/>
                      <a:r>
                        <a:rPr lang="en-US" sz="800" b="0" i="0" u="none" strike="noStrike">
                          <a:solidFill>
                            <a:srgbClr val="000000"/>
                          </a:solidFill>
                          <a:latin typeface="Calibri"/>
                        </a:rPr>
                        <a:t> </a:t>
                      </a:r>
                    </a:p>
                  </a:txBody>
                  <a:tcPr marL="7327" marR="7327" marT="7327"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t"/>
                      <a:r>
                        <a:rPr lang="en-US" sz="800" b="0" i="0" u="none" strike="noStrike">
                          <a:solidFill>
                            <a:srgbClr val="000000"/>
                          </a:solidFill>
                          <a:latin typeface="Calibri"/>
                        </a:rPr>
                        <a:t> </a:t>
                      </a:r>
                    </a:p>
                  </a:txBody>
                  <a:tcPr marL="7327" marR="7327" marT="7327"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50"/>
                    </a:solidFill>
                  </a:tcPr>
                </a:tc>
                <a:tc>
                  <a:txBody>
                    <a:bodyPr/>
                    <a:lstStyle/>
                    <a:p>
                      <a:pPr algn="l" fontAlgn="t"/>
                      <a:r>
                        <a:rPr lang="en-US" sz="800" b="0" i="0" u="none" strike="noStrike">
                          <a:solidFill>
                            <a:srgbClr val="000000"/>
                          </a:solidFill>
                          <a:latin typeface="Calibri"/>
                        </a:rPr>
                        <a:t> </a:t>
                      </a:r>
                    </a:p>
                  </a:txBody>
                  <a:tcPr marL="7327" marR="7327" marT="7327"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t"/>
                      <a:r>
                        <a:rPr lang="en-US" sz="800" b="0" i="0" u="none" strike="noStrike">
                          <a:solidFill>
                            <a:srgbClr val="000000"/>
                          </a:solidFill>
                          <a:latin typeface="Calibri"/>
                        </a:rPr>
                        <a:t> </a:t>
                      </a:r>
                    </a:p>
                  </a:txBody>
                  <a:tcPr marL="7327" marR="7327" marT="7327"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t"/>
                      <a:r>
                        <a:rPr lang="en-US" sz="800" b="0" i="0" u="none" strike="noStrike">
                          <a:solidFill>
                            <a:srgbClr val="000000"/>
                          </a:solidFill>
                          <a:latin typeface="Calibri"/>
                        </a:rPr>
                        <a:t> </a:t>
                      </a:r>
                    </a:p>
                  </a:txBody>
                  <a:tcPr marL="7327" marR="7327" marT="7327"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28421">
                <a:tc>
                  <a:txBody>
                    <a:bodyPr/>
                    <a:lstStyle/>
                    <a:p>
                      <a:pPr algn="l" fontAlgn="t"/>
                      <a:r>
                        <a:rPr lang="en-US" sz="1100" b="1" i="0" u="none" strike="noStrike" dirty="0">
                          <a:solidFill>
                            <a:srgbClr val="000000"/>
                          </a:solidFill>
                          <a:latin typeface="Calibri"/>
                        </a:rPr>
                        <a:t>Franchising</a:t>
                      </a:r>
                    </a:p>
                  </a:txBody>
                  <a:tcPr marL="7327" marR="7327" marT="7327"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t"/>
                      <a:r>
                        <a:rPr lang="en-US" sz="800" b="0" i="0" u="none" strike="noStrike">
                          <a:solidFill>
                            <a:srgbClr val="000000"/>
                          </a:solidFill>
                          <a:latin typeface="Calibri"/>
                        </a:rPr>
                        <a:t> </a:t>
                      </a:r>
                    </a:p>
                  </a:txBody>
                  <a:tcPr marL="7327" marR="7327" marT="7327"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t"/>
                      <a:r>
                        <a:rPr lang="en-US" sz="800" b="0" i="0" u="none" strike="noStrike">
                          <a:solidFill>
                            <a:srgbClr val="000000"/>
                          </a:solidFill>
                          <a:latin typeface="Calibri"/>
                        </a:rPr>
                        <a:t> </a:t>
                      </a:r>
                    </a:p>
                  </a:txBody>
                  <a:tcPr marL="7327" marR="7327" marT="7327"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t"/>
                      <a:r>
                        <a:rPr lang="en-US" sz="800" b="0" i="0" u="none" strike="noStrike">
                          <a:solidFill>
                            <a:srgbClr val="000000"/>
                          </a:solidFill>
                          <a:latin typeface="Calibri"/>
                        </a:rPr>
                        <a:t> </a:t>
                      </a:r>
                    </a:p>
                  </a:txBody>
                  <a:tcPr marL="7327" marR="7327" marT="7327"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t"/>
                      <a:r>
                        <a:rPr lang="en-US" sz="800" b="0" i="0" u="none" strike="noStrike">
                          <a:solidFill>
                            <a:srgbClr val="000000"/>
                          </a:solidFill>
                          <a:latin typeface="Calibri"/>
                        </a:rPr>
                        <a:t> </a:t>
                      </a:r>
                    </a:p>
                  </a:txBody>
                  <a:tcPr marL="7327" marR="7327" marT="7327"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t"/>
                      <a:r>
                        <a:rPr lang="en-US" sz="800" b="0" i="0" u="none" strike="noStrike" dirty="0">
                          <a:solidFill>
                            <a:srgbClr val="000000"/>
                          </a:solidFill>
                          <a:latin typeface="Calibri"/>
                        </a:rPr>
                        <a:t> </a:t>
                      </a:r>
                    </a:p>
                  </a:txBody>
                  <a:tcPr marL="7327" marR="7327" marT="7327"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t"/>
                      <a:r>
                        <a:rPr lang="en-US" sz="800" b="0" i="0" u="none" strike="noStrike" dirty="0">
                          <a:solidFill>
                            <a:srgbClr val="000000"/>
                          </a:solidFill>
                          <a:latin typeface="Calibri"/>
                        </a:rPr>
                        <a:t> </a:t>
                      </a:r>
                    </a:p>
                  </a:txBody>
                  <a:tcPr marL="7327" marR="7327" marT="7327"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t"/>
                      <a:r>
                        <a:rPr lang="en-US" sz="800" b="0" i="0" u="none" strike="noStrike" dirty="0">
                          <a:solidFill>
                            <a:srgbClr val="000000"/>
                          </a:solidFill>
                          <a:latin typeface="Calibri"/>
                        </a:rPr>
                        <a:t> </a:t>
                      </a:r>
                    </a:p>
                  </a:txBody>
                  <a:tcPr marL="7327" marR="7327" marT="7327"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t"/>
                      <a:r>
                        <a:rPr lang="en-US" sz="800" b="0" i="0" u="none" strike="noStrike" dirty="0">
                          <a:solidFill>
                            <a:srgbClr val="000000"/>
                          </a:solidFill>
                          <a:latin typeface="Calibri"/>
                        </a:rPr>
                        <a:t> </a:t>
                      </a:r>
                    </a:p>
                  </a:txBody>
                  <a:tcPr marL="7327" marR="7327" marT="7327"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t"/>
                      <a:r>
                        <a:rPr lang="en-US" sz="800" b="0" i="0" u="none" strike="noStrike">
                          <a:solidFill>
                            <a:srgbClr val="000000"/>
                          </a:solidFill>
                          <a:latin typeface="Calibri"/>
                        </a:rPr>
                        <a:t> </a:t>
                      </a:r>
                    </a:p>
                  </a:txBody>
                  <a:tcPr marL="7327" marR="7327" marT="7327"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79646"/>
                    </a:solidFill>
                  </a:tcPr>
                </a:tc>
                <a:tc>
                  <a:txBody>
                    <a:bodyPr/>
                    <a:lstStyle/>
                    <a:p>
                      <a:pPr algn="l" fontAlgn="t"/>
                      <a:r>
                        <a:rPr lang="en-US" sz="800" b="0" i="0" u="none" strike="noStrike">
                          <a:solidFill>
                            <a:srgbClr val="000000"/>
                          </a:solidFill>
                          <a:latin typeface="Calibri"/>
                        </a:rPr>
                        <a:t> </a:t>
                      </a:r>
                    </a:p>
                  </a:txBody>
                  <a:tcPr marL="7327" marR="7327" marT="7327"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t"/>
                      <a:r>
                        <a:rPr lang="en-US" sz="800" b="0" i="0" u="none" strike="noStrike">
                          <a:solidFill>
                            <a:srgbClr val="000000"/>
                          </a:solidFill>
                          <a:latin typeface="Calibri"/>
                        </a:rPr>
                        <a:t> </a:t>
                      </a:r>
                    </a:p>
                  </a:txBody>
                  <a:tcPr marL="7327" marR="7327" marT="7327"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t"/>
                      <a:r>
                        <a:rPr lang="en-US" sz="800" b="0" i="0" u="none" strike="noStrike">
                          <a:solidFill>
                            <a:srgbClr val="000000"/>
                          </a:solidFill>
                          <a:latin typeface="Calibri"/>
                        </a:rPr>
                        <a:t> </a:t>
                      </a:r>
                    </a:p>
                  </a:txBody>
                  <a:tcPr marL="7327" marR="7327" marT="7327"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79646"/>
                    </a:solidFill>
                  </a:tcPr>
                </a:tc>
              </a:tr>
              <a:tr h="528421">
                <a:tc>
                  <a:txBody>
                    <a:bodyPr/>
                    <a:lstStyle/>
                    <a:p>
                      <a:pPr algn="l" fontAlgn="t"/>
                      <a:r>
                        <a:rPr lang="en-US" sz="1100" b="1" i="0" u="none" strike="noStrike" dirty="0" err="1">
                          <a:solidFill>
                            <a:srgbClr val="000000"/>
                          </a:solidFill>
                          <a:latin typeface="Calibri"/>
                        </a:rPr>
                        <a:t>Concessioning</a:t>
                      </a:r>
                      <a:endParaRPr lang="en-US" sz="1100" b="1" i="0" u="none" strike="noStrike" dirty="0">
                        <a:solidFill>
                          <a:srgbClr val="000000"/>
                        </a:solidFill>
                        <a:latin typeface="Calibri"/>
                      </a:endParaRPr>
                    </a:p>
                  </a:txBody>
                  <a:tcPr marL="7327" marR="7327" marT="7327"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t"/>
                      <a:r>
                        <a:rPr lang="en-US" sz="800" b="0" i="0" u="none" strike="noStrike">
                          <a:solidFill>
                            <a:srgbClr val="000000"/>
                          </a:solidFill>
                          <a:latin typeface="Calibri"/>
                        </a:rPr>
                        <a:t> </a:t>
                      </a:r>
                    </a:p>
                  </a:txBody>
                  <a:tcPr marL="7327" marR="7327" marT="7327"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t"/>
                      <a:r>
                        <a:rPr lang="en-US" sz="800" b="0" i="0" u="none" strike="noStrike">
                          <a:solidFill>
                            <a:srgbClr val="000000"/>
                          </a:solidFill>
                          <a:latin typeface="Calibri"/>
                        </a:rPr>
                        <a:t> </a:t>
                      </a:r>
                    </a:p>
                  </a:txBody>
                  <a:tcPr marL="7327" marR="7327" marT="7327"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50"/>
                    </a:solidFill>
                  </a:tcPr>
                </a:tc>
                <a:tc>
                  <a:txBody>
                    <a:bodyPr/>
                    <a:lstStyle/>
                    <a:p>
                      <a:pPr algn="l" fontAlgn="t"/>
                      <a:r>
                        <a:rPr lang="en-US" sz="800" b="0" i="0" u="none" strike="noStrike">
                          <a:solidFill>
                            <a:srgbClr val="000000"/>
                          </a:solidFill>
                          <a:latin typeface="Calibri"/>
                        </a:rPr>
                        <a:t> </a:t>
                      </a:r>
                    </a:p>
                  </a:txBody>
                  <a:tcPr marL="7327" marR="7327" marT="7327"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gn="l" fontAlgn="t"/>
                      <a:r>
                        <a:rPr lang="en-US" sz="800" b="0" i="0" u="none" strike="noStrike">
                          <a:solidFill>
                            <a:srgbClr val="000000"/>
                          </a:solidFill>
                          <a:latin typeface="Calibri"/>
                        </a:rPr>
                        <a:t> </a:t>
                      </a:r>
                    </a:p>
                  </a:txBody>
                  <a:tcPr marL="7327" marR="7327" marT="7327"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50"/>
                    </a:solidFill>
                  </a:tcPr>
                </a:tc>
                <a:tc>
                  <a:txBody>
                    <a:bodyPr/>
                    <a:lstStyle/>
                    <a:p>
                      <a:pPr algn="l" fontAlgn="t"/>
                      <a:r>
                        <a:rPr lang="en-US" sz="800" b="0" i="0" u="none" strike="noStrike">
                          <a:solidFill>
                            <a:srgbClr val="000000"/>
                          </a:solidFill>
                          <a:latin typeface="Calibri"/>
                        </a:rPr>
                        <a:t> </a:t>
                      </a:r>
                    </a:p>
                  </a:txBody>
                  <a:tcPr marL="7327" marR="7327" marT="7327"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t"/>
                      <a:r>
                        <a:rPr lang="en-US" sz="800" b="0" i="0" u="none" strike="noStrike">
                          <a:solidFill>
                            <a:srgbClr val="000000"/>
                          </a:solidFill>
                          <a:latin typeface="Calibri"/>
                        </a:rPr>
                        <a:t> </a:t>
                      </a:r>
                    </a:p>
                  </a:txBody>
                  <a:tcPr marL="7327" marR="7327" marT="7327"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t"/>
                      <a:r>
                        <a:rPr lang="en-US" sz="800" b="0" i="0" u="none" strike="noStrike">
                          <a:solidFill>
                            <a:srgbClr val="000000"/>
                          </a:solidFill>
                          <a:latin typeface="Calibri"/>
                        </a:rPr>
                        <a:t> </a:t>
                      </a:r>
                    </a:p>
                  </a:txBody>
                  <a:tcPr marL="7327" marR="7327" marT="7327"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50"/>
                    </a:solidFill>
                  </a:tcPr>
                </a:tc>
                <a:tc>
                  <a:txBody>
                    <a:bodyPr/>
                    <a:lstStyle/>
                    <a:p>
                      <a:pPr algn="l" fontAlgn="t"/>
                      <a:r>
                        <a:rPr lang="en-US" sz="800" b="0" i="0" u="none" strike="noStrike" dirty="0">
                          <a:solidFill>
                            <a:srgbClr val="000000"/>
                          </a:solidFill>
                          <a:latin typeface="Calibri"/>
                        </a:rPr>
                        <a:t> </a:t>
                      </a:r>
                    </a:p>
                  </a:txBody>
                  <a:tcPr marL="7327" marR="7327" marT="7327"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t"/>
                      <a:r>
                        <a:rPr lang="en-US" sz="800" b="0" i="0" u="none" strike="noStrike" dirty="0">
                          <a:solidFill>
                            <a:srgbClr val="000000"/>
                          </a:solidFill>
                          <a:latin typeface="Calibri"/>
                        </a:rPr>
                        <a:t> </a:t>
                      </a:r>
                    </a:p>
                  </a:txBody>
                  <a:tcPr marL="7327" marR="7327" marT="7327"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t"/>
                      <a:r>
                        <a:rPr lang="en-US" sz="800" b="0" i="0" u="none" strike="noStrike">
                          <a:solidFill>
                            <a:srgbClr val="000000"/>
                          </a:solidFill>
                          <a:latin typeface="Calibri"/>
                        </a:rPr>
                        <a:t> </a:t>
                      </a:r>
                    </a:p>
                  </a:txBody>
                  <a:tcPr marL="7327" marR="7327" marT="7327"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t"/>
                      <a:r>
                        <a:rPr lang="en-US" sz="800" b="0" i="0" u="none" strike="noStrike">
                          <a:solidFill>
                            <a:srgbClr val="000000"/>
                          </a:solidFill>
                          <a:latin typeface="Calibri"/>
                        </a:rPr>
                        <a:t> </a:t>
                      </a:r>
                    </a:p>
                  </a:txBody>
                  <a:tcPr marL="7327" marR="7327" marT="7327"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50"/>
                    </a:solidFill>
                  </a:tcPr>
                </a:tc>
                <a:tc>
                  <a:txBody>
                    <a:bodyPr/>
                    <a:lstStyle/>
                    <a:p>
                      <a:pPr algn="l" fontAlgn="t"/>
                      <a:r>
                        <a:rPr lang="en-US" sz="800" b="0" i="0" u="none" strike="noStrike">
                          <a:solidFill>
                            <a:srgbClr val="000000"/>
                          </a:solidFill>
                          <a:latin typeface="Calibri"/>
                        </a:rPr>
                        <a:t> </a:t>
                      </a:r>
                    </a:p>
                  </a:txBody>
                  <a:tcPr marL="7327" marR="7327" marT="7327"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r>
              <a:tr h="528421">
                <a:tc>
                  <a:txBody>
                    <a:bodyPr/>
                    <a:lstStyle/>
                    <a:p>
                      <a:pPr algn="l" fontAlgn="t"/>
                      <a:r>
                        <a:rPr lang="en-US" sz="1100" b="1" i="0" u="none" strike="noStrike" dirty="0">
                          <a:solidFill>
                            <a:srgbClr val="000000"/>
                          </a:solidFill>
                          <a:latin typeface="Calibri"/>
                        </a:rPr>
                        <a:t>Contracting out</a:t>
                      </a:r>
                    </a:p>
                  </a:txBody>
                  <a:tcPr marL="7327" marR="7327" marT="7327"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t"/>
                      <a:r>
                        <a:rPr lang="en-US" sz="800" b="0" i="0" u="none" strike="noStrike">
                          <a:solidFill>
                            <a:srgbClr val="000000"/>
                          </a:solidFill>
                          <a:latin typeface="Calibri"/>
                        </a:rPr>
                        <a:t> </a:t>
                      </a:r>
                    </a:p>
                  </a:txBody>
                  <a:tcPr marL="7327" marR="7327" marT="7327"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t"/>
                      <a:r>
                        <a:rPr lang="en-US" sz="800" b="0" i="0" u="none" strike="noStrike">
                          <a:solidFill>
                            <a:srgbClr val="000000"/>
                          </a:solidFill>
                          <a:latin typeface="Calibri"/>
                        </a:rPr>
                        <a:t> </a:t>
                      </a:r>
                    </a:p>
                  </a:txBody>
                  <a:tcPr marL="7327" marR="7327" marT="7327"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t"/>
                      <a:r>
                        <a:rPr lang="en-US" sz="800" b="0" i="0" u="none" strike="noStrike">
                          <a:solidFill>
                            <a:srgbClr val="000000"/>
                          </a:solidFill>
                          <a:latin typeface="Calibri"/>
                        </a:rPr>
                        <a:t> </a:t>
                      </a:r>
                    </a:p>
                  </a:txBody>
                  <a:tcPr marL="7327" marR="7327" marT="7327"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t"/>
                      <a:r>
                        <a:rPr lang="en-US" sz="800" b="0" i="0" u="none" strike="noStrike">
                          <a:solidFill>
                            <a:srgbClr val="000000"/>
                          </a:solidFill>
                          <a:latin typeface="Calibri"/>
                        </a:rPr>
                        <a:t> </a:t>
                      </a:r>
                    </a:p>
                  </a:txBody>
                  <a:tcPr marL="7327" marR="7327" marT="7327"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t"/>
                      <a:r>
                        <a:rPr lang="en-US" sz="800" b="0" i="0" u="none" strike="noStrike">
                          <a:solidFill>
                            <a:srgbClr val="000000"/>
                          </a:solidFill>
                          <a:latin typeface="Calibri"/>
                        </a:rPr>
                        <a:t> </a:t>
                      </a:r>
                    </a:p>
                  </a:txBody>
                  <a:tcPr marL="7327" marR="7327" marT="7327"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50"/>
                    </a:solidFill>
                  </a:tcPr>
                </a:tc>
                <a:tc>
                  <a:txBody>
                    <a:bodyPr/>
                    <a:lstStyle/>
                    <a:p>
                      <a:pPr algn="l" fontAlgn="t"/>
                      <a:r>
                        <a:rPr lang="en-US" sz="800" b="0" i="0" u="none" strike="noStrike">
                          <a:solidFill>
                            <a:srgbClr val="000000"/>
                          </a:solidFill>
                          <a:latin typeface="Calibri"/>
                        </a:rPr>
                        <a:t> </a:t>
                      </a:r>
                    </a:p>
                  </a:txBody>
                  <a:tcPr marL="7327" marR="7327" marT="7327"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gn="l" fontAlgn="t"/>
                      <a:r>
                        <a:rPr lang="en-US" sz="800" b="0" i="0" u="none" strike="noStrike">
                          <a:solidFill>
                            <a:srgbClr val="000000"/>
                          </a:solidFill>
                          <a:latin typeface="Calibri"/>
                        </a:rPr>
                        <a:t> </a:t>
                      </a:r>
                    </a:p>
                  </a:txBody>
                  <a:tcPr marL="7327" marR="7327" marT="7327"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t"/>
                      <a:r>
                        <a:rPr lang="en-US" sz="800" b="0" i="0" u="none" strike="noStrike">
                          <a:solidFill>
                            <a:srgbClr val="000000"/>
                          </a:solidFill>
                          <a:latin typeface="Calibri"/>
                        </a:rPr>
                        <a:t> </a:t>
                      </a:r>
                    </a:p>
                  </a:txBody>
                  <a:tcPr marL="7327" marR="7327" marT="7327"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t"/>
                      <a:r>
                        <a:rPr lang="en-US" sz="800" b="0" i="0" u="none" strike="noStrike">
                          <a:solidFill>
                            <a:srgbClr val="000000"/>
                          </a:solidFill>
                          <a:latin typeface="Calibri"/>
                        </a:rPr>
                        <a:t> </a:t>
                      </a:r>
                    </a:p>
                  </a:txBody>
                  <a:tcPr marL="7327" marR="7327" marT="7327"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t"/>
                      <a:r>
                        <a:rPr lang="en-US" sz="800" b="0" i="0" u="none" strike="noStrike" dirty="0">
                          <a:solidFill>
                            <a:srgbClr val="000000"/>
                          </a:solidFill>
                          <a:latin typeface="Calibri"/>
                        </a:rPr>
                        <a:t> </a:t>
                      </a:r>
                    </a:p>
                  </a:txBody>
                  <a:tcPr marL="7327" marR="7327" marT="7327"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50"/>
                    </a:solidFill>
                  </a:tcPr>
                </a:tc>
                <a:tc>
                  <a:txBody>
                    <a:bodyPr/>
                    <a:lstStyle/>
                    <a:p>
                      <a:pPr algn="l" fontAlgn="t"/>
                      <a:r>
                        <a:rPr lang="en-US" sz="800" b="0" i="0" u="none" strike="noStrike" dirty="0">
                          <a:solidFill>
                            <a:srgbClr val="000000"/>
                          </a:solidFill>
                          <a:latin typeface="Calibri"/>
                        </a:rPr>
                        <a:t> </a:t>
                      </a:r>
                    </a:p>
                  </a:txBody>
                  <a:tcPr marL="7327" marR="7327" marT="7327"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50"/>
                    </a:solidFill>
                  </a:tcPr>
                </a:tc>
                <a:tc>
                  <a:txBody>
                    <a:bodyPr/>
                    <a:lstStyle/>
                    <a:p>
                      <a:pPr algn="l" fontAlgn="t"/>
                      <a:r>
                        <a:rPr lang="en-US" sz="800" b="0" i="0" u="none" strike="noStrike">
                          <a:solidFill>
                            <a:srgbClr val="000000"/>
                          </a:solidFill>
                          <a:latin typeface="Calibri"/>
                        </a:rPr>
                        <a:t> </a:t>
                      </a:r>
                    </a:p>
                  </a:txBody>
                  <a:tcPr marL="7327" marR="7327" marT="7327"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28421">
                <a:tc>
                  <a:txBody>
                    <a:bodyPr/>
                    <a:lstStyle/>
                    <a:p>
                      <a:pPr algn="l" fontAlgn="t"/>
                      <a:r>
                        <a:rPr lang="en-US" sz="1100" b="1" i="0" u="none" strike="noStrike" dirty="0">
                          <a:solidFill>
                            <a:srgbClr val="000000"/>
                          </a:solidFill>
                          <a:latin typeface="Calibri"/>
                        </a:rPr>
                        <a:t>Bond financing</a:t>
                      </a:r>
                    </a:p>
                  </a:txBody>
                  <a:tcPr marL="7327" marR="7327" marT="7327"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t"/>
                      <a:r>
                        <a:rPr lang="en-US" sz="800" b="0" i="0" u="none" strike="noStrike">
                          <a:solidFill>
                            <a:srgbClr val="000000"/>
                          </a:solidFill>
                          <a:latin typeface="Calibri"/>
                        </a:rPr>
                        <a:t> </a:t>
                      </a:r>
                    </a:p>
                  </a:txBody>
                  <a:tcPr marL="7327" marR="7327" marT="7327"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t"/>
                      <a:r>
                        <a:rPr lang="en-US" sz="800" b="0" i="0" u="none" strike="noStrike">
                          <a:solidFill>
                            <a:srgbClr val="000000"/>
                          </a:solidFill>
                          <a:latin typeface="Calibri"/>
                        </a:rPr>
                        <a:t> </a:t>
                      </a:r>
                    </a:p>
                  </a:txBody>
                  <a:tcPr marL="7327" marR="7327" marT="7327"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79646"/>
                    </a:solidFill>
                  </a:tcPr>
                </a:tc>
                <a:tc>
                  <a:txBody>
                    <a:bodyPr/>
                    <a:lstStyle/>
                    <a:p>
                      <a:pPr algn="l" fontAlgn="t"/>
                      <a:r>
                        <a:rPr lang="en-US" sz="800" b="0" i="0" u="none" strike="noStrike">
                          <a:solidFill>
                            <a:srgbClr val="000000"/>
                          </a:solidFill>
                          <a:latin typeface="Calibri"/>
                        </a:rPr>
                        <a:t> </a:t>
                      </a:r>
                    </a:p>
                  </a:txBody>
                  <a:tcPr marL="7327" marR="7327" marT="7327"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l" fontAlgn="t"/>
                      <a:r>
                        <a:rPr lang="en-US" sz="800" b="0" i="0" u="none" strike="noStrike">
                          <a:solidFill>
                            <a:srgbClr val="000000"/>
                          </a:solidFill>
                          <a:latin typeface="Calibri"/>
                        </a:rPr>
                        <a:t> </a:t>
                      </a:r>
                    </a:p>
                  </a:txBody>
                  <a:tcPr marL="7327" marR="7327" marT="7327"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l" fontAlgn="t"/>
                      <a:r>
                        <a:rPr lang="en-US" sz="800" b="0" i="0" u="none" strike="noStrike">
                          <a:solidFill>
                            <a:srgbClr val="000000"/>
                          </a:solidFill>
                          <a:latin typeface="Calibri"/>
                        </a:rPr>
                        <a:t> </a:t>
                      </a:r>
                    </a:p>
                  </a:txBody>
                  <a:tcPr marL="7327" marR="7327" marT="7327"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t"/>
                      <a:r>
                        <a:rPr lang="en-US" sz="800" b="0" i="0" u="none" strike="noStrike">
                          <a:solidFill>
                            <a:srgbClr val="000000"/>
                          </a:solidFill>
                          <a:latin typeface="Calibri"/>
                        </a:rPr>
                        <a:t> </a:t>
                      </a:r>
                    </a:p>
                  </a:txBody>
                  <a:tcPr marL="7327" marR="7327" marT="7327"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t"/>
                      <a:r>
                        <a:rPr lang="en-US" sz="800" b="0" i="0" u="none" strike="noStrike">
                          <a:solidFill>
                            <a:srgbClr val="000000"/>
                          </a:solidFill>
                          <a:latin typeface="Calibri"/>
                        </a:rPr>
                        <a:t> </a:t>
                      </a:r>
                    </a:p>
                  </a:txBody>
                  <a:tcPr marL="7327" marR="7327" marT="7327"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t"/>
                      <a:r>
                        <a:rPr lang="en-US" sz="800" b="0" i="0" u="none" strike="noStrike">
                          <a:solidFill>
                            <a:srgbClr val="000000"/>
                          </a:solidFill>
                          <a:latin typeface="Calibri"/>
                        </a:rPr>
                        <a:t> </a:t>
                      </a:r>
                    </a:p>
                  </a:txBody>
                  <a:tcPr marL="7327" marR="7327" marT="7327"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t"/>
                      <a:r>
                        <a:rPr lang="en-US" sz="800" b="0" i="0" u="none" strike="noStrike">
                          <a:solidFill>
                            <a:srgbClr val="000000"/>
                          </a:solidFill>
                          <a:latin typeface="Calibri"/>
                        </a:rPr>
                        <a:t> </a:t>
                      </a:r>
                    </a:p>
                  </a:txBody>
                  <a:tcPr marL="7327" marR="7327" marT="7327"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t"/>
                      <a:r>
                        <a:rPr lang="en-US" sz="800" b="0" i="0" u="none" strike="noStrike">
                          <a:solidFill>
                            <a:srgbClr val="000000"/>
                          </a:solidFill>
                          <a:latin typeface="Calibri"/>
                        </a:rPr>
                        <a:t> </a:t>
                      </a:r>
                    </a:p>
                  </a:txBody>
                  <a:tcPr marL="7327" marR="7327" marT="7327"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t"/>
                      <a:r>
                        <a:rPr lang="en-US" sz="800" b="0" i="0" u="none" strike="noStrike" dirty="0">
                          <a:solidFill>
                            <a:srgbClr val="000000"/>
                          </a:solidFill>
                          <a:latin typeface="Calibri"/>
                        </a:rPr>
                        <a:t> </a:t>
                      </a:r>
                    </a:p>
                  </a:txBody>
                  <a:tcPr marL="7327" marR="7327" marT="7327"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gn="l" fontAlgn="t"/>
                      <a:r>
                        <a:rPr lang="en-US" sz="800" b="0" i="0" u="none" strike="noStrike">
                          <a:solidFill>
                            <a:srgbClr val="000000"/>
                          </a:solidFill>
                          <a:latin typeface="Calibri"/>
                        </a:rPr>
                        <a:t> </a:t>
                      </a:r>
                    </a:p>
                  </a:txBody>
                  <a:tcPr marL="7327" marR="7327" marT="7327"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r>
              <a:tr h="786186">
                <a:tc>
                  <a:txBody>
                    <a:bodyPr/>
                    <a:lstStyle/>
                    <a:p>
                      <a:pPr algn="l" fontAlgn="t"/>
                      <a:r>
                        <a:rPr lang="en-US" sz="1100" b="1" i="0" u="none" strike="noStrike" dirty="0">
                          <a:solidFill>
                            <a:srgbClr val="000000"/>
                          </a:solidFill>
                          <a:latin typeface="Calibri"/>
                        </a:rPr>
                        <a:t>Equity investments</a:t>
                      </a:r>
                    </a:p>
                  </a:txBody>
                  <a:tcPr marL="7327" marR="7327" marT="7327"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t"/>
                      <a:r>
                        <a:rPr lang="en-US" sz="800" b="0" i="0" u="none" strike="noStrike">
                          <a:solidFill>
                            <a:srgbClr val="000000"/>
                          </a:solidFill>
                          <a:latin typeface="Calibri"/>
                        </a:rPr>
                        <a:t> </a:t>
                      </a:r>
                    </a:p>
                  </a:txBody>
                  <a:tcPr marL="7327" marR="7327" marT="7327"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t"/>
                      <a:r>
                        <a:rPr lang="en-US" sz="800" b="0" i="0" u="none" strike="noStrike">
                          <a:solidFill>
                            <a:srgbClr val="000000"/>
                          </a:solidFill>
                          <a:latin typeface="Calibri"/>
                        </a:rPr>
                        <a:t> </a:t>
                      </a:r>
                    </a:p>
                  </a:txBody>
                  <a:tcPr marL="7327" marR="7327" marT="7327"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t"/>
                      <a:r>
                        <a:rPr lang="en-US" sz="800" b="0" i="0" u="none" strike="noStrike">
                          <a:solidFill>
                            <a:srgbClr val="000000"/>
                          </a:solidFill>
                          <a:latin typeface="Calibri"/>
                        </a:rPr>
                        <a:t> </a:t>
                      </a:r>
                    </a:p>
                  </a:txBody>
                  <a:tcPr marL="7327" marR="7327" marT="7327"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t"/>
                      <a:r>
                        <a:rPr lang="en-US" sz="800" b="0" i="0" u="none" strike="noStrike">
                          <a:solidFill>
                            <a:srgbClr val="000000"/>
                          </a:solidFill>
                          <a:latin typeface="Calibri"/>
                        </a:rPr>
                        <a:t> </a:t>
                      </a:r>
                    </a:p>
                  </a:txBody>
                  <a:tcPr marL="7327" marR="7327" marT="7327"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t"/>
                      <a:r>
                        <a:rPr lang="en-US" sz="800" b="0" i="0" u="none" strike="noStrike">
                          <a:solidFill>
                            <a:srgbClr val="000000"/>
                          </a:solidFill>
                          <a:latin typeface="Calibri"/>
                        </a:rPr>
                        <a:t> </a:t>
                      </a:r>
                    </a:p>
                  </a:txBody>
                  <a:tcPr marL="7327" marR="7327" marT="7327"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t"/>
                      <a:r>
                        <a:rPr lang="en-US" sz="800" b="0" i="0" u="none" strike="noStrike">
                          <a:solidFill>
                            <a:srgbClr val="000000"/>
                          </a:solidFill>
                          <a:latin typeface="Calibri"/>
                        </a:rPr>
                        <a:t> </a:t>
                      </a:r>
                    </a:p>
                  </a:txBody>
                  <a:tcPr marL="7327" marR="7327" marT="7327"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t"/>
                      <a:r>
                        <a:rPr lang="en-US" sz="800" b="0" i="0" u="none" strike="noStrike">
                          <a:solidFill>
                            <a:srgbClr val="000000"/>
                          </a:solidFill>
                          <a:latin typeface="Calibri"/>
                        </a:rPr>
                        <a:t> </a:t>
                      </a:r>
                    </a:p>
                  </a:txBody>
                  <a:tcPr marL="7327" marR="7327" marT="7327"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t"/>
                      <a:r>
                        <a:rPr lang="en-US" sz="800" b="0" i="0" u="none" strike="noStrike">
                          <a:solidFill>
                            <a:srgbClr val="000000"/>
                          </a:solidFill>
                          <a:latin typeface="Calibri"/>
                        </a:rPr>
                        <a:t> </a:t>
                      </a:r>
                    </a:p>
                  </a:txBody>
                  <a:tcPr marL="7327" marR="7327" marT="7327"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50"/>
                    </a:solidFill>
                  </a:tcPr>
                </a:tc>
                <a:tc>
                  <a:txBody>
                    <a:bodyPr/>
                    <a:lstStyle/>
                    <a:p>
                      <a:pPr algn="l" fontAlgn="t"/>
                      <a:r>
                        <a:rPr lang="en-US" sz="800" b="0" i="0" u="none" strike="noStrike">
                          <a:solidFill>
                            <a:srgbClr val="000000"/>
                          </a:solidFill>
                          <a:latin typeface="Calibri"/>
                        </a:rPr>
                        <a:t> </a:t>
                      </a:r>
                    </a:p>
                  </a:txBody>
                  <a:tcPr marL="7327" marR="7327" marT="7327"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50"/>
                    </a:solidFill>
                  </a:tcPr>
                </a:tc>
                <a:tc>
                  <a:txBody>
                    <a:bodyPr/>
                    <a:lstStyle/>
                    <a:p>
                      <a:pPr algn="l" fontAlgn="t"/>
                      <a:r>
                        <a:rPr lang="en-US" sz="800" b="0" i="0" u="none" strike="noStrike">
                          <a:solidFill>
                            <a:srgbClr val="000000"/>
                          </a:solidFill>
                          <a:latin typeface="Calibri"/>
                        </a:rPr>
                        <a:t> </a:t>
                      </a:r>
                    </a:p>
                  </a:txBody>
                  <a:tcPr marL="7327" marR="7327" marT="7327"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t"/>
                      <a:r>
                        <a:rPr lang="en-US" sz="800" b="0" i="0" u="none" strike="noStrike" dirty="0">
                          <a:solidFill>
                            <a:srgbClr val="000000"/>
                          </a:solidFill>
                          <a:latin typeface="Calibri"/>
                        </a:rPr>
                        <a:t> </a:t>
                      </a:r>
                    </a:p>
                  </a:txBody>
                  <a:tcPr marL="7327" marR="7327" marT="7327"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gn="l" fontAlgn="t"/>
                      <a:r>
                        <a:rPr lang="en-US" sz="800" b="0" i="0" u="none" strike="noStrike" dirty="0">
                          <a:solidFill>
                            <a:srgbClr val="000000"/>
                          </a:solidFill>
                          <a:latin typeface="Calibri"/>
                        </a:rPr>
                        <a:t> </a:t>
                      </a:r>
                    </a:p>
                  </a:txBody>
                  <a:tcPr marL="7327" marR="7327" marT="7327"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28421">
                <a:tc>
                  <a:txBody>
                    <a:bodyPr/>
                    <a:lstStyle/>
                    <a:p>
                      <a:pPr algn="l" fontAlgn="t"/>
                      <a:r>
                        <a:rPr lang="en-US" sz="1100" b="1" i="0" u="none" strike="noStrike" dirty="0">
                          <a:solidFill>
                            <a:srgbClr val="000000"/>
                          </a:solidFill>
                          <a:latin typeface="Calibri"/>
                        </a:rPr>
                        <a:t>Venture capital</a:t>
                      </a:r>
                    </a:p>
                  </a:txBody>
                  <a:tcPr marL="7327" marR="7327" marT="7327"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t"/>
                      <a:r>
                        <a:rPr lang="en-US" sz="800" b="0" i="0" u="none" strike="noStrike">
                          <a:solidFill>
                            <a:srgbClr val="000000"/>
                          </a:solidFill>
                          <a:latin typeface="Calibri"/>
                        </a:rPr>
                        <a:t> </a:t>
                      </a:r>
                    </a:p>
                  </a:txBody>
                  <a:tcPr marL="7327" marR="7327" marT="7327"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t"/>
                      <a:r>
                        <a:rPr lang="en-US" sz="800" b="0" i="0" u="none" strike="noStrike">
                          <a:solidFill>
                            <a:srgbClr val="000000"/>
                          </a:solidFill>
                          <a:latin typeface="Calibri"/>
                        </a:rPr>
                        <a:t> </a:t>
                      </a:r>
                    </a:p>
                  </a:txBody>
                  <a:tcPr marL="7327" marR="7327" marT="7327"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t"/>
                      <a:r>
                        <a:rPr lang="en-US" sz="800" b="0" i="0" u="none" strike="noStrike">
                          <a:solidFill>
                            <a:srgbClr val="000000"/>
                          </a:solidFill>
                          <a:latin typeface="Calibri"/>
                        </a:rPr>
                        <a:t> </a:t>
                      </a:r>
                    </a:p>
                  </a:txBody>
                  <a:tcPr marL="7327" marR="7327" marT="7327"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t"/>
                      <a:r>
                        <a:rPr lang="en-US" sz="800" b="0" i="0" u="none" strike="noStrike">
                          <a:solidFill>
                            <a:srgbClr val="000000"/>
                          </a:solidFill>
                          <a:latin typeface="Calibri"/>
                        </a:rPr>
                        <a:t> </a:t>
                      </a:r>
                    </a:p>
                  </a:txBody>
                  <a:tcPr marL="7327" marR="7327" marT="7327"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t"/>
                      <a:r>
                        <a:rPr lang="en-US" sz="800" b="0" i="0" u="none" strike="noStrike">
                          <a:solidFill>
                            <a:srgbClr val="000000"/>
                          </a:solidFill>
                          <a:latin typeface="Calibri"/>
                        </a:rPr>
                        <a:t> </a:t>
                      </a:r>
                    </a:p>
                  </a:txBody>
                  <a:tcPr marL="7327" marR="7327" marT="7327"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t"/>
                      <a:r>
                        <a:rPr lang="en-US" sz="800" b="0" i="0" u="none" strike="noStrike">
                          <a:solidFill>
                            <a:srgbClr val="000000"/>
                          </a:solidFill>
                          <a:latin typeface="Calibri"/>
                        </a:rPr>
                        <a:t> </a:t>
                      </a:r>
                    </a:p>
                  </a:txBody>
                  <a:tcPr marL="7327" marR="7327" marT="7327"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t"/>
                      <a:r>
                        <a:rPr lang="en-US" sz="800" b="0" i="0" u="none" strike="noStrike">
                          <a:solidFill>
                            <a:srgbClr val="000000"/>
                          </a:solidFill>
                          <a:latin typeface="Calibri"/>
                        </a:rPr>
                        <a:t> </a:t>
                      </a:r>
                    </a:p>
                  </a:txBody>
                  <a:tcPr marL="7327" marR="7327" marT="7327"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t"/>
                      <a:r>
                        <a:rPr lang="en-US" sz="800" b="0" i="0" u="none" strike="noStrike">
                          <a:solidFill>
                            <a:srgbClr val="000000"/>
                          </a:solidFill>
                          <a:latin typeface="Calibri"/>
                        </a:rPr>
                        <a:t> </a:t>
                      </a:r>
                    </a:p>
                  </a:txBody>
                  <a:tcPr marL="7327" marR="7327" marT="7327"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t"/>
                      <a:r>
                        <a:rPr lang="en-US" sz="800" b="0" i="0" u="none" strike="noStrike">
                          <a:solidFill>
                            <a:srgbClr val="000000"/>
                          </a:solidFill>
                          <a:latin typeface="Calibri"/>
                        </a:rPr>
                        <a:t> </a:t>
                      </a:r>
                    </a:p>
                  </a:txBody>
                  <a:tcPr marL="7327" marR="7327" marT="7327"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t"/>
                      <a:r>
                        <a:rPr lang="en-US" sz="800" b="0" i="0" u="none" strike="noStrike">
                          <a:solidFill>
                            <a:srgbClr val="000000"/>
                          </a:solidFill>
                          <a:latin typeface="Calibri"/>
                        </a:rPr>
                        <a:t> </a:t>
                      </a:r>
                    </a:p>
                  </a:txBody>
                  <a:tcPr marL="7327" marR="7327" marT="7327"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t"/>
                      <a:r>
                        <a:rPr lang="en-US" sz="800" b="0" i="0" u="none" strike="noStrike">
                          <a:solidFill>
                            <a:srgbClr val="000000"/>
                          </a:solidFill>
                          <a:latin typeface="Calibri"/>
                        </a:rPr>
                        <a:t> </a:t>
                      </a:r>
                    </a:p>
                  </a:txBody>
                  <a:tcPr marL="7327" marR="7327" marT="7327"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50"/>
                    </a:solidFill>
                  </a:tcPr>
                </a:tc>
                <a:tc>
                  <a:txBody>
                    <a:bodyPr/>
                    <a:lstStyle/>
                    <a:p>
                      <a:pPr algn="l" fontAlgn="t"/>
                      <a:r>
                        <a:rPr lang="en-US" sz="800" b="0" i="0" u="none" strike="noStrike" dirty="0">
                          <a:solidFill>
                            <a:srgbClr val="000000"/>
                          </a:solidFill>
                          <a:latin typeface="Calibri"/>
                        </a:rPr>
                        <a:t> </a:t>
                      </a:r>
                    </a:p>
                  </a:txBody>
                  <a:tcPr marL="7327" marR="7327" marT="7327"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113359364"/>
      </p:ext>
    </p:extLst>
  </p:cSld>
  <p:clrMapOvr>
    <a:masterClrMapping/>
  </p:clrMapOvr>
  <p:timing>
    <p:tnLst>
      <p:par>
        <p:cTn id="1" dur="indefinite" restart="never" nodeType="tmRoot"/>
      </p:par>
    </p:tnLst>
  </p:timing>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Fundamental #2</a:t>
            </a:r>
            <a:endParaRPr lang="en-ZA" dirty="0"/>
          </a:p>
        </p:txBody>
      </p:sp>
      <p:sp>
        <p:nvSpPr>
          <p:cNvPr id="3" name="Content Placeholder 2"/>
          <p:cNvSpPr>
            <a:spLocks noGrp="1"/>
          </p:cNvSpPr>
          <p:nvPr>
            <p:ph idx="1"/>
          </p:nvPr>
        </p:nvSpPr>
        <p:spPr/>
        <p:txBody>
          <a:bodyPr>
            <a:normAutofit fontScale="77500" lnSpcReduction="20000"/>
          </a:bodyPr>
          <a:lstStyle/>
          <a:p>
            <a:r>
              <a:rPr lang="en-US" dirty="0" smtClean="0"/>
              <a:t>The World is tending to underinvest in road infrastructure due to the fact that it is difficult to develop PPP’s for road investment</a:t>
            </a:r>
          </a:p>
          <a:p>
            <a:r>
              <a:rPr lang="en-US" dirty="0" smtClean="0"/>
              <a:t>The following slide shows how South Africa’s investment into roads has declined with time from about 4% of GDP to a current &lt;2% of GDP (the drop from the peak in 1978 was brought about by international financial sanctions)</a:t>
            </a:r>
          </a:p>
          <a:p>
            <a:r>
              <a:rPr lang="en-US" dirty="0" smtClean="0"/>
              <a:t>The second slide after that shows how the private sector </a:t>
            </a:r>
            <a:r>
              <a:rPr lang="en-US" dirty="0" err="1" smtClean="0"/>
              <a:t>favours</a:t>
            </a:r>
            <a:r>
              <a:rPr lang="en-US" dirty="0" smtClean="0"/>
              <a:t> investing in energy and ICT but not in transport and water infrastructure</a:t>
            </a:r>
          </a:p>
          <a:p>
            <a:r>
              <a:rPr lang="en-US" dirty="0" smtClean="0"/>
              <a:t>Primary reason for this is a lack of direct billing systems and hence revenue streams.</a:t>
            </a:r>
            <a:endParaRPr lang="en-ZA" dirty="0"/>
          </a:p>
        </p:txBody>
      </p:sp>
      <p:sp>
        <p:nvSpPr>
          <p:cNvPr id="4" name="Date Placeholder 3"/>
          <p:cNvSpPr>
            <a:spLocks noGrp="1"/>
          </p:cNvSpPr>
          <p:nvPr>
            <p:ph type="dt" sz="half" idx="10"/>
          </p:nvPr>
        </p:nvSpPr>
        <p:spPr/>
        <p:txBody>
          <a:bodyPr/>
          <a:lstStyle/>
          <a:p>
            <a:pPr>
              <a:defRPr/>
            </a:pPr>
            <a:fld id="{7C892CE3-BB19-42AD-8F09-D0D6C41081F2}" type="datetime1">
              <a:rPr lang="en-US" smtClean="0"/>
              <a:t>5/6/2012</a:t>
            </a:fld>
            <a:endParaRPr lang="en-GB"/>
          </a:p>
        </p:txBody>
      </p:sp>
      <p:sp>
        <p:nvSpPr>
          <p:cNvPr id="5" name="Footer Placeholder 4"/>
          <p:cNvSpPr>
            <a:spLocks noGrp="1"/>
          </p:cNvSpPr>
          <p:nvPr>
            <p:ph type="ftr" sz="quarter" idx="11"/>
          </p:nvPr>
        </p:nvSpPr>
        <p:spPr/>
        <p:txBody>
          <a:bodyPr/>
          <a:lstStyle/>
          <a:p>
            <a:pPr>
              <a:defRPr/>
            </a:pPr>
            <a:r>
              <a:rPr lang="en-ZA" smtClean="0"/>
              <a:t>SARF_RPF Conference, Fernhill: PMB/Msunduze</a:t>
            </a:r>
            <a:endParaRPr lang="en-GB"/>
          </a:p>
        </p:txBody>
      </p:sp>
      <p:sp>
        <p:nvSpPr>
          <p:cNvPr id="6" name="Slide Number Placeholder 5"/>
          <p:cNvSpPr>
            <a:spLocks noGrp="1"/>
          </p:cNvSpPr>
          <p:nvPr>
            <p:ph type="sldNum" sz="quarter" idx="12"/>
          </p:nvPr>
        </p:nvSpPr>
        <p:spPr/>
        <p:txBody>
          <a:bodyPr/>
          <a:lstStyle/>
          <a:p>
            <a:pPr>
              <a:defRPr/>
            </a:pPr>
            <a:fld id="{C614136F-C5A1-4653-8671-A0E6A56DA9FD}" type="slidenum">
              <a:rPr lang="en-GB" smtClean="0"/>
              <a:pPr>
                <a:defRPr/>
              </a:pPr>
              <a:t>110</a:t>
            </a:fld>
            <a:endParaRPr lang="en-GB"/>
          </a:p>
        </p:txBody>
      </p:sp>
    </p:spTree>
    <p:extLst>
      <p:ext uri="{BB962C8B-B14F-4D97-AF65-F5344CB8AC3E}">
        <p14:creationId xmlns:p14="http://schemas.microsoft.com/office/powerpoint/2010/main" val="3588401381"/>
      </p:ext>
    </p:extLst>
  </p:cSld>
  <p:clrMapOvr>
    <a:masterClrMapping/>
  </p:clrMapOvr>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Fundamental #3 (from the OECD)</a:t>
            </a:r>
            <a:endParaRPr lang="en-ZA" dirty="0"/>
          </a:p>
        </p:txBody>
      </p:sp>
      <p:sp>
        <p:nvSpPr>
          <p:cNvPr id="3" name="Content Placeholder 2"/>
          <p:cNvSpPr>
            <a:spLocks noGrp="1"/>
          </p:cNvSpPr>
          <p:nvPr>
            <p:ph idx="1"/>
          </p:nvPr>
        </p:nvSpPr>
        <p:spPr/>
        <p:txBody>
          <a:bodyPr/>
          <a:lstStyle/>
          <a:p>
            <a:r>
              <a:rPr lang="en-US" dirty="0" smtClean="0"/>
              <a:t>Infrastructure is long term in nature and its provision is necessary irrespective of political persuasions</a:t>
            </a:r>
          </a:p>
          <a:p>
            <a:r>
              <a:rPr lang="en-US" dirty="0" smtClean="0"/>
              <a:t>The governments of the World can no longer finance necessary infrastructure unaided and there HAVE to be Public Private Partnerships</a:t>
            </a:r>
            <a:endParaRPr lang="en-ZA" dirty="0" smtClean="0"/>
          </a:p>
          <a:p>
            <a:r>
              <a:rPr lang="en-US" dirty="0" smtClean="0"/>
              <a:t>Asset management is as important as new construction</a:t>
            </a:r>
          </a:p>
          <a:p>
            <a:endParaRPr lang="en-ZA" dirty="0"/>
          </a:p>
        </p:txBody>
      </p:sp>
      <p:sp>
        <p:nvSpPr>
          <p:cNvPr id="4" name="Date Placeholder 3"/>
          <p:cNvSpPr>
            <a:spLocks noGrp="1"/>
          </p:cNvSpPr>
          <p:nvPr>
            <p:ph type="dt" sz="half" idx="10"/>
          </p:nvPr>
        </p:nvSpPr>
        <p:spPr/>
        <p:txBody>
          <a:bodyPr/>
          <a:lstStyle/>
          <a:p>
            <a:pPr>
              <a:defRPr/>
            </a:pPr>
            <a:fld id="{E7F1FD1A-5948-4E5B-B57B-26C3EA68CB14}" type="datetime1">
              <a:rPr lang="en-US" smtClean="0"/>
              <a:t>5/6/2012</a:t>
            </a:fld>
            <a:endParaRPr lang="en-GB"/>
          </a:p>
        </p:txBody>
      </p:sp>
      <p:sp>
        <p:nvSpPr>
          <p:cNvPr id="5" name="Footer Placeholder 4"/>
          <p:cNvSpPr>
            <a:spLocks noGrp="1"/>
          </p:cNvSpPr>
          <p:nvPr>
            <p:ph type="ftr" sz="quarter" idx="11"/>
          </p:nvPr>
        </p:nvSpPr>
        <p:spPr/>
        <p:txBody>
          <a:bodyPr/>
          <a:lstStyle/>
          <a:p>
            <a:pPr>
              <a:defRPr/>
            </a:pPr>
            <a:r>
              <a:rPr lang="en-ZA" smtClean="0"/>
              <a:t>SARF_RPF Conference, Fernhill: PMB/Msunduze</a:t>
            </a:r>
            <a:endParaRPr lang="en-GB"/>
          </a:p>
        </p:txBody>
      </p:sp>
      <p:sp>
        <p:nvSpPr>
          <p:cNvPr id="6" name="Slide Number Placeholder 5"/>
          <p:cNvSpPr>
            <a:spLocks noGrp="1"/>
          </p:cNvSpPr>
          <p:nvPr>
            <p:ph type="sldNum" sz="quarter" idx="12"/>
          </p:nvPr>
        </p:nvSpPr>
        <p:spPr/>
        <p:txBody>
          <a:bodyPr/>
          <a:lstStyle/>
          <a:p>
            <a:pPr>
              <a:defRPr/>
            </a:pPr>
            <a:fld id="{C614136F-C5A1-4653-8671-A0E6A56DA9FD}" type="slidenum">
              <a:rPr lang="en-GB" smtClean="0"/>
              <a:pPr>
                <a:defRPr/>
              </a:pPr>
              <a:t>111</a:t>
            </a:fld>
            <a:endParaRPr lang="en-GB"/>
          </a:p>
        </p:txBody>
      </p:sp>
    </p:spTree>
    <p:extLst>
      <p:ext uri="{BB962C8B-B14F-4D97-AF65-F5344CB8AC3E}">
        <p14:creationId xmlns:p14="http://schemas.microsoft.com/office/powerpoint/2010/main" val="2273945656"/>
      </p:ext>
    </p:extLst>
  </p:cSld>
  <p:clrMapOvr>
    <a:masterClrMapping/>
  </p:clrMapOvr>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Fundamental #4</a:t>
            </a:r>
            <a:endParaRPr lang="en-ZA" dirty="0"/>
          </a:p>
        </p:txBody>
      </p:sp>
      <p:sp>
        <p:nvSpPr>
          <p:cNvPr id="3" name="Content Placeholder 2"/>
          <p:cNvSpPr>
            <a:spLocks noGrp="1"/>
          </p:cNvSpPr>
          <p:nvPr>
            <p:ph idx="1"/>
          </p:nvPr>
        </p:nvSpPr>
        <p:spPr/>
        <p:txBody>
          <a:bodyPr>
            <a:normAutofit fontScale="77500" lnSpcReduction="20000"/>
          </a:bodyPr>
          <a:lstStyle/>
          <a:p>
            <a:r>
              <a:rPr lang="en-US" dirty="0" smtClean="0"/>
              <a:t>How do we get the real concept of private public partnerships to prevail?</a:t>
            </a:r>
          </a:p>
          <a:p>
            <a:r>
              <a:rPr lang="en-US" dirty="0" smtClean="0"/>
              <a:t>At present public sector appears to view PPP as private sector must provide</a:t>
            </a:r>
          </a:p>
          <a:p>
            <a:r>
              <a:rPr lang="en-US" dirty="0" smtClean="0"/>
              <a:t>Private sector views the we will provide provided government takes all risk</a:t>
            </a:r>
          </a:p>
          <a:p>
            <a:r>
              <a:rPr lang="en-US" dirty="0" smtClean="0"/>
              <a:t>This means that very little happens</a:t>
            </a:r>
          </a:p>
          <a:p>
            <a:r>
              <a:rPr lang="en-US" dirty="0" smtClean="0"/>
              <a:t>There is a legitimate need for the private sector to obtain returns commensurate with perceived and actual risk</a:t>
            </a:r>
          </a:p>
          <a:p>
            <a:r>
              <a:rPr lang="en-US" dirty="0" smtClean="0"/>
              <a:t>And there is a legitimate right for society (government) to tax profits in a consistent and transparent manner </a:t>
            </a:r>
            <a:endParaRPr lang="en-ZA" dirty="0"/>
          </a:p>
        </p:txBody>
      </p:sp>
      <p:sp>
        <p:nvSpPr>
          <p:cNvPr id="4" name="Date Placeholder 3"/>
          <p:cNvSpPr>
            <a:spLocks noGrp="1"/>
          </p:cNvSpPr>
          <p:nvPr>
            <p:ph type="dt" sz="half" idx="10"/>
          </p:nvPr>
        </p:nvSpPr>
        <p:spPr/>
        <p:txBody>
          <a:bodyPr/>
          <a:lstStyle/>
          <a:p>
            <a:pPr>
              <a:defRPr/>
            </a:pPr>
            <a:fld id="{421AF699-6552-4382-AF67-A62BDDE79A44}" type="datetime1">
              <a:rPr lang="en-US" smtClean="0"/>
              <a:t>5/6/2012</a:t>
            </a:fld>
            <a:endParaRPr lang="en-GB"/>
          </a:p>
        </p:txBody>
      </p:sp>
      <p:sp>
        <p:nvSpPr>
          <p:cNvPr id="5" name="Footer Placeholder 4"/>
          <p:cNvSpPr>
            <a:spLocks noGrp="1"/>
          </p:cNvSpPr>
          <p:nvPr>
            <p:ph type="ftr" sz="quarter" idx="11"/>
          </p:nvPr>
        </p:nvSpPr>
        <p:spPr/>
        <p:txBody>
          <a:bodyPr/>
          <a:lstStyle/>
          <a:p>
            <a:pPr>
              <a:defRPr/>
            </a:pPr>
            <a:r>
              <a:rPr lang="en-ZA" smtClean="0"/>
              <a:t>SARF_RPF Conference, Fernhill: PMB/Msunduze</a:t>
            </a:r>
            <a:endParaRPr lang="en-GB"/>
          </a:p>
        </p:txBody>
      </p:sp>
      <p:sp>
        <p:nvSpPr>
          <p:cNvPr id="6" name="Slide Number Placeholder 5"/>
          <p:cNvSpPr>
            <a:spLocks noGrp="1"/>
          </p:cNvSpPr>
          <p:nvPr>
            <p:ph type="sldNum" sz="quarter" idx="12"/>
          </p:nvPr>
        </p:nvSpPr>
        <p:spPr/>
        <p:txBody>
          <a:bodyPr/>
          <a:lstStyle/>
          <a:p>
            <a:pPr>
              <a:defRPr/>
            </a:pPr>
            <a:fld id="{C614136F-C5A1-4653-8671-A0E6A56DA9FD}" type="slidenum">
              <a:rPr lang="en-GB" smtClean="0"/>
              <a:pPr>
                <a:defRPr/>
              </a:pPr>
              <a:t>112</a:t>
            </a:fld>
            <a:endParaRPr lang="en-GB"/>
          </a:p>
        </p:txBody>
      </p:sp>
    </p:spTree>
    <p:extLst>
      <p:ext uri="{BB962C8B-B14F-4D97-AF65-F5344CB8AC3E}">
        <p14:creationId xmlns:p14="http://schemas.microsoft.com/office/powerpoint/2010/main" val="2209529779"/>
      </p:ext>
    </p:extLst>
  </p:cSld>
  <p:clrMapOvr>
    <a:masterClrMapping/>
  </p:clrMapOvr>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Fundamental #5</a:t>
            </a:r>
            <a:endParaRPr lang="en-ZA" dirty="0"/>
          </a:p>
        </p:txBody>
      </p:sp>
      <p:sp>
        <p:nvSpPr>
          <p:cNvPr id="3" name="Content Placeholder 2"/>
          <p:cNvSpPr>
            <a:spLocks noGrp="1"/>
          </p:cNvSpPr>
          <p:nvPr>
            <p:ph idx="1"/>
          </p:nvPr>
        </p:nvSpPr>
        <p:spPr/>
        <p:txBody>
          <a:bodyPr>
            <a:normAutofit fontScale="85000" lnSpcReduction="10000"/>
          </a:bodyPr>
          <a:lstStyle/>
          <a:p>
            <a:r>
              <a:rPr lang="en-US" dirty="0" smtClean="0"/>
              <a:t>It is probable that government must take the early risk and gradually encourage the private sector to bring in more participation and funding over time</a:t>
            </a:r>
          </a:p>
          <a:p>
            <a:r>
              <a:rPr lang="en-US" dirty="0" smtClean="0"/>
              <a:t>We are seeing this with all of South Africa’s PPP’s and also with Zimbabwe’s Bulawayo-Harare-</a:t>
            </a:r>
            <a:r>
              <a:rPr lang="en-US" dirty="0" err="1" smtClean="0"/>
              <a:t>Mutare</a:t>
            </a:r>
            <a:r>
              <a:rPr lang="en-US" dirty="0" smtClean="0"/>
              <a:t> road rehabilitation</a:t>
            </a:r>
          </a:p>
          <a:p>
            <a:r>
              <a:rPr lang="en-US" dirty="0" smtClean="0"/>
              <a:t>The provision and operation of roads is a never ending exercise. They are not just paid for and built</a:t>
            </a:r>
          </a:p>
          <a:p>
            <a:r>
              <a:rPr lang="en-US" dirty="0" smtClean="0"/>
              <a:t>They are an ongoing technical and financial commodity that can be traded as with any other </a:t>
            </a:r>
          </a:p>
        </p:txBody>
      </p:sp>
      <p:sp>
        <p:nvSpPr>
          <p:cNvPr id="4" name="Date Placeholder 3"/>
          <p:cNvSpPr>
            <a:spLocks noGrp="1"/>
          </p:cNvSpPr>
          <p:nvPr>
            <p:ph type="dt" sz="half" idx="10"/>
          </p:nvPr>
        </p:nvSpPr>
        <p:spPr/>
        <p:txBody>
          <a:bodyPr/>
          <a:lstStyle/>
          <a:p>
            <a:pPr>
              <a:defRPr/>
            </a:pPr>
            <a:fld id="{109A7D78-2706-4ECE-BC6F-9E10B43130E3}" type="datetime1">
              <a:rPr lang="en-US" smtClean="0"/>
              <a:t>5/6/2012</a:t>
            </a:fld>
            <a:endParaRPr lang="en-GB"/>
          </a:p>
        </p:txBody>
      </p:sp>
      <p:sp>
        <p:nvSpPr>
          <p:cNvPr id="5" name="Footer Placeholder 4"/>
          <p:cNvSpPr>
            <a:spLocks noGrp="1"/>
          </p:cNvSpPr>
          <p:nvPr>
            <p:ph type="ftr" sz="quarter" idx="11"/>
          </p:nvPr>
        </p:nvSpPr>
        <p:spPr/>
        <p:txBody>
          <a:bodyPr/>
          <a:lstStyle/>
          <a:p>
            <a:pPr>
              <a:defRPr/>
            </a:pPr>
            <a:r>
              <a:rPr lang="en-ZA" smtClean="0"/>
              <a:t>SARF_RPF Conference, Fernhill: PMB/Msunduze</a:t>
            </a:r>
            <a:endParaRPr lang="en-GB"/>
          </a:p>
        </p:txBody>
      </p:sp>
      <p:sp>
        <p:nvSpPr>
          <p:cNvPr id="6" name="Slide Number Placeholder 5"/>
          <p:cNvSpPr>
            <a:spLocks noGrp="1"/>
          </p:cNvSpPr>
          <p:nvPr>
            <p:ph type="sldNum" sz="quarter" idx="12"/>
          </p:nvPr>
        </p:nvSpPr>
        <p:spPr/>
        <p:txBody>
          <a:bodyPr/>
          <a:lstStyle/>
          <a:p>
            <a:pPr>
              <a:defRPr/>
            </a:pPr>
            <a:fld id="{C614136F-C5A1-4653-8671-A0E6A56DA9FD}" type="slidenum">
              <a:rPr lang="en-GB" smtClean="0"/>
              <a:pPr>
                <a:defRPr/>
              </a:pPr>
              <a:t>113</a:t>
            </a:fld>
            <a:endParaRPr lang="en-GB"/>
          </a:p>
        </p:txBody>
      </p:sp>
    </p:spTree>
    <p:extLst>
      <p:ext uri="{BB962C8B-B14F-4D97-AF65-F5344CB8AC3E}">
        <p14:creationId xmlns:p14="http://schemas.microsoft.com/office/powerpoint/2010/main" val="184157439"/>
      </p:ext>
    </p:extLst>
  </p:cSld>
  <p:clrMapOvr>
    <a:masterClrMapping/>
  </p:clrMapOvr>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Fundamental #6</a:t>
            </a:r>
            <a:endParaRPr lang="en-ZA" dirty="0"/>
          </a:p>
        </p:txBody>
      </p:sp>
      <p:sp>
        <p:nvSpPr>
          <p:cNvPr id="3" name="Content Placeholder 2"/>
          <p:cNvSpPr>
            <a:spLocks noGrp="1"/>
          </p:cNvSpPr>
          <p:nvPr>
            <p:ph idx="1"/>
          </p:nvPr>
        </p:nvSpPr>
        <p:spPr/>
        <p:txBody>
          <a:bodyPr>
            <a:normAutofit fontScale="85000" lnSpcReduction="20000"/>
          </a:bodyPr>
          <a:lstStyle/>
          <a:p>
            <a:r>
              <a:rPr lang="en-US" dirty="0" smtClean="0"/>
              <a:t>Financial players have different horizons</a:t>
            </a:r>
          </a:p>
          <a:p>
            <a:r>
              <a:rPr lang="en-US" dirty="0" smtClean="0"/>
              <a:t>Equity investors look over five years and want a return commensurate with that given by the stock exchange</a:t>
            </a:r>
          </a:p>
          <a:p>
            <a:r>
              <a:rPr lang="en-US" dirty="0" smtClean="0"/>
              <a:t>Commercial banks look over eight years and require short term interest commensurate with that offered over eight years</a:t>
            </a:r>
          </a:p>
          <a:p>
            <a:r>
              <a:rPr lang="en-US" dirty="0" smtClean="0"/>
              <a:t>Merchant banks have a 12 year horizon</a:t>
            </a:r>
          </a:p>
          <a:p>
            <a:r>
              <a:rPr lang="en-US" dirty="0" smtClean="0"/>
              <a:t>Pension funds have a 15 year horizon</a:t>
            </a:r>
          </a:p>
          <a:p>
            <a:r>
              <a:rPr lang="en-US" dirty="0" smtClean="0"/>
              <a:t>DFI’s SHOULD have a 20 year horizon</a:t>
            </a:r>
          </a:p>
          <a:p>
            <a:r>
              <a:rPr lang="en-US" dirty="0" smtClean="0"/>
              <a:t>Governments should have a 20 to 50 year horizon</a:t>
            </a:r>
            <a:endParaRPr lang="en-ZA" dirty="0"/>
          </a:p>
        </p:txBody>
      </p:sp>
      <p:sp>
        <p:nvSpPr>
          <p:cNvPr id="4" name="Date Placeholder 3"/>
          <p:cNvSpPr>
            <a:spLocks noGrp="1"/>
          </p:cNvSpPr>
          <p:nvPr>
            <p:ph type="dt" sz="half" idx="10"/>
          </p:nvPr>
        </p:nvSpPr>
        <p:spPr/>
        <p:txBody>
          <a:bodyPr/>
          <a:lstStyle/>
          <a:p>
            <a:pPr>
              <a:defRPr/>
            </a:pPr>
            <a:fld id="{6793BC8E-468D-45D5-A39B-B68E960931AB}" type="datetime1">
              <a:rPr lang="en-US" smtClean="0"/>
              <a:t>5/6/2012</a:t>
            </a:fld>
            <a:endParaRPr lang="en-GB"/>
          </a:p>
        </p:txBody>
      </p:sp>
      <p:sp>
        <p:nvSpPr>
          <p:cNvPr id="5" name="Footer Placeholder 4"/>
          <p:cNvSpPr>
            <a:spLocks noGrp="1"/>
          </p:cNvSpPr>
          <p:nvPr>
            <p:ph type="ftr" sz="quarter" idx="11"/>
          </p:nvPr>
        </p:nvSpPr>
        <p:spPr/>
        <p:txBody>
          <a:bodyPr/>
          <a:lstStyle/>
          <a:p>
            <a:pPr>
              <a:defRPr/>
            </a:pPr>
            <a:r>
              <a:rPr lang="en-ZA" smtClean="0"/>
              <a:t>SARF_RPF Conference, Fernhill: PMB/Msunduze</a:t>
            </a:r>
            <a:endParaRPr lang="en-GB"/>
          </a:p>
        </p:txBody>
      </p:sp>
      <p:sp>
        <p:nvSpPr>
          <p:cNvPr id="6" name="Slide Number Placeholder 5"/>
          <p:cNvSpPr>
            <a:spLocks noGrp="1"/>
          </p:cNvSpPr>
          <p:nvPr>
            <p:ph type="sldNum" sz="quarter" idx="12"/>
          </p:nvPr>
        </p:nvSpPr>
        <p:spPr/>
        <p:txBody>
          <a:bodyPr/>
          <a:lstStyle/>
          <a:p>
            <a:pPr>
              <a:defRPr/>
            </a:pPr>
            <a:fld id="{C614136F-C5A1-4653-8671-A0E6A56DA9FD}" type="slidenum">
              <a:rPr lang="en-GB" smtClean="0"/>
              <a:pPr>
                <a:defRPr/>
              </a:pPr>
              <a:t>114</a:t>
            </a:fld>
            <a:endParaRPr lang="en-GB"/>
          </a:p>
        </p:txBody>
      </p:sp>
    </p:spTree>
    <p:extLst>
      <p:ext uri="{BB962C8B-B14F-4D97-AF65-F5344CB8AC3E}">
        <p14:creationId xmlns:p14="http://schemas.microsoft.com/office/powerpoint/2010/main" val="1643636603"/>
      </p:ext>
    </p:extLst>
  </p:cSld>
  <p:clrMapOvr>
    <a:masterClrMapping/>
  </p:clrMapOvr>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Fundamental #7</a:t>
            </a:r>
            <a:endParaRPr lang="en-ZA" dirty="0"/>
          </a:p>
        </p:txBody>
      </p:sp>
      <p:sp>
        <p:nvSpPr>
          <p:cNvPr id="3" name="Content Placeholder 2"/>
          <p:cNvSpPr>
            <a:spLocks noGrp="1"/>
          </p:cNvSpPr>
          <p:nvPr>
            <p:ph idx="1"/>
          </p:nvPr>
        </p:nvSpPr>
        <p:spPr/>
        <p:txBody>
          <a:bodyPr>
            <a:normAutofit fontScale="92500"/>
          </a:bodyPr>
          <a:lstStyle/>
          <a:p>
            <a:r>
              <a:rPr lang="en-US" dirty="0" smtClean="0"/>
              <a:t>Meet these expectations and horizons consistently and transparently and any amount of funding can be raised (</a:t>
            </a:r>
            <a:r>
              <a:rPr lang="en-US" dirty="0" err="1" smtClean="0"/>
              <a:t>eg</a:t>
            </a:r>
            <a:r>
              <a:rPr lang="en-US" dirty="0" smtClean="0"/>
              <a:t> Maputo toll road R1,4 </a:t>
            </a:r>
            <a:r>
              <a:rPr lang="en-US" dirty="0" err="1" smtClean="0"/>
              <a:t>bn</a:t>
            </a:r>
            <a:r>
              <a:rPr lang="en-US" dirty="0" smtClean="0"/>
              <a:t>; Gauteng to Durban Toll Road R2,2 </a:t>
            </a:r>
            <a:r>
              <a:rPr lang="en-US" dirty="0" err="1" smtClean="0"/>
              <a:t>bn</a:t>
            </a:r>
            <a:r>
              <a:rPr lang="en-US" dirty="0" smtClean="0"/>
              <a:t>; </a:t>
            </a:r>
            <a:r>
              <a:rPr lang="en-US" dirty="0" err="1" smtClean="0"/>
              <a:t>Bakwena</a:t>
            </a:r>
            <a:r>
              <a:rPr lang="en-US" dirty="0" smtClean="0"/>
              <a:t> R3,3 </a:t>
            </a:r>
            <a:r>
              <a:rPr lang="en-US" dirty="0" err="1" smtClean="0"/>
              <a:t>bn</a:t>
            </a:r>
            <a:r>
              <a:rPr lang="en-US" dirty="0" smtClean="0"/>
              <a:t>)</a:t>
            </a:r>
          </a:p>
          <a:p>
            <a:r>
              <a:rPr lang="en-US" dirty="0" smtClean="0"/>
              <a:t>Let’s apply this vision to the </a:t>
            </a:r>
            <a:r>
              <a:rPr lang="en-US" dirty="0" err="1" smtClean="0"/>
              <a:t>Beit</a:t>
            </a:r>
            <a:r>
              <a:rPr lang="en-US" dirty="0" smtClean="0"/>
              <a:t> Bridge-Harare-</a:t>
            </a:r>
            <a:r>
              <a:rPr lang="en-US" dirty="0" err="1" smtClean="0"/>
              <a:t>Chirundu</a:t>
            </a:r>
            <a:r>
              <a:rPr lang="en-US" dirty="0" smtClean="0"/>
              <a:t> Road, over distances sufficient to provide consistent returns…and it will happen! </a:t>
            </a:r>
            <a:endParaRPr lang="en-ZA" dirty="0"/>
          </a:p>
        </p:txBody>
      </p:sp>
      <p:sp>
        <p:nvSpPr>
          <p:cNvPr id="4" name="Date Placeholder 3"/>
          <p:cNvSpPr>
            <a:spLocks noGrp="1"/>
          </p:cNvSpPr>
          <p:nvPr>
            <p:ph type="dt" sz="half" idx="10"/>
          </p:nvPr>
        </p:nvSpPr>
        <p:spPr/>
        <p:txBody>
          <a:bodyPr/>
          <a:lstStyle/>
          <a:p>
            <a:pPr>
              <a:defRPr/>
            </a:pPr>
            <a:fld id="{E2FF5ADA-9C44-40DD-A6B2-DDDDCFCD68E7}" type="datetime1">
              <a:rPr lang="en-US" smtClean="0"/>
              <a:t>5/6/2012</a:t>
            </a:fld>
            <a:endParaRPr lang="en-GB"/>
          </a:p>
        </p:txBody>
      </p:sp>
      <p:sp>
        <p:nvSpPr>
          <p:cNvPr id="5" name="Footer Placeholder 4"/>
          <p:cNvSpPr>
            <a:spLocks noGrp="1"/>
          </p:cNvSpPr>
          <p:nvPr>
            <p:ph type="ftr" sz="quarter" idx="11"/>
          </p:nvPr>
        </p:nvSpPr>
        <p:spPr/>
        <p:txBody>
          <a:bodyPr/>
          <a:lstStyle/>
          <a:p>
            <a:pPr>
              <a:defRPr/>
            </a:pPr>
            <a:r>
              <a:rPr lang="en-ZA" smtClean="0"/>
              <a:t>SARF_RPF Conference, Fernhill: PMB/Msunduze</a:t>
            </a:r>
            <a:endParaRPr lang="en-GB"/>
          </a:p>
        </p:txBody>
      </p:sp>
      <p:sp>
        <p:nvSpPr>
          <p:cNvPr id="6" name="Slide Number Placeholder 5"/>
          <p:cNvSpPr>
            <a:spLocks noGrp="1"/>
          </p:cNvSpPr>
          <p:nvPr>
            <p:ph type="sldNum" sz="quarter" idx="12"/>
          </p:nvPr>
        </p:nvSpPr>
        <p:spPr/>
        <p:txBody>
          <a:bodyPr/>
          <a:lstStyle/>
          <a:p>
            <a:pPr>
              <a:defRPr/>
            </a:pPr>
            <a:fld id="{C614136F-C5A1-4653-8671-A0E6A56DA9FD}" type="slidenum">
              <a:rPr lang="en-GB" smtClean="0"/>
              <a:pPr>
                <a:defRPr/>
              </a:pPr>
              <a:t>115</a:t>
            </a:fld>
            <a:endParaRPr lang="en-GB"/>
          </a:p>
        </p:txBody>
      </p:sp>
    </p:spTree>
    <p:extLst>
      <p:ext uri="{BB962C8B-B14F-4D97-AF65-F5344CB8AC3E}">
        <p14:creationId xmlns:p14="http://schemas.microsoft.com/office/powerpoint/2010/main" val="850999639"/>
      </p:ext>
    </p:extLst>
  </p:cSld>
  <p:clrMapOvr>
    <a:masterClrMapping/>
  </p:clrMapOvr>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Concluding Summary</a:t>
            </a:r>
            <a:endParaRPr lang="en-US" dirty="0"/>
          </a:p>
        </p:txBody>
      </p:sp>
      <p:sp>
        <p:nvSpPr>
          <p:cNvPr id="3" name="Content Placeholder 2"/>
          <p:cNvSpPr>
            <a:spLocks noGrp="1"/>
          </p:cNvSpPr>
          <p:nvPr>
            <p:ph idx="1"/>
          </p:nvPr>
        </p:nvSpPr>
        <p:spPr/>
        <p:txBody>
          <a:bodyPr>
            <a:normAutofit fontScale="85000" lnSpcReduction="20000"/>
          </a:bodyPr>
          <a:lstStyle/>
          <a:p>
            <a:r>
              <a:rPr lang="en-US" dirty="0" smtClean="0"/>
              <a:t>Continue with road infrastructure pricing, ideally as PPP’s, extending into the Region</a:t>
            </a:r>
          </a:p>
          <a:p>
            <a:r>
              <a:rPr lang="en-US" dirty="0" smtClean="0"/>
              <a:t>Increase fuel levies towards attracting capital for economically justified and ordered public transport and road </a:t>
            </a:r>
            <a:r>
              <a:rPr lang="en-US" dirty="0" err="1" smtClean="0"/>
              <a:t>programmes</a:t>
            </a:r>
            <a:endParaRPr lang="en-US" dirty="0" smtClean="0"/>
          </a:p>
          <a:p>
            <a:r>
              <a:rPr lang="en-US" dirty="0" smtClean="0"/>
              <a:t>Consider  value capture in the urban environment especially for BRT infrastructure</a:t>
            </a:r>
          </a:p>
          <a:p>
            <a:r>
              <a:rPr lang="en-US" dirty="0" err="1" smtClean="0"/>
              <a:t>Recognise</a:t>
            </a:r>
            <a:r>
              <a:rPr lang="en-US" dirty="0" smtClean="0"/>
              <a:t> that investment is for the long term, in support of freight flows which are growing at the same rate as GDP growth (</a:t>
            </a:r>
            <a:r>
              <a:rPr lang="en-US" dirty="0" err="1" smtClean="0"/>
              <a:t>viz</a:t>
            </a:r>
            <a:r>
              <a:rPr lang="en-US" dirty="0" smtClean="0"/>
              <a:t> approximately 6% per annum) and people flows growing at 1,5 times GDP (</a:t>
            </a:r>
            <a:r>
              <a:rPr lang="en-US" dirty="0" err="1" smtClean="0"/>
              <a:t>viz</a:t>
            </a:r>
            <a:r>
              <a:rPr lang="en-US" dirty="0" smtClean="0"/>
              <a:t> 9% per annum)</a:t>
            </a:r>
          </a:p>
          <a:p>
            <a:endParaRPr lang="en-US" dirty="0"/>
          </a:p>
        </p:txBody>
      </p:sp>
      <p:sp>
        <p:nvSpPr>
          <p:cNvPr id="4" name="Date Placeholder 3"/>
          <p:cNvSpPr>
            <a:spLocks noGrp="1"/>
          </p:cNvSpPr>
          <p:nvPr>
            <p:ph type="dt" sz="half" idx="10"/>
          </p:nvPr>
        </p:nvSpPr>
        <p:spPr/>
        <p:txBody>
          <a:bodyPr/>
          <a:lstStyle/>
          <a:p>
            <a:pPr>
              <a:defRPr/>
            </a:pPr>
            <a:fld id="{DCE8047C-34AA-458F-B165-41BEF309DF58}" type="datetime1">
              <a:rPr lang="en-US" smtClean="0"/>
              <a:t>5/6/2012</a:t>
            </a:fld>
            <a:endParaRPr lang="en-GB"/>
          </a:p>
        </p:txBody>
      </p:sp>
      <p:sp>
        <p:nvSpPr>
          <p:cNvPr id="5" name="Footer Placeholder 4"/>
          <p:cNvSpPr>
            <a:spLocks noGrp="1"/>
          </p:cNvSpPr>
          <p:nvPr>
            <p:ph type="ftr" sz="quarter" idx="11"/>
          </p:nvPr>
        </p:nvSpPr>
        <p:spPr/>
        <p:txBody>
          <a:bodyPr/>
          <a:lstStyle/>
          <a:p>
            <a:pPr>
              <a:defRPr/>
            </a:pPr>
            <a:r>
              <a:rPr lang="en-ZA" smtClean="0"/>
              <a:t>SARF_RPF Conference, Fernhill: PMB/Msunduze</a:t>
            </a:r>
            <a:endParaRPr lang="en-GB"/>
          </a:p>
        </p:txBody>
      </p:sp>
      <p:sp>
        <p:nvSpPr>
          <p:cNvPr id="6" name="Slide Number Placeholder 5"/>
          <p:cNvSpPr>
            <a:spLocks noGrp="1"/>
          </p:cNvSpPr>
          <p:nvPr>
            <p:ph type="sldNum" sz="quarter" idx="12"/>
          </p:nvPr>
        </p:nvSpPr>
        <p:spPr/>
        <p:txBody>
          <a:bodyPr/>
          <a:lstStyle/>
          <a:p>
            <a:pPr>
              <a:defRPr/>
            </a:pPr>
            <a:fld id="{C614136F-C5A1-4653-8671-A0E6A56DA9FD}" type="slidenum">
              <a:rPr lang="en-GB" smtClean="0"/>
              <a:pPr>
                <a:defRPr/>
              </a:pPr>
              <a:t>116</a:t>
            </a:fld>
            <a:endParaRPr lang="en-GB"/>
          </a:p>
        </p:txBody>
      </p:sp>
    </p:spTree>
    <p:extLst>
      <p:ext uri="{BB962C8B-B14F-4D97-AF65-F5344CB8AC3E}">
        <p14:creationId xmlns:p14="http://schemas.microsoft.com/office/powerpoint/2010/main" val="2234177100"/>
      </p:ext>
    </p:extLst>
  </p:cSld>
  <p:clrMapOvr>
    <a:masterClrMapping/>
  </p:clrMapOvr>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Funding flows</a:t>
            </a:r>
            <a:endParaRPr lang="en-US" dirty="0"/>
          </a:p>
        </p:txBody>
      </p:sp>
      <p:sp>
        <p:nvSpPr>
          <p:cNvPr id="3" name="Content Placeholder 2"/>
          <p:cNvSpPr>
            <a:spLocks noGrp="1"/>
          </p:cNvSpPr>
          <p:nvPr>
            <p:ph idx="1"/>
          </p:nvPr>
        </p:nvSpPr>
        <p:spPr/>
        <p:txBody>
          <a:bodyPr/>
          <a:lstStyle/>
          <a:p>
            <a:r>
              <a:rPr lang="en-US" sz="1600" dirty="0" smtClean="0"/>
              <a:t>Most public funding for public transport expenditure originates from national government, </a:t>
            </a:r>
          </a:p>
          <a:p>
            <a:pPr lvl="1"/>
            <a:r>
              <a:rPr lang="en-US" sz="1200" dirty="0" err="1" smtClean="0"/>
              <a:t>Gautrain</a:t>
            </a:r>
            <a:r>
              <a:rPr lang="en-US" sz="1200" dirty="0" smtClean="0"/>
              <a:t> is exception – jointly funded by national and provincial  (equitable share allocation). </a:t>
            </a:r>
          </a:p>
          <a:p>
            <a:pPr lvl="1"/>
            <a:r>
              <a:rPr lang="en-US" sz="1200" dirty="0" smtClean="0"/>
              <a:t>Municipalities spend relatively limited amounts of own funds on public transport, - probable that this will increase substantially: most </a:t>
            </a:r>
            <a:r>
              <a:rPr lang="en-US" sz="1200" dirty="0" err="1" smtClean="0"/>
              <a:t>munics</a:t>
            </a:r>
            <a:r>
              <a:rPr lang="en-US" sz="1200" dirty="0" smtClean="0"/>
              <a:t> spend on building and managing transport interchanges and taxi ranks, while some municipalities run, or </a:t>
            </a:r>
            <a:r>
              <a:rPr lang="en-US" sz="1200" dirty="0" err="1" smtClean="0"/>
              <a:t>subsidise</a:t>
            </a:r>
            <a:r>
              <a:rPr lang="en-US" sz="1200" dirty="0" smtClean="0"/>
              <a:t> local bus services. </a:t>
            </a:r>
          </a:p>
          <a:p>
            <a:r>
              <a:rPr lang="en-US" sz="1600" dirty="0" smtClean="0"/>
              <a:t>Key areas of expenditure are:</a:t>
            </a:r>
          </a:p>
          <a:p>
            <a:pPr lvl="1"/>
            <a:r>
              <a:rPr lang="en-US" sz="1200" dirty="0" smtClean="0"/>
              <a:t>the commuter </a:t>
            </a:r>
            <a:r>
              <a:rPr lang="en-US" sz="1200" b="1" dirty="0" smtClean="0"/>
              <a:t>bus system. </a:t>
            </a:r>
            <a:r>
              <a:rPr lang="en-US" sz="1200" dirty="0" smtClean="0"/>
              <a:t>Bus subsidies paid via the Public Transport Operating Grant (PTOG) to provincial governments , in turn contract private bus companies to run subsidized services. There is minimal additional expenditure on these services by provincial governments.</a:t>
            </a:r>
          </a:p>
          <a:p>
            <a:pPr lvl="1"/>
            <a:r>
              <a:rPr lang="en-US" sz="1200" dirty="0" smtClean="0"/>
              <a:t>the </a:t>
            </a:r>
            <a:r>
              <a:rPr lang="en-US" sz="1200" b="1" dirty="0" smtClean="0"/>
              <a:t>commuter rail system</a:t>
            </a:r>
            <a:r>
              <a:rPr lang="en-US" sz="1200" dirty="0" smtClean="0"/>
              <a:t>, Metrorail. Transfers are made to PRASA (Passenger Rail Agency of South Africa) , replaced South African Rail Commuter Corporation, and is responsible for Metrorail, as well as the intercity rail and bus services.</a:t>
            </a:r>
          </a:p>
          <a:p>
            <a:pPr lvl="1"/>
            <a:r>
              <a:rPr lang="en-US" sz="1200" dirty="0" smtClean="0"/>
              <a:t>a </a:t>
            </a:r>
            <a:r>
              <a:rPr lang="en-US" sz="1200" b="1" dirty="0" smtClean="0"/>
              <a:t>taxi recapitalization program</a:t>
            </a:r>
            <a:r>
              <a:rPr lang="en-US" sz="1200" dirty="0" smtClean="0"/>
              <a:t>. This is financed off the national budget and pays an inflation linked capital grant of R54 300 (from April 2009) to assist taxi owners replace old taxis with new ones meeting nationally determined specifications. </a:t>
            </a:r>
          </a:p>
          <a:p>
            <a:pPr lvl="1"/>
            <a:r>
              <a:rPr lang="en-US" sz="1200" dirty="0" smtClean="0"/>
              <a:t>the</a:t>
            </a:r>
            <a:r>
              <a:rPr lang="en-US" sz="1200" b="1" dirty="0" smtClean="0"/>
              <a:t> </a:t>
            </a:r>
            <a:r>
              <a:rPr lang="en-US" sz="1200" b="1" dirty="0" err="1" smtClean="0"/>
              <a:t>Gautrain</a:t>
            </a:r>
            <a:r>
              <a:rPr lang="en-US" sz="1200" dirty="0" smtClean="0"/>
              <a:t> - a public private partnership, but capital expenditure is overwhelmingly funded by public resources.</a:t>
            </a:r>
          </a:p>
          <a:p>
            <a:pPr lvl="1"/>
            <a:r>
              <a:rPr lang="en-US" sz="1200" dirty="0" smtClean="0"/>
              <a:t>funding is via the </a:t>
            </a:r>
            <a:r>
              <a:rPr lang="en-US" sz="1200" b="1" dirty="0" smtClean="0"/>
              <a:t>Public Transport Infrastructure and Systems Grant  (PTISG) - </a:t>
            </a:r>
            <a:r>
              <a:rPr lang="en-US" sz="1200" dirty="0" smtClean="0"/>
              <a:t>transfers primarily to municipal government; key instrument in shifting responsibility for public transport city government. Capital funding for the new Bus Rapid Transit Projects originates mainly from this grant, with some local contribution. </a:t>
            </a:r>
          </a:p>
          <a:p>
            <a:pPr lvl="1"/>
            <a:endParaRPr lang="en-US" sz="1200" dirty="0" smtClean="0"/>
          </a:p>
          <a:p>
            <a:pPr lvl="1"/>
            <a:endParaRPr lang="en-US" sz="1200" dirty="0" smtClean="0"/>
          </a:p>
          <a:p>
            <a:endParaRPr lang="en-US" dirty="0" smtClean="0"/>
          </a:p>
          <a:p>
            <a:endParaRPr lang="en-US" dirty="0" smtClean="0"/>
          </a:p>
          <a:p>
            <a:endParaRPr lang="en-US" dirty="0" smtClean="0"/>
          </a:p>
          <a:p>
            <a:endParaRPr lang="en-US" dirty="0" smtClean="0"/>
          </a:p>
          <a:p>
            <a:endParaRPr lang="en-US" dirty="0" smtClean="0"/>
          </a:p>
          <a:p>
            <a:pPr>
              <a:buNone/>
            </a:pPr>
            <a:endParaRPr lang="en-US" dirty="0"/>
          </a:p>
        </p:txBody>
      </p:sp>
      <p:sp>
        <p:nvSpPr>
          <p:cNvPr id="4" name="Date Placeholder 3"/>
          <p:cNvSpPr>
            <a:spLocks noGrp="1"/>
          </p:cNvSpPr>
          <p:nvPr>
            <p:ph type="dt" sz="half" idx="10"/>
          </p:nvPr>
        </p:nvSpPr>
        <p:spPr/>
        <p:txBody>
          <a:bodyPr/>
          <a:lstStyle/>
          <a:p>
            <a:pPr>
              <a:defRPr/>
            </a:pPr>
            <a:fld id="{3EC97FED-263D-4B36-82C0-8C5F6BE9FFBD}" type="datetime1">
              <a:rPr lang="en-US" smtClean="0"/>
              <a:t>5/6/2012</a:t>
            </a:fld>
            <a:endParaRPr lang="en-GB"/>
          </a:p>
        </p:txBody>
      </p:sp>
      <p:sp>
        <p:nvSpPr>
          <p:cNvPr id="5" name="Footer Placeholder 4"/>
          <p:cNvSpPr>
            <a:spLocks noGrp="1"/>
          </p:cNvSpPr>
          <p:nvPr>
            <p:ph type="ftr" sz="quarter" idx="11"/>
          </p:nvPr>
        </p:nvSpPr>
        <p:spPr/>
        <p:txBody>
          <a:bodyPr/>
          <a:lstStyle/>
          <a:p>
            <a:pPr>
              <a:defRPr/>
            </a:pPr>
            <a:r>
              <a:rPr lang="en-ZA" smtClean="0"/>
              <a:t>SARF_RPF Conference, Fernhill: PMB/Msunduze</a:t>
            </a:r>
            <a:endParaRPr lang="en-GB"/>
          </a:p>
        </p:txBody>
      </p:sp>
      <p:sp>
        <p:nvSpPr>
          <p:cNvPr id="6" name="Slide Number Placeholder 5"/>
          <p:cNvSpPr>
            <a:spLocks noGrp="1"/>
          </p:cNvSpPr>
          <p:nvPr>
            <p:ph type="sldNum" sz="quarter" idx="12"/>
          </p:nvPr>
        </p:nvSpPr>
        <p:spPr/>
        <p:txBody>
          <a:bodyPr/>
          <a:lstStyle/>
          <a:p>
            <a:pPr>
              <a:defRPr/>
            </a:pPr>
            <a:fld id="{C614136F-C5A1-4653-8671-A0E6A56DA9FD}" type="slidenum">
              <a:rPr lang="en-GB" smtClean="0"/>
              <a:pPr>
                <a:defRPr/>
              </a:pPr>
              <a:t>117</a:t>
            </a:fld>
            <a:endParaRPr lang="en-GB"/>
          </a:p>
        </p:txBody>
      </p:sp>
    </p:spTree>
    <p:extLst>
      <p:ext uri="{BB962C8B-B14F-4D97-AF65-F5344CB8AC3E}">
        <p14:creationId xmlns:p14="http://schemas.microsoft.com/office/powerpoint/2010/main" val="263313094"/>
      </p:ext>
    </p:extLst>
  </p:cSld>
  <p:clrMapOvr>
    <a:masterClrMapping/>
  </p:clrMapOvr>
  <p:timing>
    <p:tnLst>
      <p:par>
        <p:cTn id="1" dur="indefinite" restart="never" nodeType="tmRoot"/>
      </p:par>
    </p:tnLst>
  </p:timing>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Bus fleet</a:t>
            </a:r>
            <a:endParaRPr lang="en-US" dirty="0"/>
          </a:p>
        </p:txBody>
      </p:sp>
      <p:graphicFrame>
        <p:nvGraphicFramePr>
          <p:cNvPr id="5" name="Table 4"/>
          <p:cNvGraphicFramePr>
            <a:graphicFrameLocks noGrp="1"/>
          </p:cNvGraphicFramePr>
          <p:nvPr/>
        </p:nvGraphicFramePr>
        <p:xfrm>
          <a:off x="214282" y="1857364"/>
          <a:ext cx="4500594" cy="2233890"/>
        </p:xfrm>
        <a:graphic>
          <a:graphicData uri="http://schemas.openxmlformats.org/drawingml/2006/table">
            <a:tbl>
              <a:tblPr/>
              <a:tblGrid>
                <a:gridCol w="1369352"/>
                <a:gridCol w="1109236"/>
                <a:gridCol w="2022006"/>
              </a:tblGrid>
              <a:tr h="188337">
                <a:tc>
                  <a:txBody>
                    <a:bodyPr/>
                    <a:lstStyle/>
                    <a:p>
                      <a:pPr marL="0" marR="0">
                        <a:lnSpc>
                          <a:spcPct val="115000"/>
                        </a:lnSpc>
                        <a:spcBef>
                          <a:spcPts val="0"/>
                        </a:spcBef>
                        <a:spcAft>
                          <a:spcPts val="0"/>
                        </a:spcAft>
                      </a:pPr>
                      <a:r>
                        <a:rPr lang="en-ZA" sz="1000" b="1" dirty="0">
                          <a:latin typeface="Arial"/>
                          <a:ea typeface="Times New Roman"/>
                          <a:cs typeface="Times New Roman"/>
                        </a:rPr>
                        <a:t>Province </a:t>
                      </a:r>
                      <a:endParaRPr lang="en-US" sz="1100" dirty="0">
                        <a:latin typeface="Arial"/>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ZA" sz="1000" b="1">
                          <a:latin typeface="Arial"/>
                          <a:ea typeface="Times New Roman"/>
                          <a:cs typeface="Times New Roman"/>
                        </a:rPr>
                        <a:t>Number of buses </a:t>
                      </a:r>
                      <a:endParaRPr lang="en-US" sz="1100">
                        <a:latin typeface="Arial"/>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ZA" sz="1000" b="1">
                          <a:latin typeface="Arial"/>
                          <a:ea typeface="Times New Roman"/>
                          <a:cs typeface="Times New Roman"/>
                        </a:rPr>
                        <a:t>Main operating companies </a:t>
                      </a:r>
                      <a:endParaRPr lang="en-US" sz="1100">
                        <a:latin typeface="Arial"/>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88337">
                <a:tc>
                  <a:txBody>
                    <a:bodyPr/>
                    <a:lstStyle/>
                    <a:p>
                      <a:pPr marL="0" marR="0">
                        <a:lnSpc>
                          <a:spcPct val="115000"/>
                        </a:lnSpc>
                        <a:spcBef>
                          <a:spcPts val="0"/>
                        </a:spcBef>
                        <a:spcAft>
                          <a:spcPts val="0"/>
                        </a:spcAft>
                      </a:pPr>
                      <a:r>
                        <a:rPr lang="en-US" sz="1000" b="1" dirty="0" smtClean="0">
                          <a:latin typeface="Arial"/>
                          <a:ea typeface="Times New Roman"/>
                          <a:cs typeface="Times New Roman"/>
                        </a:rPr>
                        <a:t>Eastern Cape</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ZA" sz="1000">
                          <a:latin typeface="Arial"/>
                          <a:ea typeface="Times New Roman"/>
                          <a:cs typeface="Times New Roman"/>
                        </a:rPr>
                        <a:t>265</a:t>
                      </a:r>
                      <a:endParaRPr lang="en-US" sz="1100">
                        <a:latin typeface="Arial"/>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ZA" sz="1000">
                          <a:latin typeface="Arial"/>
                          <a:ea typeface="Times New Roman"/>
                          <a:cs typeface="Times New Roman"/>
                        </a:rPr>
                        <a:t>Algoa Bus Company</a:t>
                      </a:r>
                      <a:endParaRPr lang="en-US" sz="1100">
                        <a:latin typeface="Arial"/>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88337">
                <a:tc>
                  <a:txBody>
                    <a:bodyPr/>
                    <a:lstStyle/>
                    <a:p>
                      <a:pPr marL="0" marR="0">
                        <a:lnSpc>
                          <a:spcPct val="115000"/>
                        </a:lnSpc>
                        <a:spcBef>
                          <a:spcPts val="0"/>
                        </a:spcBef>
                        <a:spcAft>
                          <a:spcPts val="0"/>
                        </a:spcAft>
                      </a:pPr>
                      <a:r>
                        <a:rPr lang="en-US" sz="1000" b="1" dirty="0" err="1" smtClean="0">
                          <a:latin typeface="Arial"/>
                          <a:ea typeface="Times New Roman"/>
                          <a:cs typeface="Times New Roman"/>
                        </a:rPr>
                        <a:t>Freestate</a:t>
                      </a:r>
                      <a:endParaRPr lang="en-US" sz="1000" b="1" dirty="0">
                        <a:latin typeface="Arial"/>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ZA" sz="1000">
                          <a:latin typeface="Arial"/>
                          <a:ea typeface="Times New Roman"/>
                          <a:cs typeface="Times New Roman"/>
                        </a:rPr>
                        <a:t>240</a:t>
                      </a:r>
                      <a:endParaRPr lang="en-US" sz="1100">
                        <a:latin typeface="Arial"/>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ZA" sz="1000">
                          <a:latin typeface="Arial"/>
                          <a:ea typeface="Times New Roman"/>
                          <a:cs typeface="Times New Roman"/>
                        </a:rPr>
                        <a:t>Inter State Bus Lines </a:t>
                      </a:r>
                      <a:endParaRPr lang="en-US" sz="1100">
                        <a:latin typeface="Arial"/>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88337">
                <a:tc>
                  <a:txBody>
                    <a:bodyPr/>
                    <a:lstStyle/>
                    <a:p>
                      <a:pPr marL="0" marR="0">
                        <a:lnSpc>
                          <a:spcPct val="115000"/>
                        </a:lnSpc>
                        <a:spcBef>
                          <a:spcPts val="0"/>
                        </a:spcBef>
                        <a:spcAft>
                          <a:spcPts val="0"/>
                        </a:spcAft>
                      </a:pPr>
                      <a:r>
                        <a:rPr lang="en-US" sz="1000" b="1" dirty="0" smtClean="0">
                          <a:latin typeface="Arial"/>
                          <a:ea typeface="Times New Roman"/>
                          <a:cs typeface="Times New Roman"/>
                        </a:rPr>
                        <a:t>Gauteng</a:t>
                      </a:r>
                      <a:endParaRPr lang="en-US" sz="1000" b="1" dirty="0">
                        <a:latin typeface="Arial"/>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ZA" sz="1000">
                          <a:latin typeface="Arial"/>
                          <a:ea typeface="Times New Roman"/>
                          <a:cs typeface="Times New Roman"/>
                        </a:rPr>
                        <a:t>2130</a:t>
                      </a:r>
                      <a:endParaRPr lang="en-US" sz="1100">
                        <a:latin typeface="Arial"/>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ZA" sz="1000" dirty="0">
                          <a:latin typeface="Arial"/>
                          <a:ea typeface="Times New Roman"/>
                          <a:cs typeface="Times New Roman"/>
                        </a:rPr>
                        <a:t>Services</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88337">
                <a:tc>
                  <a:txBody>
                    <a:bodyPr/>
                    <a:lstStyle/>
                    <a:p>
                      <a:pPr marL="0" marR="0">
                        <a:lnSpc>
                          <a:spcPct val="115000"/>
                        </a:lnSpc>
                        <a:spcBef>
                          <a:spcPts val="0"/>
                        </a:spcBef>
                        <a:spcAft>
                          <a:spcPts val="0"/>
                        </a:spcAft>
                      </a:pPr>
                      <a:r>
                        <a:rPr lang="en-US" sz="1000" b="1" dirty="0" smtClean="0">
                          <a:latin typeface="Arial"/>
                          <a:ea typeface="Times New Roman"/>
                          <a:cs typeface="Times New Roman"/>
                        </a:rPr>
                        <a:t>Mpumalanga</a:t>
                      </a:r>
                      <a:endParaRPr lang="en-US" sz="1000" b="1" dirty="0">
                        <a:latin typeface="Arial"/>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ZA" sz="1000">
                          <a:latin typeface="Arial"/>
                          <a:ea typeface="Times New Roman"/>
                          <a:cs typeface="Times New Roman"/>
                        </a:rPr>
                        <a:t>440</a:t>
                      </a:r>
                      <a:endParaRPr lang="en-US" sz="1100">
                        <a:latin typeface="Arial"/>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ZA" sz="1000">
                          <a:latin typeface="Arial"/>
                          <a:ea typeface="Times New Roman"/>
                          <a:cs typeface="Times New Roman"/>
                        </a:rPr>
                        <a:t>Putco</a:t>
                      </a:r>
                      <a:endParaRPr lang="en-US" sz="1100">
                        <a:latin typeface="Arial"/>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88337">
                <a:tc>
                  <a:txBody>
                    <a:bodyPr/>
                    <a:lstStyle/>
                    <a:p>
                      <a:pPr marL="0" marR="0">
                        <a:lnSpc>
                          <a:spcPct val="115000"/>
                        </a:lnSpc>
                        <a:spcBef>
                          <a:spcPts val="0"/>
                        </a:spcBef>
                        <a:spcAft>
                          <a:spcPts val="0"/>
                        </a:spcAft>
                      </a:pPr>
                      <a:r>
                        <a:rPr lang="en-US" sz="1000" b="1" dirty="0" smtClean="0">
                          <a:latin typeface="Arial"/>
                          <a:ea typeface="Times New Roman"/>
                          <a:cs typeface="Times New Roman"/>
                        </a:rPr>
                        <a:t>KZN</a:t>
                      </a:r>
                      <a:endParaRPr lang="en-US" sz="1000" b="1" dirty="0">
                        <a:latin typeface="Arial"/>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ZA" sz="1000">
                          <a:latin typeface="Arial"/>
                          <a:ea typeface="Times New Roman"/>
                          <a:cs typeface="Times New Roman"/>
                        </a:rPr>
                        <a:t>1600</a:t>
                      </a:r>
                      <a:endParaRPr lang="en-US" sz="1100">
                        <a:latin typeface="Arial"/>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ZA" sz="1000">
                          <a:latin typeface="Arial"/>
                          <a:ea typeface="Times New Roman"/>
                          <a:cs typeface="Times New Roman"/>
                        </a:rPr>
                        <a:t>various</a:t>
                      </a:r>
                      <a:endParaRPr lang="en-US" sz="1100">
                        <a:latin typeface="Arial"/>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88337">
                <a:tc>
                  <a:txBody>
                    <a:bodyPr/>
                    <a:lstStyle/>
                    <a:p>
                      <a:pPr marL="0" marR="0">
                        <a:lnSpc>
                          <a:spcPct val="115000"/>
                        </a:lnSpc>
                        <a:spcBef>
                          <a:spcPts val="0"/>
                        </a:spcBef>
                        <a:spcAft>
                          <a:spcPts val="0"/>
                        </a:spcAft>
                      </a:pPr>
                      <a:r>
                        <a:rPr lang="en-US" sz="1000" b="1" dirty="0" smtClean="0">
                          <a:latin typeface="Arial"/>
                          <a:ea typeface="Times New Roman"/>
                          <a:cs typeface="Times New Roman"/>
                        </a:rPr>
                        <a:t>Limpopo</a:t>
                      </a:r>
                      <a:endParaRPr lang="en-US" sz="1000" b="1" dirty="0">
                        <a:latin typeface="Arial"/>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ZA" sz="1000">
                          <a:latin typeface="Arial"/>
                          <a:ea typeface="Times New Roman"/>
                          <a:cs typeface="Times New Roman"/>
                        </a:rPr>
                        <a:t>190</a:t>
                      </a:r>
                      <a:endParaRPr lang="en-US" sz="1100">
                        <a:latin typeface="Arial"/>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ZA" sz="1000">
                          <a:latin typeface="Arial"/>
                          <a:ea typeface="Times New Roman"/>
                          <a:cs typeface="Times New Roman"/>
                        </a:rPr>
                        <a:t>Great North </a:t>
                      </a:r>
                      <a:endParaRPr lang="en-US" sz="1100">
                        <a:latin typeface="Arial"/>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88337">
                <a:tc>
                  <a:txBody>
                    <a:bodyPr/>
                    <a:lstStyle/>
                    <a:p>
                      <a:pPr marL="0" marR="0">
                        <a:lnSpc>
                          <a:spcPct val="115000"/>
                        </a:lnSpc>
                        <a:spcBef>
                          <a:spcPts val="0"/>
                        </a:spcBef>
                        <a:spcAft>
                          <a:spcPts val="0"/>
                        </a:spcAft>
                      </a:pPr>
                      <a:r>
                        <a:rPr lang="en-US" sz="1000" b="1" dirty="0" smtClean="0">
                          <a:latin typeface="Arial"/>
                          <a:ea typeface="Times New Roman"/>
                          <a:cs typeface="Times New Roman"/>
                        </a:rPr>
                        <a:t>Northern</a:t>
                      </a:r>
                      <a:r>
                        <a:rPr lang="en-US" sz="1000" b="1" baseline="0" dirty="0" smtClean="0">
                          <a:latin typeface="Arial"/>
                          <a:ea typeface="Times New Roman"/>
                          <a:cs typeface="Times New Roman"/>
                        </a:rPr>
                        <a:t> Cape</a:t>
                      </a:r>
                      <a:endParaRPr lang="en-US" sz="1000" b="1" dirty="0">
                        <a:latin typeface="Arial"/>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ZA" sz="1000">
                          <a:latin typeface="Arial"/>
                          <a:ea typeface="Times New Roman"/>
                          <a:cs typeface="Times New Roman"/>
                        </a:rPr>
                        <a:t>40</a:t>
                      </a:r>
                      <a:endParaRPr lang="en-US" sz="1100">
                        <a:latin typeface="Arial"/>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ZA" sz="1000">
                          <a:latin typeface="Arial"/>
                          <a:ea typeface="Times New Roman"/>
                          <a:cs typeface="Times New Roman"/>
                        </a:rPr>
                        <a:t>various</a:t>
                      </a:r>
                      <a:endParaRPr lang="en-US" sz="1100">
                        <a:latin typeface="Arial"/>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88337">
                <a:tc>
                  <a:txBody>
                    <a:bodyPr/>
                    <a:lstStyle/>
                    <a:p>
                      <a:pPr marL="0" marR="0">
                        <a:lnSpc>
                          <a:spcPct val="115000"/>
                        </a:lnSpc>
                        <a:spcBef>
                          <a:spcPts val="0"/>
                        </a:spcBef>
                        <a:spcAft>
                          <a:spcPts val="0"/>
                        </a:spcAft>
                      </a:pPr>
                      <a:r>
                        <a:rPr lang="en-US" sz="1000" b="1" dirty="0" smtClean="0">
                          <a:latin typeface="Arial"/>
                          <a:ea typeface="Times New Roman"/>
                          <a:cs typeface="Times New Roman"/>
                        </a:rPr>
                        <a:t>Northwest</a:t>
                      </a:r>
                      <a:endParaRPr lang="en-US" sz="1000" b="1" dirty="0">
                        <a:latin typeface="Arial"/>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ZA" sz="1000">
                          <a:latin typeface="Arial"/>
                          <a:ea typeface="Times New Roman"/>
                          <a:cs typeface="Times New Roman"/>
                        </a:rPr>
                        <a:t>220</a:t>
                      </a:r>
                      <a:endParaRPr lang="en-US" sz="1100">
                        <a:latin typeface="Arial"/>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ZA" sz="1000">
                          <a:latin typeface="Arial"/>
                          <a:ea typeface="Times New Roman"/>
                          <a:cs typeface="Times New Roman"/>
                        </a:rPr>
                        <a:t>various</a:t>
                      </a:r>
                      <a:endParaRPr lang="en-US" sz="1100">
                        <a:latin typeface="Arial"/>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88337">
                <a:tc>
                  <a:txBody>
                    <a:bodyPr/>
                    <a:lstStyle/>
                    <a:p>
                      <a:pPr marL="0" marR="0">
                        <a:lnSpc>
                          <a:spcPct val="115000"/>
                        </a:lnSpc>
                        <a:spcBef>
                          <a:spcPts val="0"/>
                        </a:spcBef>
                        <a:spcAft>
                          <a:spcPts val="0"/>
                        </a:spcAft>
                      </a:pPr>
                      <a:r>
                        <a:rPr lang="en-US" sz="1000" b="1" dirty="0" smtClean="0">
                          <a:latin typeface="Arial"/>
                          <a:ea typeface="Times New Roman"/>
                          <a:cs typeface="Times New Roman"/>
                        </a:rPr>
                        <a:t>Western Cape</a:t>
                      </a:r>
                      <a:endParaRPr lang="en-US" sz="1000" b="1" dirty="0">
                        <a:latin typeface="Arial"/>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ZA" sz="1000">
                          <a:latin typeface="Arial"/>
                          <a:ea typeface="Times New Roman"/>
                          <a:cs typeface="Times New Roman"/>
                        </a:rPr>
                        <a:t>910</a:t>
                      </a:r>
                      <a:endParaRPr lang="en-US" sz="1100">
                        <a:latin typeface="Arial"/>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ZA" sz="1000">
                          <a:latin typeface="Arial"/>
                          <a:ea typeface="Times New Roman"/>
                          <a:cs typeface="Times New Roman"/>
                        </a:rPr>
                        <a:t>Golden Arrow </a:t>
                      </a:r>
                      <a:endParaRPr lang="en-US" sz="1100">
                        <a:latin typeface="Arial"/>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88337">
                <a:tc>
                  <a:txBody>
                    <a:bodyPr/>
                    <a:lstStyle/>
                    <a:p>
                      <a:pPr marL="0" marR="0">
                        <a:lnSpc>
                          <a:spcPct val="115000"/>
                        </a:lnSpc>
                        <a:spcBef>
                          <a:spcPts val="0"/>
                        </a:spcBef>
                        <a:spcAft>
                          <a:spcPts val="0"/>
                        </a:spcAft>
                      </a:pPr>
                      <a:r>
                        <a:rPr lang="en-ZA" sz="1000" b="1" dirty="0">
                          <a:latin typeface="Arial"/>
                          <a:ea typeface="Times New Roman"/>
                          <a:cs typeface="Times New Roman"/>
                        </a:rPr>
                        <a:t>TOTAL </a:t>
                      </a:r>
                      <a:endParaRPr lang="en-US" sz="1100" dirty="0">
                        <a:latin typeface="Arial"/>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ZA" sz="1000">
                          <a:latin typeface="Arial"/>
                          <a:ea typeface="Times New Roman"/>
                          <a:cs typeface="Times New Roman"/>
                        </a:rPr>
                        <a:t>6035</a:t>
                      </a:r>
                      <a:endParaRPr lang="en-US" sz="1100">
                        <a:latin typeface="Arial"/>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endParaRPr lang="en-ZA" sz="1000" dirty="0">
                        <a:latin typeface="Arial"/>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graphicFrame>
        <p:nvGraphicFramePr>
          <p:cNvPr id="6" name="Table 5"/>
          <p:cNvGraphicFramePr>
            <a:graphicFrameLocks noGrp="1"/>
          </p:cNvGraphicFramePr>
          <p:nvPr/>
        </p:nvGraphicFramePr>
        <p:xfrm>
          <a:off x="285720" y="5286388"/>
          <a:ext cx="4429155" cy="1131257"/>
        </p:xfrm>
        <a:graphic>
          <a:graphicData uri="http://schemas.openxmlformats.org/drawingml/2006/table">
            <a:tbl>
              <a:tblPr/>
              <a:tblGrid>
                <a:gridCol w="1801522"/>
                <a:gridCol w="1074941"/>
                <a:gridCol w="1552692"/>
              </a:tblGrid>
              <a:tr h="307101">
                <a:tc>
                  <a:txBody>
                    <a:bodyPr/>
                    <a:lstStyle/>
                    <a:p>
                      <a:pPr marL="0" marR="0">
                        <a:lnSpc>
                          <a:spcPct val="115000"/>
                        </a:lnSpc>
                        <a:spcBef>
                          <a:spcPts val="0"/>
                        </a:spcBef>
                        <a:spcAft>
                          <a:spcPts val="0"/>
                        </a:spcAft>
                      </a:pPr>
                      <a:r>
                        <a:rPr lang="en-US" sz="1000" b="1" dirty="0">
                          <a:latin typeface="Arial"/>
                          <a:ea typeface="Times New Roman"/>
                          <a:cs typeface="Arial"/>
                        </a:rPr>
                        <a:t>Contract type </a:t>
                      </a:r>
                      <a:endParaRPr lang="en-US" sz="1100" dirty="0">
                        <a:latin typeface="Arial"/>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000" b="1" dirty="0">
                          <a:latin typeface="Arial"/>
                          <a:ea typeface="Times New Roman"/>
                          <a:cs typeface="Arial"/>
                        </a:rPr>
                        <a:t>Number</a:t>
                      </a:r>
                      <a:endParaRPr lang="en-US" sz="1100" dirty="0">
                        <a:latin typeface="Arial"/>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000" b="1">
                          <a:latin typeface="Arial"/>
                          <a:ea typeface="Times New Roman"/>
                          <a:cs typeface="Arial"/>
                        </a:rPr>
                        <a:t>Percentage of subsidy budget</a:t>
                      </a:r>
                      <a:endParaRPr lang="en-US" sz="1100">
                        <a:latin typeface="Arial"/>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53551">
                <a:tc>
                  <a:txBody>
                    <a:bodyPr/>
                    <a:lstStyle/>
                    <a:p>
                      <a:pPr marL="0" marR="0">
                        <a:lnSpc>
                          <a:spcPct val="115000"/>
                        </a:lnSpc>
                        <a:spcBef>
                          <a:spcPts val="0"/>
                        </a:spcBef>
                        <a:spcAft>
                          <a:spcPts val="0"/>
                        </a:spcAft>
                      </a:pPr>
                      <a:r>
                        <a:rPr lang="en-US" sz="1000">
                          <a:latin typeface="Arial"/>
                          <a:ea typeface="Times New Roman"/>
                          <a:cs typeface="Arial"/>
                        </a:rPr>
                        <a:t>Interim contracts </a:t>
                      </a:r>
                      <a:endParaRPr lang="en-US" sz="1100">
                        <a:latin typeface="Arial"/>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000">
                          <a:latin typeface="Arial"/>
                          <a:ea typeface="Times New Roman"/>
                          <a:cs typeface="Arial"/>
                        </a:rPr>
                        <a:t>39</a:t>
                      </a:r>
                      <a:endParaRPr lang="en-US" sz="1100">
                        <a:latin typeface="Arial"/>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000">
                          <a:latin typeface="Arial"/>
                          <a:ea typeface="Times New Roman"/>
                          <a:cs typeface="Arial"/>
                        </a:rPr>
                        <a:t>68%</a:t>
                      </a:r>
                      <a:endParaRPr lang="en-US" sz="1100">
                        <a:latin typeface="Arial"/>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53551">
                <a:tc>
                  <a:txBody>
                    <a:bodyPr/>
                    <a:lstStyle/>
                    <a:p>
                      <a:pPr marL="0" marR="0">
                        <a:lnSpc>
                          <a:spcPct val="115000"/>
                        </a:lnSpc>
                        <a:spcBef>
                          <a:spcPts val="0"/>
                        </a:spcBef>
                        <a:spcAft>
                          <a:spcPts val="0"/>
                        </a:spcAft>
                      </a:pPr>
                      <a:r>
                        <a:rPr lang="en-US" sz="1000">
                          <a:latin typeface="Arial"/>
                          <a:ea typeface="Times New Roman"/>
                          <a:cs typeface="Arial"/>
                        </a:rPr>
                        <a:t>Tender contracts </a:t>
                      </a:r>
                      <a:endParaRPr lang="en-US" sz="1100">
                        <a:latin typeface="Arial"/>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000">
                          <a:latin typeface="Arial"/>
                          <a:ea typeface="Times New Roman"/>
                          <a:cs typeface="Arial"/>
                        </a:rPr>
                        <a:t>66</a:t>
                      </a:r>
                      <a:endParaRPr lang="en-US" sz="1100">
                        <a:latin typeface="Arial"/>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000">
                          <a:latin typeface="Arial"/>
                          <a:ea typeface="Times New Roman"/>
                          <a:cs typeface="Arial"/>
                        </a:rPr>
                        <a:t>28%</a:t>
                      </a:r>
                      <a:endParaRPr lang="en-US" sz="1100">
                        <a:latin typeface="Arial"/>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53551">
                <a:tc>
                  <a:txBody>
                    <a:bodyPr/>
                    <a:lstStyle/>
                    <a:p>
                      <a:pPr marL="0" marR="0">
                        <a:lnSpc>
                          <a:spcPct val="115000"/>
                        </a:lnSpc>
                        <a:spcBef>
                          <a:spcPts val="0"/>
                        </a:spcBef>
                        <a:spcAft>
                          <a:spcPts val="0"/>
                        </a:spcAft>
                      </a:pPr>
                      <a:r>
                        <a:rPr lang="en-US" sz="1000">
                          <a:latin typeface="Arial"/>
                          <a:ea typeface="Times New Roman"/>
                          <a:cs typeface="Arial"/>
                        </a:rPr>
                        <a:t>Negotiated contracts </a:t>
                      </a:r>
                      <a:endParaRPr lang="en-US" sz="1100">
                        <a:latin typeface="Arial"/>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000">
                          <a:latin typeface="Arial"/>
                          <a:ea typeface="Times New Roman"/>
                          <a:cs typeface="Arial"/>
                        </a:rPr>
                        <a:t>10</a:t>
                      </a:r>
                      <a:endParaRPr lang="en-US" sz="1100">
                        <a:latin typeface="Arial"/>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000">
                          <a:latin typeface="Arial"/>
                          <a:ea typeface="Times New Roman"/>
                          <a:cs typeface="Arial"/>
                        </a:rPr>
                        <a:t>4%</a:t>
                      </a:r>
                      <a:endParaRPr lang="en-US" sz="1100">
                        <a:latin typeface="Arial"/>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54957">
                <a:tc>
                  <a:txBody>
                    <a:bodyPr/>
                    <a:lstStyle/>
                    <a:p>
                      <a:pPr marL="0" marR="0">
                        <a:lnSpc>
                          <a:spcPct val="115000"/>
                        </a:lnSpc>
                        <a:spcBef>
                          <a:spcPts val="0"/>
                        </a:spcBef>
                        <a:spcAft>
                          <a:spcPts val="0"/>
                        </a:spcAft>
                      </a:pPr>
                      <a:r>
                        <a:rPr lang="en-US" sz="1000" dirty="0">
                          <a:latin typeface="Arial"/>
                          <a:ea typeface="Times New Roman"/>
                          <a:cs typeface="Arial"/>
                        </a:rPr>
                        <a:t>TOTAL </a:t>
                      </a:r>
                      <a:endParaRPr lang="en-US" sz="1100" dirty="0">
                        <a:latin typeface="Arial"/>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000">
                          <a:latin typeface="Arial"/>
                          <a:ea typeface="Times New Roman"/>
                          <a:cs typeface="Arial"/>
                        </a:rPr>
                        <a:t>115</a:t>
                      </a:r>
                      <a:endParaRPr lang="en-US" sz="1100">
                        <a:latin typeface="Arial"/>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000" dirty="0">
                          <a:latin typeface="Arial"/>
                          <a:ea typeface="Times New Roman"/>
                          <a:cs typeface="Arial"/>
                        </a:rPr>
                        <a:t>100%</a:t>
                      </a:r>
                      <a:endParaRPr lang="en-US" sz="1100" dirty="0">
                        <a:latin typeface="Arial"/>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graphicFrame>
        <p:nvGraphicFramePr>
          <p:cNvPr id="7" name="Table 6"/>
          <p:cNvGraphicFramePr>
            <a:graphicFrameLocks noGrp="1"/>
          </p:cNvGraphicFramePr>
          <p:nvPr/>
        </p:nvGraphicFramePr>
        <p:xfrm>
          <a:off x="5000628" y="2357430"/>
          <a:ext cx="3929090" cy="2643206"/>
        </p:xfrm>
        <a:graphic>
          <a:graphicData uri="http://schemas.openxmlformats.org/drawingml/2006/table">
            <a:tbl>
              <a:tblPr/>
              <a:tblGrid>
                <a:gridCol w="909119"/>
                <a:gridCol w="795957"/>
                <a:gridCol w="667204"/>
                <a:gridCol w="667204"/>
                <a:gridCol w="889606"/>
              </a:tblGrid>
              <a:tr h="285752">
                <a:tc>
                  <a:txBody>
                    <a:bodyPr/>
                    <a:lstStyle/>
                    <a:p>
                      <a:pPr marL="0" marR="0">
                        <a:lnSpc>
                          <a:spcPct val="115000"/>
                        </a:lnSpc>
                        <a:spcBef>
                          <a:spcPts val="0"/>
                        </a:spcBef>
                        <a:spcAft>
                          <a:spcPts val="0"/>
                        </a:spcAft>
                      </a:pPr>
                      <a:endParaRPr lang="en-US" sz="1000" dirty="0">
                        <a:latin typeface="Arial"/>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b="1">
                          <a:latin typeface="Arial"/>
                          <a:ea typeface="Times New Roman"/>
                          <a:cs typeface="Arial"/>
                        </a:rPr>
                        <a:t>2005/06 </a:t>
                      </a:r>
                      <a:endParaRPr lang="en-US" sz="1100">
                        <a:latin typeface="Arial"/>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b="1">
                          <a:latin typeface="Arial"/>
                          <a:ea typeface="Times New Roman"/>
                          <a:cs typeface="Arial"/>
                        </a:rPr>
                        <a:t>2006/07 </a:t>
                      </a:r>
                      <a:endParaRPr lang="en-US" sz="1100">
                        <a:latin typeface="Arial"/>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b="1">
                          <a:latin typeface="Arial"/>
                          <a:ea typeface="Times New Roman"/>
                          <a:cs typeface="Arial"/>
                        </a:rPr>
                        <a:t>2007/08 </a:t>
                      </a:r>
                      <a:endParaRPr lang="en-US" sz="1100">
                        <a:latin typeface="Arial"/>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b="1" dirty="0">
                          <a:latin typeface="Arial"/>
                          <a:ea typeface="Times New Roman"/>
                          <a:cs typeface="Arial"/>
                        </a:rPr>
                        <a:t>2008/09</a:t>
                      </a:r>
                      <a:endParaRPr lang="en-US" sz="1100" dirty="0">
                        <a:latin typeface="Arial"/>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57190">
                <a:tc>
                  <a:txBody>
                    <a:bodyPr/>
                    <a:lstStyle/>
                    <a:p>
                      <a:pPr marL="0" marR="0">
                        <a:lnSpc>
                          <a:spcPct val="115000"/>
                        </a:lnSpc>
                        <a:spcBef>
                          <a:spcPts val="0"/>
                        </a:spcBef>
                        <a:spcAft>
                          <a:spcPts val="0"/>
                        </a:spcAft>
                      </a:pPr>
                      <a:r>
                        <a:rPr lang="en-US" sz="1000" b="1">
                          <a:latin typeface="Arial"/>
                          <a:ea typeface="Times New Roman"/>
                          <a:cs typeface="Arial"/>
                        </a:rPr>
                        <a:t>Initial allocation </a:t>
                      </a:r>
                      <a:endParaRPr lang="en-US" sz="1100">
                        <a:latin typeface="Arial"/>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lnSpc>
                          <a:spcPct val="115000"/>
                        </a:lnSpc>
                        <a:spcBef>
                          <a:spcPts val="0"/>
                        </a:spcBef>
                        <a:spcAft>
                          <a:spcPts val="0"/>
                        </a:spcAft>
                      </a:pPr>
                      <a:r>
                        <a:rPr lang="en-US" sz="1000">
                          <a:latin typeface="Arial"/>
                          <a:ea typeface="Times New Roman"/>
                          <a:cs typeface="Arial"/>
                        </a:rPr>
                        <a:t>2278.5</a:t>
                      </a:r>
                      <a:endParaRPr lang="en-US" sz="1100">
                        <a:latin typeface="Arial"/>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lnSpc>
                          <a:spcPct val="115000"/>
                        </a:lnSpc>
                        <a:spcBef>
                          <a:spcPts val="0"/>
                        </a:spcBef>
                        <a:spcAft>
                          <a:spcPts val="0"/>
                        </a:spcAft>
                      </a:pPr>
                      <a:r>
                        <a:rPr lang="en-US" sz="1000">
                          <a:latin typeface="Arial"/>
                          <a:ea typeface="Times New Roman"/>
                          <a:cs typeface="Arial"/>
                        </a:rPr>
                        <a:t>2415.2</a:t>
                      </a:r>
                      <a:endParaRPr lang="en-US" sz="1100">
                        <a:latin typeface="Arial"/>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lnSpc>
                          <a:spcPct val="115000"/>
                        </a:lnSpc>
                        <a:spcBef>
                          <a:spcPts val="0"/>
                        </a:spcBef>
                        <a:spcAft>
                          <a:spcPts val="0"/>
                        </a:spcAft>
                      </a:pPr>
                      <a:r>
                        <a:rPr lang="en-US" sz="1000">
                          <a:latin typeface="Arial"/>
                          <a:ea typeface="Times New Roman"/>
                          <a:cs typeface="Arial"/>
                        </a:rPr>
                        <a:t>2536.0</a:t>
                      </a:r>
                      <a:endParaRPr lang="en-US" sz="1100">
                        <a:latin typeface="Arial"/>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lnSpc>
                          <a:spcPct val="115000"/>
                        </a:lnSpc>
                        <a:spcBef>
                          <a:spcPts val="0"/>
                        </a:spcBef>
                        <a:spcAft>
                          <a:spcPts val="0"/>
                        </a:spcAft>
                      </a:pPr>
                      <a:r>
                        <a:rPr lang="en-US" sz="1000">
                          <a:latin typeface="Arial"/>
                          <a:ea typeface="Times New Roman"/>
                          <a:cs typeface="Arial"/>
                        </a:rPr>
                        <a:t>2829.6</a:t>
                      </a:r>
                      <a:endParaRPr lang="en-US" sz="1100">
                        <a:latin typeface="Arial"/>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57190">
                <a:tc>
                  <a:txBody>
                    <a:bodyPr/>
                    <a:lstStyle/>
                    <a:p>
                      <a:pPr marL="0" marR="0">
                        <a:lnSpc>
                          <a:spcPct val="115000"/>
                        </a:lnSpc>
                        <a:spcBef>
                          <a:spcPts val="0"/>
                        </a:spcBef>
                        <a:spcAft>
                          <a:spcPts val="0"/>
                        </a:spcAft>
                      </a:pPr>
                      <a:r>
                        <a:rPr lang="en-US" sz="1000" b="1">
                          <a:latin typeface="Arial"/>
                          <a:ea typeface="Times New Roman"/>
                          <a:cs typeface="Arial"/>
                        </a:rPr>
                        <a:t>Adjustment </a:t>
                      </a:r>
                      <a:endParaRPr lang="en-US" sz="1100">
                        <a:latin typeface="Arial"/>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lnSpc>
                          <a:spcPct val="115000"/>
                        </a:lnSpc>
                        <a:spcBef>
                          <a:spcPts val="0"/>
                        </a:spcBef>
                        <a:spcAft>
                          <a:spcPts val="0"/>
                        </a:spcAft>
                      </a:pPr>
                      <a:r>
                        <a:rPr lang="en-US" sz="1000">
                          <a:latin typeface="Arial"/>
                          <a:ea typeface="Times New Roman"/>
                          <a:cs typeface="Arial"/>
                        </a:rPr>
                        <a:t>19.2</a:t>
                      </a:r>
                      <a:endParaRPr lang="en-US" sz="1100">
                        <a:latin typeface="Arial"/>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lnSpc>
                          <a:spcPct val="115000"/>
                        </a:lnSpc>
                        <a:spcBef>
                          <a:spcPts val="0"/>
                        </a:spcBef>
                        <a:spcAft>
                          <a:spcPts val="0"/>
                        </a:spcAft>
                      </a:pPr>
                      <a:r>
                        <a:rPr lang="en-US" sz="1000">
                          <a:latin typeface="Arial"/>
                          <a:ea typeface="Times New Roman"/>
                          <a:cs typeface="Arial"/>
                        </a:rPr>
                        <a:t>45.1</a:t>
                      </a:r>
                      <a:endParaRPr lang="en-US" sz="1100">
                        <a:latin typeface="Arial"/>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lnSpc>
                          <a:spcPct val="115000"/>
                        </a:lnSpc>
                        <a:spcBef>
                          <a:spcPts val="0"/>
                        </a:spcBef>
                        <a:spcAft>
                          <a:spcPts val="0"/>
                        </a:spcAft>
                      </a:pPr>
                      <a:r>
                        <a:rPr lang="en-US" sz="1000">
                          <a:latin typeface="Arial"/>
                          <a:ea typeface="Times New Roman"/>
                          <a:cs typeface="Arial"/>
                        </a:rPr>
                        <a:t>300.0</a:t>
                      </a:r>
                      <a:endParaRPr lang="en-US" sz="1100">
                        <a:latin typeface="Arial"/>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lnSpc>
                          <a:spcPct val="115000"/>
                        </a:lnSpc>
                        <a:spcBef>
                          <a:spcPts val="0"/>
                        </a:spcBef>
                        <a:spcAft>
                          <a:spcPts val="0"/>
                        </a:spcAft>
                      </a:pPr>
                      <a:r>
                        <a:rPr lang="en-US" sz="1000">
                          <a:latin typeface="Arial"/>
                          <a:ea typeface="Times New Roman"/>
                          <a:cs typeface="Arial"/>
                        </a:rPr>
                        <a:t>154.5</a:t>
                      </a:r>
                      <a:endParaRPr lang="en-US" sz="1100">
                        <a:latin typeface="Arial"/>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28628">
                <a:tc>
                  <a:txBody>
                    <a:bodyPr/>
                    <a:lstStyle/>
                    <a:p>
                      <a:pPr marL="0" marR="0">
                        <a:lnSpc>
                          <a:spcPct val="115000"/>
                        </a:lnSpc>
                        <a:spcBef>
                          <a:spcPts val="0"/>
                        </a:spcBef>
                        <a:spcAft>
                          <a:spcPts val="0"/>
                        </a:spcAft>
                      </a:pPr>
                      <a:r>
                        <a:rPr lang="en-US" sz="1000" b="1">
                          <a:latin typeface="Arial"/>
                          <a:ea typeface="Times New Roman"/>
                          <a:cs typeface="Arial"/>
                        </a:rPr>
                        <a:t>Total allocation</a:t>
                      </a:r>
                      <a:endParaRPr lang="en-US" sz="1100">
                        <a:latin typeface="Arial"/>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lnSpc>
                          <a:spcPct val="115000"/>
                        </a:lnSpc>
                        <a:spcBef>
                          <a:spcPts val="0"/>
                        </a:spcBef>
                        <a:spcAft>
                          <a:spcPts val="0"/>
                        </a:spcAft>
                      </a:pPr>
                      <a:r>
                        <a:rPr lang="en-US" sz="1000">
                          <a:latin typeface="Arial"/>
                          <a:ea typeface="Times New Roman"/>
                          <a:cs typeface="Arial"/>
                        </a:rPr>
                        <a:t>2297.8</a:t>
                      </a:r>
                      <a:endParaRPr lang="en-US" sz="1100">
                        <a:latin typeface="Arial"/>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lnSpc>
                          <a:spcPct val="115000"/>
                        </a:lnSpc>
                        <a:spcBef>
                          <a:spcPts val="0"/>
                        </a:spcBef>
                        <a:spcAft>
                          <a:spcPts val="0"/>
                        </a:spcAft>
                      </a:pPr>
                      <a:r>
                        <a:rPr lang="en-US" sz="1000">
                          <a:latin typeface="Arial"/>
                          <a:ea typeface="Times New Roman"/>
                          <a:cs typeface="Arial"/>
                        </a:rPr>
                        <a:t>2460.3</a:t>
                      </a:r>
                      <a:endParaRPr lang="en-US" sz="1100">
                        <a:latin typeface="Arial"/>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lnSpc>
                          <a:spcPct val="115000"/>
                        </a:lnSpc>
                        <a:spcBef>
                          <a:spcPts val="0"/>
                        </a:spcBef>
                        <a:spcAft>
                          <a:spcPts val="0"/>
                        </a:spcAft>
                      </a:pPr>
                      <a:r>
                        <a:rPr lang="en-US" sz="1000">
                          <a:latin typeface="Arial"/>
                          <a:ea typeface="Times New Roman"/>
                          <a:cs typeface="Arial"/>
                        </a:rPr>
                        <a:t>2836.0</a:t>
                      </a:r>
                      <a:endParaRPr lang="en-US" sz="1100">
                        <a:latin typeface="Arial"/>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lnSpc>
                          <a:spcPct val="115000"/>
                        </a:lnSpc>
                        <a:spcBef>
                          <a:spcPts val="0"/>
                        </a:spcBef>
                        <a:spcAft>
                          <a:spcPts val="0"/>
                        </a:spcAft>
                      </a:pPr>
                      <a:r>
                        <a:rPr lang="en-US" sz="1000">
                          <a:latin typeface="Arial"/>
                          <a:ea typeface="Times New Roman"/>
                          <a:cs typeface="Arial"/>
                        </a:rPr>
                        <a:t>2984.1</a:t>
                      </a:r>
                      <a:endParaRPr lang="en-US" sz="1100">
                        <a:latin typeface="Arial"/>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71504">
                <a:tc>
                  <a:txBody>
                    <a:bodyPr/>
                    <a:lstStyle/>
                    <a:p>
                      <a:pPr marL="0" marR="0">
                        <a:lnSpc>
                          <a:spcPct val="115000"/>
                        </a:lnSpc>
                        <a:spcBef>
                          <a:spcPts val="0"/>
                        </a:spcBef>
                        <a:spcAft>
                          <a:spcPts val="0"/>
                        </a:spcAft>
                      </a:pPr>
                      <a:r>
                        <a:rPr lang="en-US" sz="1000" b="1">
                          <a:latin typeface="Arial"/>
                          <a:ea typeface="Times New Roman"/>
                          <a:cs typeface="Arial"/>
                        </a:rPr>
                        <a:t>Actual subsidy expenditure </a:t>
                      </a:r>
                      <a:endParaRPr lang="en-US" sz="1100">
                        <a:latin typeface="Arial"/>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lnSpc>
                          <a:spcPct val="115000"/>
                        </a:lnSpc>
                        <a:spcBef>
                          <a:spcPts val="0"/>
                        </a:spcBef>
                        <a:spcAft>
                          <a:spcPts val="0"/>
                        </a:spcAft>
                      </a:pPr>
                      <a:r>
                        <a:rPr lang="en-US" sz="1000">
                          <a:latin typeface="Arial"/>
                          <a:ea typeface="Times New Roman"/>
                          <a:cs typeface="Arial"/>
                        </a:rPr>
                        <a:t>2383.7</a:t>
                      </a:r>
                      <a:endParaRPr lang="en-US" sz="1100">
                        <a:latin typeface="Arial"/>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lnSpc>
                          <a:spcPct val="115000"/>
                        </a:lnSpc>
                        <a:spcBef>
                          <a:spcPts val="0"/>
                        </a:spcBef>
                        <a:spcAft>
                          <a:spcPts val="0"/>
                        </a:spcAft>
                      </a:pPr>
                      <a:r>
                        <a:rPr lang="en-US" sz="1000" dirty="0">
                          <a:latin typeface="Arial"/>
                          <a:ea typeface="Times New Roman"/>
                          <a:cs typeface="Arial"/>
                        </a:rPr>
                        <a:t>2695.6</a:t>
                      </a:r>
                      <a:endParaRPr lang="en-US" sz="1100" dirty="0">
                        <a:latin typeface="Arial"/>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lnSpc>
                          <a:spcPct val="115000"/>
                        </a:lnSpc>
                        <a:spcBef>
                          <a:spcPts val="0"/>
                        </a:spcBef>
                        <a:spcAft>
                          <a:spcPts val="0"/>
                        </a:spcAft>
                      </a:pPr>
                      <a:r>
                        <a:rPr lang="en-US" sz="1000">
                          <a:latin typeface="Arial"/>
                          <a:ea typeface="Times New Roman"/>
                          <a:cs typeface="Arial"/>
                        </a:rPr>
                        <a:t>3110.0</a:t>
                      </a:r>
                      <a:endParaRPr lang="en-US" sz="1100">
                        <a:latin typeface="Arial"/>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lnSpc>
                          <a:spcPct val="115000"/>
                        </a:lnSpc>
                        <a:spcBef>
                          <a:spcPts val="0"/>
                        </a:spcBef>
                        <a:spcAft>
                          <a:spcPts val="0"/>
                        </a:spcAft>
                      </a:pPr>
                      <a:r>
                        <a:rPr lang="en-US" sz="1000">
                          <a:latin typeface="Arial"/>
                          <a:ea typeface="Times New Roman"/>
                          <a:cs typeface="Arial"/>
                        </a:rPr>
                        <a:t>3688.8</a:t>
                      </a:r>
                      <a:endParaRPr lang="en-US" sz="1100">
                        <a:latin typeface="Arial"/>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57190">
                <a:tc>
                  <a:txBody>
                    <a:bodyPr/>
                    <a:lstStyle/>
                    <a:p>
                      <a:pPr marL="0" marR="0">
                        <a:lnSpc>
                          <a:spcPct val="115000"/>
                        </a:lnSpc>
                        <a:spcBef>
                          <a:spcPts val="0"/>
                        </a:spcBef>
                        <a:spcAft>
                          <a:spcPts val="0"/>
                        </a:spcAft>
                      </a:pPr>
                      <a:r>
                        <a:rPr lang="en-US" sz="1000" b="1">
                          <a:latin typeface="Arial"/>
                          <a:ea typeface="Times New Roman"/>
                          <a:cs typeface="Arial"/>
                        </a:rPr>
                        <a:t>Annual deficit </a:t>
                      </a:r>
                      <a:endParaRPr lang="en-US" sz="1100">
                        <a:latin typeface="Arial"/>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lnSpc>
                          <a:spcPct val="115000"/>
                        </a:lnSpc>
                        <a:spcBef>
                          <a:spcPts val="0"/>
                        </a:spcBef>
                        <a:spcAft>
                          <a:spcPts val="0"/>
                        </a:spcAft>
                      </a:pPr>
                      <a:r>
                        <a:rPr lang="en-US" sz="1000">
                          <a:latin typeface="Arial"/>
                          <a:ea typeface="Times New Roman"/>
                          <a:cs typeface="Arial"/>
                        </a:rPr>
                        <a:t>85.9</a:t>
                      </a:r>
                      <a:endParaRPr lang="en-US" sz="1100">
                        <a:latin typeface="Arial"/>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lnSpc>
                          <a:spcPct val="115000"/>
                        </a:lnSpc>
                        <a:spcBef>
                          <a:spcPts val="0"/>
                        </a:spcBef>
                        <a:spcAft>
                          <a:spcPts val="0"/>
                        </a:spcAft>
                      </a:pPr>
                      <a:r>
                        <a:rPr lang="en-US" sz="1000">
                          <a:latin typeface="Arial"/>
                          <a:ea typeface="Times New Roman"/>
                          <a:cs typeface="Arial"/>
                        </a:rPr>
                        <a:t>235.2</a:t>
                      </a:r>
                      <a:endParaRPr lang="en-US" sz="1100">
                        <a:latin typeface="Arial"/>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lnSpc>
                          <a:spcPct val="115000"/>
                        </a:lnSpc>
                        <a:spcBef>
                          <a:spcPts val="0"/>
                        </a:spcBef>
                        <a:spcAft>
                          <a:spcPts val="0"/>
                        </a:spcAft>
                      </a:pPr>
                      <a:r>
                        <a:rPr lang="en-US" sz="1000">
                          <a:latin typeface="Arial"/>
                          <a:ea typeface="Times New Roman"/>
                          <a:cs typeface="Arial"/>
                        </a:rPr>
                        <a:t>274.0</a:t>
                      </a:r>
                      <a:endParaRPr lang="en-US" sz="1100">
                        <a:latin typeface="Arial"/>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lnSpc>
                          <a:spcPct val="115000"/>
                        </a:lnSpc>
                        <a:spcBef>
                          <a:spcPts val="0"/>
                        </a:spcBef>
                        <a:spcAft>
                          <a:spcPts val="0"/>
                        </a:spcAft>
                      </a:pPr>
                      <a:r>
                        <a:rPr lang="en-US" sz="1000">
                          <a:latin typeface="Arial"/>
                          <a:ea typeface="Times New Roman"/>
                          <a:cs typeface="Arial"/>
                        </a:rPr>
                        <a:t>704.7</a:t>
                      </a:r>
                      <a:endParaRPr lang="en-US" sz="1100">
                        <a:latin typeface="Arial"/>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85752">
                <a:tc gridSpan="2">
                  <a:txBody>
                    <a:bodyPr/>
                    <a:lstStyle/>
                    <a:p>
                      <a:pPr marL="0" marR="0">
                        <a:lnSpc>
                          <a:spcPct val="115000"/>
                        </a:lnSpc>
                        <a:spcBef>
                          <a:spcPts val="0"/>
                        </a:spcBef>
                        <a:spcAft>
                          <a:spcPts val="0"/>
                        </a:spcAft>
                      </a:pPr>
                      <a:r>
                        <a:rPr lang="en-US" sz="1000" b="1" dirty="0">
                          <a:latin typeface="Arial"/>
                          <a:ea typeface="Times New Roman"/>
                          <a:cs typeface="Arial"/>
                        </a:rPr>
                        <a:t>Accumulated deficit </a:t>
                      </a:r>
                      <a:endParaRPr lang="en-US" sz="1100" dirty="0">
                        <a:latin typeface="Arial"/>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marL="0" marR="0" algn="r">
                        <a:lnSpc>
                          <a:spcPct val="115000"/>
                        </a:lnSpc>
                        <a:spcBef>
                          <a:spcPts val="0"/>
                        </a:spcBef>
                        <a:spcAft>
                          <a:spcPts val="0"/>
                        </a:spcAft>
                      </a:pPr>
                      <a:r>
                        <a:rPr lang="en-US" sz="1000" dirty="0">
                          <a:latin typeface="Arial"/>
                          <a:ea typeface="Times New Roman"/>
                          <a:cs typeface="Arial"/>
                        </a:rPr>
                        <a:t>321.1</a:t>
                      </a:r>
                      <a:endParaRPr lang="en-US" sz="1100" dirty="0">
                        <a:latin typeface="Arial"/>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lnSpc>
                          <a:spcPct val="115000"/>
                        </a:lnSpc>
                        <a:spcBef>
                          <a:spcPts val="0"/>
                        </a:spcBef>
                        <a:spcAft>
                          <a:spcPts val="0"/>
                        </a:spcAft>
                      </a:pPr>
                      <a:r>
                        <a:rPr lang="en-US" sz="1000" dirty="0">
                          <a:latin typeface="Arial"/>
                          <a:ea typeface="Times New Roman"/>
                          <a:cs typeface="Arial"/>
                        </a:rPr>
                        <a:t>595.1</a:t>
                      </a:r>
                      <a:endParaRPr lang="en-US" sz="1100" dirty="0">
                        <a:latin typeface="Arial"/>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lnSpc>
                          <a:spcPct val="115000"/>
                        </a:lnSpc>
                        <a:spcBef>
                          <a:spcPts val="0"/>
                        </a:spcBef>
                        <a:spcAft>
                          <a:spcPts val="0"/>
                        </a:spcAft>
                      </a:pPr>
                      <a:r>
                        <a:rPr lang="en-US" sz="1000" dirty="0">
                          <a:latin typeface="Arial"/>
                          <a:ea typeface="Times New Roman"/>
                          <a:cs typeface="Arial"/>
                        </a:rPr>
                        <a:t>1299.8</a:t>
                      </a:r>
                      <a:endParaRPr lang="en-US" sz="1100" dirty="0">
                        <a:latin typeface="Arial"/>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8" name="TextBox 7"/>
          <p:cNvSpPr txBox="1"/>
          <p:nvPr/>
        </p:nvSpPr>
        <p:spPr>
          <a:xfrm>
            <a:off x="142844" y="1500174"/>
            <a:ext cx="5572164" cy="276999"/>
          </a:xfrm>
          <a:prstGeom prst="rect">
            <a:avLst/>
          </a:prstGeom>
          <a:noFill/>
        </p:spPr>
        <p:txBody>
          <a:bodyPr wrap="square" rtlCol="0">
            <a:spAutoFit/>
          </a:bodyPr>
          <a:lstStyle/>
          <a:p>
            <a:r>
              <a:rPr lang="en-US" sz="1200" b="1" dirty="0" smtClean="0"/>
              <a:t>Provincially </a:t>
            </a:r>
            <a:r>
              <a:rPr lang="en-US" sz="1200" b="1" dirty="0" err="1" smtClean="0"/>
              <a:t>subsidised</a:t>
            </a:r>
            <a:r>
              <a:rPr lang="en-US" sz="1200" b="1" dirty="0" smtClean="0"/>
              <a:t> bus fleets     </a:t>
            </a:r>
            <a:r>
              <a:rPr lang="en-US" sz="1200" dirty="0" smtClean="0"/>
              <a:t>(source: Dept of Transport 2007)</a:t>
            </a:r>
            <a:endParaRPr lang="en-US" sz="1200" dirty="0"/>
          </a:p>
        </p:txBody>
      </p:sp>
      <p:sp>
        <p:nvSpPr>
          <p:cNvPr id="9" name="TextBox 8"/>
          <p:cNvSpPr txBox="1"/>
          <p:nvPr/>
        </p:nvSpPr>
        <p:spPr>
          <a:xfrm>
            <a:off x="285720" y="4643446"/>
            <a:ext cx="4357719" cy="461665"/>
          </a:xfrm>
          <a:prstGeom prst="rect">
            <a:avLst/>
          </a:prstGeom>
          <a:noFill/>
        </p:spPr>
        <p:txBody>
          <a:bodyPr wrap="square" rtlCol="0">
            <a:spAutoFit/>
          </a:bodyPr>
          <a:lstStyle/>
          <a:p>
            <a:r>
              <a:rPr lang="en-US" sz="1200" b="1" dirty="0" smtClean="0"/>
              <a:t>Contract types in operation in 2009  </a:t>
            </a:r>
            <a:r>
              <a:rPr lang="en-US" sz="1200" dirty="0" smtClean="0"/>
              <a:t>(source Dept of Transport quoted in Walters 2009)</a:t>
            </a:r>
            <a:endParaRPr lang="en-US" sz="1200" dirty="0"/>
          </a:p>
        </p:txBody>
      </p:sp>
      <p:sp>
        <p:nvSpPr>
          <p:cNvPr id="10" name="TextBox 9"/>
          <p:cNvSpPr txBox="1"/>
          <p:nvPr/>
        </p:nvSpPr>
        <p:spPr>
          <a:xfrm>
            <a:off x="5000628" y="1785926"/>
            <a:ext cx="3929090" cy="646331"/>
          </a:xfrm>
          <a:prstGeom prst="rect">
            <a:avLst/>
          </a:prstGeom>
          <a:noFill/>
        </p:spPr>
        <p:txBody>
          <a:bodyPr wrap="square" rtlCol="0">
            <a:spAutoFit/>
          </a:bodyPr>
          <a:lstStyle/>
          <a:p>
            <a:r>
              <a:rPr lang="en-US" sz="1200" b="1" dirty="0" smtClean="0"/>
              <a:t>Accumulating deficit </a:t>
            </a:r>
            <a:r>
              <a:rPr lang="en-US" sz="1200" dirty="0" smtClean="0"/>
              <a:t>arising from difference between subsidy incurred and actual appropriation (R millions) (source Walters 2009)</a:t>
            </a:r>
            <a:endParaRPr lang="en-US" sz="1200" dirty="0"/>
          </a:p>
        </p:txBody>
      </p:sp>
      <p:sp>
        <p:nvSpPr>
          <p:cNvPr id="3" name="Date Placeholder 2"/>
          <p:cNvSpPr>
            <a:spLocks noGrp="1"/>
          </p:cNvSpPr>
          <p:nvPr>
            <p:ph type="dt" sz="half" idx="10"/>
          </p:nvPr>
        </p:nvSpPr>
        <p:spPr/>
        <p:txBody>
          <a:bodyPr/>
          <a:lstStyle/>
          <a:p>
            <a:pPr>
              <a:defRPr/>
            </a:pPr>
            <a:fld id="{8F47A6F8-89E8-4CA1-905A-A68709F58CD3}" type="datetime1">
              <a:rPr lang="en-US" smtClean="0"/>
              <a:t>5/6/2012</a:t>
            </a:fld>
            <a:endParaRPr lang="en-GB"/>
          </a:p>
        </p:txBody>
      </p:sp>
      <p:sp>
        <p:nvSpPr>
          <p:cNvPr id="4" name="Footer Placeholder 3"/>
          <p:cNvSpPr>
            <a:spLocks noGrp="1"/>
          </p:cNvSpPr>
          <p:nvPr>
            <p:ph type="ftr" sz="quarter" idx="11"/>
          </p:nvPr>
        </p:nvSpPr>
        <p:spPr/>
        <p:txBody>
          <a:bodyPr/>
          <a:lstStyle/>
          <a:p>
            <a:pPr>
              <a:defRPr/>
            </a:pPr>
            <a:r>
              <a:rPr lang="en-ZA" smtClean="0"/>
              <a:t>SARF_RPF Conference, Fernhill: PMB/Msunduze</a:t>
            </a:r>
            <a:endParaRPr lang="en-GB"/>
          </a:p>
        </p:txBody>
      </p:sp>
      <p:sp>
        <p:nvSpPr>
          <p:cNvPr id="11" name="Slide Number Placeholder 10"/>
          <p:cNvSpPr>
            <a:spLocks noGrp="1"/>
          </p:cNvSpPr>
          <p:nvPr>
            <p:ph type="sldNum" sz="quarter" idx="12"/>
          </p:nvPr>
        </p:nvSpPr>
        <p:spPr/>
        <p:txBody>
          <a:bodyPr/>
          <a:lstStyle/>
          <a:p>
            <a:pPr>
              <a:defRPr/>
            </a:pPr>
            <a:fld id="{C614136F-C5A1-4653-8671-A0E6A56DA9FD}" type="slidenum">
              <a:rPr lang="en-GB" smtClean="0"/>
              <a:pPr>
                <a:defRPr/>
              </a:pPr>
              <a:t>118</a:t>
            </a:fld>
            <a:endParaRPr lang="en-GB"/>
          </a:p>
        </p:txBody>
      </p:sp>
    </p:spTree>
    <p:extLst>
      <p:ext uri="{BB962C8B-B14F-4D97-AF65-F5344CB8AC3E}">
        <p14:creationId xmlns:p14="http://schemas.microsoft.com/office/powerpoint/2010/main" val="2787490345"/>
      </p:ext>
    </p:extLst>
  </p:cSld>
  <p:clrMapOvr>
    <a:masterClrMapping/>
  </p:clrMapOvr>
  <p:timing>
    <p:tnLst>
      <p:par>
        <p:cTn id="1" dur="indefinite" restart="never" nodeType="tmRoot"/>
      </p:par>
    </p:tnLst>
  </p:timing>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Commuter rail</a:t>
            </a:r>
            <a:endParaRPr lang="en-US" dirty="0"/>
          </a:p>
        </p:txBody>
      </p:sp>
      <p:graphicFrame>
        <p:nvGraphicFramePr>
          <p:cNvPr id="4" name="Table 3"/>
          <p:cNvGraphicFramePr>
            <a:graphicFrameLocks noGrp="1"/>
          </p:cNvGraphicFramePr>
          <p:nvPr/>
        </p:nvGraphicFramePr>
        <p:xfrm>
          <a:off x="1928794" y="1643051"/>
          <a:ext cx="5623560" cy="1357321"/>
        </p:xfrm>
        <a:graphic>
          <a:graphicData uri="http://schemas.openxmlformats.org/drawingml/2006/table">
            <a:tbl>
              <a:tblPr/>
              <a:tblGrid>
                <a:gridCol w="525780"/>
                <a:gridCol w="5097780"/>
              </a:tblGrid>
              <a:tr h="678661">
                <a:tc>
                  <a:txBody>
                    <a:bodyPr/>
                    <a:lstStyle/>
                    <a:p>
                      <a:pPr marL="0" marR="0">
                        <a:lnSpc>
                          <a:spcPct val="115000"/>
                        </a:lnSpc>
                        <a:spcBef>
                          <a:spcPts val="0"/>
                        </a:spcBef>
                        <a:spcAft>
                          <a:spcPts val="0"/>
                        </a:spcAft>
                      </a:pPr>
                      <a:r>
                        <a:rPr lang="en-ZA" sz="1000">
                          <a:latin typeface="Arial"/>
                          <a:ea typeface="Times New Roman"/>
                          <a:cs typeface="Times New Roman"/>
                        </a:rPr>
                        <a:t>A</a:t>
                      </a:r>
                      <a:endParaRPr lang="en-US" sz="1100">
                        <a:latin typeface="Arial"/>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ZA" sz="1000">
                          <a:latin typeface="Arial"/>
                          <a:ea typeface="Times New Roman"/>
                          <a:cs typeface="Times New Roman"/>
                        </a:rPr>
                        <a:t>Clear case for rail (High service level – ranks amongst top corridors and rail is clearly more appropriate and cost effective than other modes with passenger numbers at &gt; 20 000 – 30 000 passengers per hour)</a:t>
                      </a:r>
                      <a:endParaRPr lang="en-US" sz="1100">
                        <a:latin typeface="Arial"/>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26220">
                <a:tc>
                  <a:txBody>
                    <a:bodyPr/>
                    <a:lstStyle/>
                    <a:p>
                      <a:pPr marL="0" marR="0">
                        <a:lnSpc>
                          <a:spcPct val="115000"/>
                        </a:lnSpc>
                        <a:spcBef>
                          <a:spcPts val="0"/>
                        </a:spcBef>
                        <a:spcAft>
                          <a:spcPts val="0"/>
                        </a:spcAft>
                      </a:pPr>
                      <a:r>
                        <a:rPr lang="en-ZA" sz="1000">
                          <a:latin typeface="Arial"/>
                          <a:ea typeface="Times New Roman"/>
                          <a:cs typeface="Times New Roman"/>
                        </a:rPr>
                        <a:t>B</a:t>
                      </a:r>
                      <a:endParaRPr lang="en-US" sz="1100">
                        <a:latin typeface="Arial"/>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ZA" sz="1000">
                          <a:latin typeface="Arial"/>
                          <a:ea typeface="Times New Roman"/>
                          <a:cs typeface="Times New Roman"/>
                        </a:rPr>
                        <a:t>Rail still justified (requires lower level of service than for ‘A’ but higher than current </a:t>
                      </a:r>
                      <a:endParaRPr lang="en-US" sz="1100">
                        <a:latin typeface="Arial"/>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26220">
                <a:tc>
                  <a:txBody>
                    <a:bodyPr/>
                    <a:lstStyle/>
                    <a:p>
                      <a:pPr marL="0" marR="0">
                        <a:lnSpc>
                          <a:spcPct val="115000"/>
                        </a:lnSpc>
                        <a:spcBef>
                          <a:spcPts val="0"/>
                        </a:spcBef>
                        <a:spcAft>
                          <a:spcPts val="0"/>
                        </a:spcAft>
                      </a:pPr>
                      <a:r>
                        <a:rPr lang="en-ZA" sz="1000">
                          <a:latin typeface="Arial"/>
                          <a:ea typeface="Times New Roman"/>
                          <a:cs typeface="Times New Roman"/>
                        </a:rPr>
                        <a:t>C</a:t>
                      </a:r>
                      <a:endParaRPr lang="en-US" sz="1100">
                        <a:latin typeface="Arial"/>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ZA" sz="1000">
                          <a:latin typeface="Arial"/>
                          <a:ea typeface="Times New Roman"/>
                          <a:cs typeface="Times New Roman"/>
                        </a:rPr>
                        <a:t>Case for rail uncertain (needs further review) </a:t>
                      </a:r>
                      <a:endParaRPr lang="en-US" sz="1100">
                        <a:latin typeface="Arial"/>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26220">
                <a:tc>
                  <a:txBody>
                    <a:bodyPr/>
                    <a:lstStyle/>
                    <a:p>
                      <a:pPr marL="0" marR="0">
                        <a:lnSpc>
                          <a:spcPct val="115000"/>
                        </a:lnSpc>
                        <a:spcBef>
                          <a:spcPts val="0"/>
                        </a:spcBef>
                        <a:spcAft>
                          <a:spcPts val="0"/>
                        </a:spcAft>
                      </a:pPr>
                      <a:r>
                        <a:rPr lang="en-ZA" sz="1000">
                          <a:latin typeface="Arial"/>
                          <a:ea typeface="Times New Roman"/>
                          <a:cs typeface="Times New Roman"/>
                        </a:rPr>
                        <a:t>D</a:t>
                      </a:r>
                      <a:endParaRPr lang="en-US" sz="1100">
                        <a:latin typeface="Arial"/>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ZA" sz="1000" dirty="0">
                          <a:latin typeface="Arial"/>
                          <a:ea typeface="Times New Roman"/>
                          <a:cs typeface="Times New Roman"/>
                        </a:rPr>
                        <a:t>No case for rail at present </a:t>
                      </a:r>
                      <a:endParaRPr lang="en-US" sz="1100" dirty="0">
                        <a:latin typeface="Arial"/>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graphicFrame>
        <p:nvGraphicFramePr>
          <p:cNvPr id="5" name="Table 4"/>
          <p:cNvGraphicFramePr>
            <a:graphicFrameLocks noGrp="1"/>
          </p:cNvGraphicFramePr>
          <p:nvPr/>
        </p:nvGraphicFramePr>
        <p:xfrm>
          <a:off x="2071670" y="3714754"/>
          <a:ext cx="5143536" cy="2071699"/>
        </p:xfrm>
        <a:graphic>
          <a:graphicData uri="http://schemas.openxmlformats.org/drawingml/2006/table">
            <a:tbl>
              <a:tblPr/>
              <a:tblGrid>
                <a:gridCol w="1383341"/>
                <a:gridCol w="1199071"/>
                <a:gridCol w="1280562"/>
                <a:gridCol w="1280562"/>
              </a:tblGrid>
              <a:tr h="505293">
                <a:tc>
                  <a:txBody>
                    <a:bodyPr/>
                    <a:lstStyle/>
                    <a:p>
                      <a:pPr marL="0" marR="0">
                        <a:lnSpc>
                          <a:spcPct val="115000"/>
                        </a:lnSpc>
                        <a:spcBef>
                          <a:spcPts val="0"/>
                        </a:spcBef>
                        <a:spcAft>
                          <a:spcPts val="0"/>
                        </a:spcAft>
                      </a:pPr>
                      <a:r>
                        <a:rPr lang="en-ZA" sz="1000" b="1">
                          <a:latin typeface="Arial"/>
                          <a:ea typeface="Times New Roman"/>
                          <a:cs typeface="Times New Roman"/>
                        </a:rPr>
                        <a:t>Region </a:t>
                      </a:r>
                      <a:endParaRPr lang="en-US" sz="1100">
                        <a:latin typeface="Arial"/>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ZA" sz="1000" b="1">
                          <a:latin typeface="Arial"/>
                          <a:ea typeface="Times New Roman"/>
                          <a:cs typeface="Times New Roman"/>
                        </a:rPr>
                        <a:t>Short term </a:t>
                      </a:r>
                      <a:endParaRPr lang="en-US" sz="1100">
                        <a:latin typeface="Arial"/>
                        <a:ea typeface="Times New Roman"/>
                        <a:cs typeface="Times New Roman"/>
                      </a:endParaRPr>
                    </a:p>
                    <a:p>
                      <a:pPr marL="0" marR="0" algn="ctr">
                        <a:lnSpc>
                          <a:spcPct val="115000"/>
                        </a:lnSpc>
                        <a:spcBef>
                          <a:spcPts val="0"/>
                        </a:spcBef>
                        <a:spcAft>
                          <a:spcPts val="0"/>
                        </a:spcAft>
                      </a:pPr>
                      <a:r>
                        <a:rPr lang="en-ZA" sz="1000" b="1">
                          <a:latin typeface="Arial"/>
                          <a:ea typeface="Times New Roman"/>
                          <a:cs typeface="Times New Roman"/>
                        </a:rPr>
                        <a:t>(Rm)</a:t>
                      </a:r>
                      <a:endParaRPr lang="en-US" sz="1100">
                        <a:latin typeface="Arial"/>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ZA" sz="1000" b="1">
                          <a:latin typeface="Arial"/>
                          <a:ea typeface="Times New Roman"/>
                          <a:cs typeface="Times New Roman"/>
                        </a:rPr>
                        <a:t>Medium term </a:t>
                      </a:r>
                      <a:endParaRPr lang="en-US" sz="1100">
                        <a:latin typeface="Arial"/>
                        <a:ea typeface="Times New Roman"/>
                        <a:cs typeface="Times New Roman"/>
                      </a:endParaRPr>
                    </a:p>
                    <a:p>
                      <a:pPr marL="0" marR="0" algn="ctr">
                        <a:lnSpc>
                          <a:spcPct val="115000"/>
                        </a:lnSpc>
                        <a:spcBef>
                          <a:spcPts val="0"/>
                        </a:spcBef>
                        <a:spcAft>
                          <a:spcPts val="0"/>
                        </a:spcAft>
                      </a:pPr>
                      <a:r>
                        <a:rPr lang="en-ZA" sz="1000" b="1">
                          <a:latin typeface="Arial"/>
                          <a:ea typeface="Times New Roman"/>
                          <a:cs typeface="Times New Roman"/>
                        </a:rPr>
                        <a:t>(Rm)</a:t>
                      </a:r>
                      <a:endParaRPr lang="en-US" sz="1100">
                        <a:latin typeface="Arial"/>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ZA" sz="1000" b="1">
                          <a:latin typeface="Arial"/>
                          <a:ea typeface="Times New Roman"/>
                          <a:cs typeface="Times New Roman"/>
                        </a:rPr>
                        <a:t>Long term </a:t>
                      </a:r>
                      <a:endParaRPr lang="en-US" sz="1100">
                        <a:latin typeface="Arial"/>
                        <a:ea typeface="Times New Roman"/>
                        <a:cs typeface="Times New Roman"/>
                      </a:endParaRPr>
                    </a:p>
                    <a:p>
                      <a:pPr marL="0" marR="0" algn="ctr">
                        <a:lnSpc>
                          <a:spcPct val="115000"/>
                        </a:lnSpc>
                        <a:spcBef>
                          <a:spcPts val="0"/>
                        </a:spcBef>
                        <a:spcAft>
                          <a:spcPts val="0"/>
                        </a:spcAft>
                      </a:pPr>
                      <a:r>
                        <a:rPr lang="en-ZA" sz="1000" b="1">
                          <a:latin typeface="Arial"/>
                          <a:ea typeface="Times New Roman"/>
                          <a:cs typeface="Times New Roman"/>
                        </a:rPr>
                        <a:t>(Rm)</a:t>
                      </a:r>
                      <a:endParaRPr lang="en-US" sz="1100">
                        <a:latin typeface="Arial"/>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52646">
                <a:tc>
                  <a:txBody>
                    <a:bodyPr/>
                    <a:lstStyle/>
                    <a:p>
                      <a:pPr marL="0" marR="0">
                        <a:lnSpc>
                          <a:spcPct val="115000"/>
                        </a:lnSpc>
                        <a:spcBef>
                          <a:spcPts val="0"/>
                        </a:spcBef>
                        <a:spcAft>
                          <a:spcPts val="0"/>
                        </a:spcAft>
                      </a:pPr>
                      <a:r>
                        <a:rPr lang="en-ZA" sz="1000" b="1">
                          <a:latin typeface="Arial"/>
                          <a:ea typeface="Times New Roman"/>
                          <a:cs typeface="Times New Roman"/>
                        </a:rPr>
                        <a:t>Tshwane</a:t>
                      </a:r>
                      <a:endParaRPr lang="en-US" sz="1100">
                        <a:latin typeface="Arial"/>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lnSpc>
                          <a:spcPct val="115000"/>
                        </a:lnSpc>
                        <a:spcBef>
                          <a:spcPts val="0"/>
                        </a:spcBef>
                        <a:spcAft>
                          <a:spcPts val="0"/>
                        </a:spcAft>
                      </a:pPr>
                      <a:r>
                        <a:rPr lang="en-ZA" sz="1000">
                          <a:latin typeface="Arial"/>
                          <a:ea typeface="Times New Roman"/>
                          <a:cs typeface="Times New Roman"/>
                        </a:rPr>
                        <a:t>R55.5m</a:t>
                      </a:r>
                      <a:endParaRPr lang="en-US" sz="1100">
                        <a:latin typeface="Arial"/>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lnSpc>
                          <a:spcPct val="115000"/>
                        </a:lnSpc>
                        <a:spcBef>
                          <a:spcPts val="0"/>
                        </a:spcBef>
                        <a:spcAft>
                          <a:spcPts val="0"/>
                        </a:spcAft>
                      </a:pPr>
                      <a:r>
                        <a:rPr lang="en-ZA" sz="1000">
                          <a:latin typeface="Arial"/>
                          <a:ea typeface="Times New Roman"/>
                          <a:cs typeface="Times New Roman"/>
                        </a:rPr>
                        <a:t>R126.0m</a:t>
                      </a:r>
                      <a:endParaRPr lang="en-US" sz="1100">
                        <a:latin typeface="Arial"/>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lnSpc>
                          <a:spcPct val="115000"/>
                        </a:lnSpc>
                        <a:spcBef>
                          <a:spcPts val="0"/>
                        </a:spcBef>
                        <a:spcAft>
                          <a:spcPts val="0"/>
                        </a:spcAft>
                      </a:pPr>
                      <a:r>
                        <a:rPr lang="en-ZA" sz="1000">
                          <a:latin typeface="Arial"/>
                          <a:ea typeface="Times New Roman"/>
                          <a:cs typeface="Times New Roman"/>
                        </a:rPr>
                        <a:t>R105.3m</a:t>
                      </a:r>
                      <a:endParaRPr lang="en-US" sz="1100">
                        <a:latin typeface="Arial"/>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52646">
                <a:tc>
                  <a:txBody>
                    <a:bodyPr/>
                    <a:lstStyle/>
                    <a:p>
                      <a:pPr marL="0" marR="0">
                        <a:lnSpc>
                          <a:spcPct val="115000"/>
                        </a:lnSpc>
                        <a:spcBef>
                          <a:spcPts val="0"/>
                        </a:spcBef>
                        <a:spcAft>
                          <a:spcPts val="0"/>
                        </a:spcAft>
                      </a:pPr>
                      <a:r>
                        <a:rPr lang="en-ZA" sz="1000" b="1">
                          <a:latin typeface="Arial"/>
                          <a:ea typeface="Times New Roman"/>
                          <a:cs typeface="Times New Roman"/>
                        </a:rPr>
                        <a:t>Wits</a:t>
                      </a:r>
                      <a:endParaRPr lang="en-US" sz="1100">
                        <a:latin typeface="Arial"/>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lnSpc>
                          <a:spcPct val="115000"/>
                        </a:lnSpc>
                        <a:spcBef>
                          <a:spcPts val="0"/>
                        </a:spcBef>
                        <a:spcAft>
                          <a:spcPts val="0"/>
                        </a:spcAft>
                      </a:pPr>
                      <a:r>
                        <a:rPr lang="en-ZA" sz="1000">
                          <a:latin typeface="Arial"/>
                          <a:ea typeface="Times New Roman"/>
                          <a:cs typeface="Times New Roman"/>
                        </a:rPr>
                        <a:t>R2,202m</a:t>
                      </a:r>
                      <a:endParaRPr lang="en-US" sz="1100">
                        <a:latin typeface="Arial"/>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lnSpc>
                          <a:spcPct val="115000"/>
                        </a:lnSpc>
                        <a:spcBef>
                          <a:spcPts val="0"/>
                        </a:spcBef>
                        <a:spcAft>
                          <a:spcPts val="0"/>
                        </a:spcAft>
                      </a:pPr>
                      <a:r>
                        <a:rPr lang="en-ZA" sz="1000">
                          <a:latin typeface="Arial"/>
                          <a:ea typeface="Times New Roman"/>
                          <a:cs typeface="Times New Roman"/>
                        </a:rPr>
                        <a:t>R599m</a:t>
                      </a:r>
                      <a:endParaRPr lang="en-US" sz="1100">
                        <a:latin typeface="Arial"/>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lnSpc>
                          <a:spcPct val="115000"/>
                        </a:lnSpc>
                        <a:spcBef>
                          <a:spcPts val="0"/>
                        </a:spcBef>
                        <a:spcAft>
                          <a:spcPts val="0"/>
                        </a:spcAft>
                      </a:pPr>
                      <a:r>
                        <a:rPr lang="en-ZA" sz="1000">
                          <a:latin typeface="Arial"/>
                          <a:ea typeface="Times New Roman"/>
                          <a:cs typeface="Times New Roman"/>
                        </a:rPr>
                        <a:t>R2,000m</a:t>
                      </a:r>
                      <a:endParaRPr lang="en-US" sz="1100">
                        <a:latin typeface="Arial"/>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52646">
                <a:tc>
                  <a:txBody>
                    <a:bodyPr/>
                    <a:lstStyle/>
                    <a:p>
                      <a:pPr marL="0" marR="0">
                        <a:lnSpc>
                          <a:spcPct val="115000"/>
                        </a:lnSpc>
                        <a:spcBef>
                          <a:spcPts val="0"/>
                        </a:spcBef>
                        <a:spcAft>
                          <a:spcPts val="0"/>
                        </a:spcAft>
                      </a:pPr>
                      <a:r>
                        <a:rPr lang="en-ZA" sz="1000" b="1" dirty="0" err="1">
                          <a:latin typeface="Arial"/>
                          <a:ea typeface="Times New Roman"/>
                          <a:cs typeface="Times New Roman"/>
                        </a:rPr>
                        <a:t>Kwa</a:t>
                      </a:r>
                      <a:r>
                        <a:rPr lang="en-ZA" sz="1000" b="1" dirty="0">
                          <a:latin typeface="Arial"/>
                          <a:ea typeface="Times New Roman"/>
                          <a:cs typeface="Times New Roman"/>
                        </a:rPr>
                        <a:t> Zulu </a:t>
                      </a:r>
                      <a:endParaRPr lang="en-US" sz="1100" dirty="0">
                        <a:latin typeface="Arial"/>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lnSpc>
                          <a:spcPct val="115000"/>
                        </a:lnSpc>
                        <a:spcBef>
                          <a:spcPts val="0"/>
                        </a:spcBef>
                        <a:spcAft>
                          <a:spcPts val="0"/>
                        </a:spcAft>
                      </a:pPr>
                      <a:r>
                        <a:rPr lang="en-ZA" sz="1000">
                          <a:latin typeface="Arial"/>
                          <a:ea typeface="Times New Roman"/>
                          <a:cs typeface="Times New Roman"/>
                        </a:rPr>
                        <a:t>R786m</a:t>
                      </a:r>
                      <a:endParaRPr lang="en-US" sz="1100">
                        <a:latin typeface="Arial"/>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lnSpc>
                          <a:spcPct val="115000"/>
                        </a:lnSpc>
                        <a:spcBef>
                          <a:spcPts val="0"/>
                        </a:spcBef>
                        <a:spcAft>
                          <a:spcPts val="0"/>
                        </a:spcAft>
                      </a:pPr>
                      <a:r>
                        <a:rPr lang="en-ZA" sz="1000">
                          <a:latin typeface="Arial"/>
                          <a:ea typeface="Times New Roman"/>
                          <a:cs typeface="Times New Roman"/>
                        </a:rPr>
                        <a:t>R150.7m</a:t>
                      </a:r>
                      <a:endParaRPr lang="en-US" sz="1100">
                        <a:latin typeface="Arial"/>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lnSpc>
                          <a:spcPct val="115000"/>
                        </a:lnSpc>
                        <a:spcBef>
                          <a:spcPts val="0"/>
                        </a:spcBef>
                        <a:spcAft>
                          <a:spcPts val="0"/>
                        </a:spcAft>
                      </a:pPr>
                      <a:r>
                        <a:rPr lang="en-ZA" sz="1000">
                          <a:latin typeface="Arial"/>
                          <a:ea typeface="Times New Roman"/>
                          <a:cs typeface="Times New Roman"/>
                        </a:rPr>
                        <a:t>-</a:t>
                      </a:r>
                      <a:endParaRPr lang="en-US" sz="1100">
                        <a:latin typeface="Arial"/>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77911">
                <a:tc>
                  <a:txBody>
                    <a:bodyPr/>
                    <a:lstStyle/>
                    <a:p>
                      <a:pPr marL="0" marR="0">
                        <a:lnSpc>
                          <a:spcPct val="115000"/>
                        </a:lnSpc>
                        <a:spcBef>
                          <a:spcPts val="0"/>
                        </a:spcBef>
                        <a:spcAft>
                          <a:spcPts val="0"/>
                        </a:spcAft>
                      </a:pPr>
                      <a:r>
                        <a:rPr lang="en-US" sz="1000" b="1" dirty="0" smtClean="0">
                          <a:latin typeface="Arial"/>
                          <a:ea typeface="Times New Roman"/>
                          <a:cs typeface="Times New Roman"/>
                        </a:rPr>
                        <a:t>Western Cape</a:t>
                      </a:r>
                      <a:endParaRPr lang="en-US" sz="1000" b="1" dirty="0">
                        <a:latin typeface="Arial"/>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lnSpc>
                          <a:spcPct val="115000"/>
                        </a:lnSpc>
                        <a:spcBef>
                          <a:spcPts val="0"/>
                        </a:spcBef>
                        <a:spcAft>
                          <a:spcPts val="0"/>
                        </a:spcAft>
                      </a:pPr>
                      <a:r>
                        <a:rPr lang="en-ZA" sz="1000">
                          <a:latin typeface="Arial"/>
                          <a:ea typeface="Times New Roman"/>
                          <a:cs typeface="Times New Roman"/>
                        </a:rPr>
                        <a:t>R740m</a:t>
                      </a:r>
                      <a:endParaRPr lang="en-US" sz="1100">
                        <a:latin typeface="Arial"/>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lnSpc>
                          <a:spcPct val="115000"/>
                        </a:lnSpc>
                        <a:spcBef>
                          <a:spcPts val="0"/>
                        </a:spcBef>
                        <a:spcAft>
                          <a:spcPts val="0"/>
                        </a:spcAft>
                      </a:pPr>
                      <a:r>
                        <a:rPr lang="en-ZA" sz="1000">
                          <a:latin typeface="Arial"/>
                          <a:ea typeface="Times New Roman"/>
                          <a:cs typeface="Times New Roman"/>
                        </a:rPr>
                        <a:t>R90m</a:t>
                      </a:r>
                      <a:endParaRPr lang="en-US" sz="1100">
                        <a:latin typeface="Arial"/>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lnSpc>
                          <a:spcPct val="115000"/>
                        </a:lnSpc>
                        <a:spcBef>
                          <a:spcPts val="0"/>
                        </a:spcBef>
                        <a:spcAft>
                          <a:spcPts val="0"/>
                        </a:spcAft>
                      </a:pPr>
                      <a:r>
                        <a:rPr lang="en-ZA" sz="1000">
                          <a:latin typeface="Arial"/>
                          <a:ea typeface="Times New Roman"/>
                          <a:cs typeface="Times New Roman"/>
                        </a:rPr>
                        <a:t>R142.5m</a:t>
                      </a:r>
                      <a:endParaRPr lang="en-US" sz="1100">
                        <a:latin typeface="Arial"/>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77911">
                <a:tc>
                  <a:txBody>
                    <a:bodyPr/>
                    <a:lstStyle/>
                    <a:p>
                      <a:pPr marL="0" marR="0">
                        <a:lnSpc>
                          <a:spcPct val="115000"/>
                        </a:lnSpc>
                        <a:spcBef>
                          <a:spcPts val="0"/>
                        </a:spcBef>
                        <a:spcAft>
                          <a:spcPts val="0"/>
                        </a:spcAft>
                      </a:pPr>
                      <a:r>
                        <a:rPr lang="en-US" sz="1000" b="1" dirty="0" smtClean="0">
                          <a:latin typeface="Arial"/>
                          <a:ea typeface="Times New Roman"/>
                          <a:cs typeface="Times New Roman"/>
                        </a:rPr>
                        <a:t>Eastern Cape</a:t>
                      </a:r>
                      <a:endParaRPr lang="en-US" sz="1000" b="1" dirty="0">
                        <a:latin typeface="Arial"/>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lnSpc>
                          <a:spcPct val="115000"/>
                        </a:lnSpc>
                        <a:spcBef>
                          <a:spcPts val="0"/>
                        </a:spcBef>
                        <a:spcAft>
                          <a:spcPts val="0"/>
                        </a:spcAft>
                      </a:pPr>
                      <a:r>
                        <a:rPr lang="en-ZA" sz="1000">
                          <a:latin typeface="Arial"/>
                          <a:ea typeface="Times New Roman"/>
                          <a:cs typeface="Times New Roman"/>
                        </a:rPr>
                        <a:t>R218m</a:t>
                      </a:r>
                      <a:endParaRPr lang="en-US" sz="1100">
                        <a:latin typeface="Arial"/>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lnSpc>
                          <a:spcPct val="115000"/>
                        </a:lnSpc>
                        <a:spcBef>
                          <a:spcPts val="0"/>
                        </a:spcBef>
                        <a:spcAft>
                          <a:spcPts val="0"/>
                        </a:spcAft>
                      </a:pPr>
                      <a:r>
                        <a:rPr lang="en-ZA" sz="1000">
                          <a:latin typeface="Arial"/>
                          <a:ea typeface="Times New Roman"/>
                          <a:cs typeface="Times New Roman"/>
                        </a:rPr>
                        <a:t>R60m</a:t>
                      </a:r>
                      <a:endParaRPr lang="en-US" sz="1100">
                        <a:latin typeface="Arial"/>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lnSpc>
                          <a:spcPct val="115000"/>
                        </a:lnSpc>
                        <a:spcBef>
                          <a:spcPts val="0"/>
                        </a:spcBef>
                        <a:spcAft>
                          <a:spcPts val="0"/>
                        </a:spcAft>
                      </a:pPr>
                      <a:r>
                        <a:rPr lang="en-ZA" sz="1000">
                          <a:latin typeface="Arial"/>
                          <a:ea typeface="Times New Roman"/>
                          <a:cs typeface="Times New Roman"/>
                        </a:rPr>
                        <a:t>-</a:t>
                      </a:r>
                      <a:endParaRPr lang="en-US" sz="1100">
                        <a:latin typeface="Arial"/>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52646">
                <a:tc>
                  <a:txBody>
                    <a:bodyPr/>
                    <a:lstStyle/>
                    <a:p>
                      <a:pPr marL="0" marR="0">
                        <a:lnSpc>
                          <a:spcPct val="115000"/>
                        </a:lnSpc>
                        <a:spcBef>
                          <a:spcPts val="0"/>
                        </a:spcBef>
                        <a:spcAft>
                          <a:spcPts val="0"/>
                        </a:spcAft>
                      </a:pPr>
                      <a:r>
                        <a:rPr lang="en-ZA" sz="1000" b="1">
                          <a:latin typeface="Arial"/>
                          <a:ea typeface="Times New Roman"/>
                          <a:cs typeface="Times New Roman"/>
                        </a:rPr>
                        <a:t>Total</a:t>
                      </a:r>
                      <a:endParaRPr lang="en-US" sz="1100">
                        <a:latin typeface="Arial"/>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lnSpc>
                          <a:spcPct val="115000"/>
                        </a:lnSpc>
                        <a:spcBef>
                          <a:spcPts val="0"/>
                        </a:spcBef>
                        <a:spcAft>
                          <a:spcPts val="0"/>
                        </a:spcAft>
                      </a:pPr>
                      <a:r>
                        <a:rPr lang="en-ZA" sz="1000">
                          <a:latin typeface="Arial"/>
                          <a:ea typeface="Times New Roman"/>
                          <a:cs typeface="Times New Roman"/>
                        </a:rPr>
                        <a:t>R4,001m</a:t>
                      </a:r>
                      <a:endParaRPr lang="en-US" sz="1100">
                        <a:latin typeface="Arial"/>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lnSpc>
                          <a:spcPct val="115000"/>
                        </a:lnSpc>
                        <a:spcBef>
                          <a:spcPts val="0"/>
                        </a:spcBef>
                        <a:spcAft>
                          <a:spcPts val="0"/>
                        </a:spcAft>
                      </a:pPr>
                      <a:r>
                        <a:rPr lang="en-ZA" sz="1000">
                          <a:latin typeface="Arial"/>
                          <a:ea typeface="Times New Roman"/>
                          <a:cs typeface="Times New Roman"/>
                        </a:rPr>
                        <a:t>R1,026m</a:t>
                      </a:r>
                      <a:endParaRPr lang="en-US" sz="1100">
                        <a:latin typeface="Arial"/>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lnSpc>
                          <a:spcPct val="115000"/>
                        </a:lnSpc>
                        <a:spcBef>
                          <a:spcPts val="0"/>
                        </a:spcBef>
                        <a:spcAft>
                          <a:spcPts val="0"/>
                        </a:spcAft>
                      </a:pPr>
                      <a:r>
                        <a:rPr lang="en-ZA" sz="1000" dirty="0">
                          <a:latin typeface="Arial"/>
                          <a:ea typeface="Times New Roman"/>
                          <a:cs typeface="Times New Roman"/>
                        </a:rPr>
                        <a:t>R2,248m</a:t>
                      </a:r>
                      <a:endParaRPr lang="en-US" sz="1100" dirty="0">
                        <a:latin typeface="Arial"/>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6" name="TextBox 5"/>
          <p:cNvSpPr txBox="1"/>
          <p:nvPr/>
        </p:nvSpPr>
        <p:spPr>
          <a:xfrm>
            <a:off x="1928794" y="1214422"/>
            <a:ext cx="5643602" cy="461665"/>
          </a:xfrm>
          <a:prstGeom prst="rect">
            <a:avLst/>
          </a:prstGeom>
          <a:noFill/>
        </p:spPr>
        <p:txBody>
          <a:bodyPr wrap="square" rtlCol="0">
            <a:spAutoFit/>
          </a:bodyPr>
          <a:lstStyle/>
          <a:p>
            <a:r>
              <a:rPr lang="en-US" sz="1200" b="1" dirty="0" smtClean="0"/>
              <a:t>Classification of rail corridor priority grading  </a:t>
            </a:r>
            <a:r>
              <a:rPr lang="en-US" sz="1200" dirty="0" smtClean="0"/>
              <a:t>(source SARCC/Metrorail 2006)</a:t>
            </a:r>
            <a:endParaRPr lang="en-US" sz="1200" dirty="0"/>
          </a:p>
        </p:txBody>
      </p:sp>
      <p:sp>
        <p:nvSpPr>
          <p:cNvPr id="7" name="TextBox 6"/>
          <p:cNvSpPr txBox="1"/>
          <p:nvPr/>
        </p:nvSpPr>
        <p:spPr>
          <a:xfrm>
            <a:off x="2071670" y="3214686"/>
            <a:ext cx="5143536" cy="461665"/>
          </a:xfrm>
          <a:prstGeom prst="rect">
            <a:avLst/>
          </a:prstGeom>
          <a:noFill/>
        </p:spPr>
        <p:txBody>
          <a:bodyPr wrap="square" rtlCol="0">
            <a:spAutoFit/>
          </a:bodyPr>
          <a:lstStyle/>
          <a:p>
            <a:r>
              <a:rPr lang="en-US" sz="1200" b="1" dirty="0" smtClean="0"/>
              <a:t>Capital investment plans for category A corridors </a:t>
            </a:r>
            <a:r>
              <a:rPr lang="en-US" sz="1200" dirty="0" smtClean="0"/>
              <a:t>by region for Metrorail excluding rolling stock requirements  (SARCC/Metrorail 2006)</a:t>
            </a:r>
            <a:endParaRPr lang="en-US" sz="1200" dirty="0"/>
          </a:p>
        </p:txBody>
      </p:sp>
      <p:sp>
        <p:nvSpPr>
          <p:cNvPr id="3" name="Date Placeholder 2"/>
          <p:cNvSpPr>
            <a:spLocks noGrp="1"/>
          </p:cNvSpPr>
          <p:nvPr>
            <p:ph type="dt" sz="half" idx="10"/>
          </p:nvPr>
        </p:nvSpPr>
        <p:spPr/>
        <p:txBody>
          <a:bodyPr/>
          <a:lstStyle/>
          <a:p>
            <a:pPr>
              <a:defRPr/>
            </a:pPr>
            <a:fld id="{FB799AEE-9D24-4D2A-8C60-D51E1A2576FC}" type="datetime1">
              <a:rPr lang="en-US" smtClean="0"/>
              <a:t>5/6/2012</a:t>
            </a:fld>
            <a:endParaRPr lang="en-GB"/>
          </a:p>
        </p:txBody>
      </p:sp>
      <p:sp>
        <p:nvSpPr>
          <p:cNvPr id="8" name="Footer Placeholder 7"/>
          <p:cNvSpPr>
            <a:spLocks noGrp="1"/>
          </p:cNvSpPr>
          <p:nvPr>
            <p:ph type="ftr" sz="quarter" idx="11"/>
          </p:nvPr>
        </p:nvSpPr>
        <p:spPr/>
        <p:txBody>
          <a:bodyPr/>
          <a:lstStyle/>
          <a:p>
            <a:pPr>
              <a:defRPr/>
            </a:pPr>
            <a:r>
              <a:rPr lang="en-ZA" smtClean="0"/>
              <a:t>SARF_RPF Conference, Fernhill: PMB/Msunduze</a:t>
            </a:r>
            <a:endParaRPr lang="en-GB"/>
          </a:p>
        </p:txBody>
      </p:sp>
      <p:sp>
        <p:nvSpPr>
          <p:cNvPr id="9" name="Slide Number Placeholder 8"/>
          <p:cNvSpPr>
            <a:spLocks noGrp="1"/>
          </p:cNvSpPr>
          <p:nvPr>
            <p:ph type="sldNum" sz="quarter" idx="12"/>
          </p:nvPr>
        </p:nvSpPr>
        <p:spPr/>
        <p:txBody>
          <a:bodyPr/>
          <a:lstStyle/>
          <a:p>
            <a:pPr>
              <a:defRPr/>
            </a:pPr>
            <a:fld id="{C614136F-C5A1-4653-8671-A0E6A56DA9FD}" type="slidenum">
              <a:rPr lang="en-GB" smtClean="0"/>
              <a:pPr>
                <a:defRPr/>
              </a:pPr>
              <a:t>119</a:t>
            </a:fld>
            <a:endParaRPr lang="en-GB"/>
          </a:p>
        </p:txBody>
      </p:sp>
    </p:spTree>
    <p:extLst>
      <p:ext uri="{BB962C8B-B14F-4D97-AF65-F5344CB8AC3E}">
        <p14:creationId xmlns:p14="http://schemas.microsoft.com/office/powerpoint/2010/main" val="270887497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a:xfrm>
            <a:off x="539552" y="404664"/>
            <a:ext cx="8229600" cy="720080"/>
          </a:xfrm>
        </p:spPr>
        <p:txBody>
          <a:bodyPr/>
          <a:lstStyle/>
          <a:p>
            <a:r>
              <a:rPr lang="en-ZA" dirty="0" smtClean="0"/>
              <a:t>World Oil Production Forecast</a:t>
            </a:r>
          </a:p>
        </p:txBody>
      </p:sp>
      <p:pic>
        <p:nvPicPr>
          <p:cNvPr id="11268" name="Picture 2"/>
          <p:cNvPicPr>
            <a:picLocks noChangeAspect="1" noChangeArrowheads="1"/>
          </p:cNvPicPr>
          <p:nvPr/>
        </p:nvPicPr>
        <p:blipFill>
          <a:blip r:embed="rId3" cstate="print"/>
          <a:srcRect/>
          <a:stretch>
            <a:fillRect/>
          </a:stretch>
        </p:blipFill>
        <p:spPr bwMode="auto">
          <a:xfrm>
            <a:off x="179512" y="1412776"/>
            <a:ext cx="8737476" cy="4848225"/>
          </a:xfrm>
          <a:prstGeom prst="rect">
            <a:avLst/>
          </a:prstGeom>
          <a:noFill/>
          <a:ln w="9525">
            <a:noFill/>
            <a:miter lim="800000"/>
            <a:headEnd/>
            <a:tailEnd/>
          </a:ln>
        </p:spPr>
      </p:pic>
      <p:sp>
        <p:nvSpPr>
          <p:cNvPr id="11269" name="TextBox 4"/>
          <p:cNvSpPr txBox="1">
            <a:spLocks noChangeArrowheads="1"/>
          </p:cNvSpPr>
          <p:nvPr/>
        </p:nvSpPr>
        <p:spPr bwMode="auto">
          <a:xfrm>
            <a:off x="2928132" y="6488113"/>
            <a:ext cx="4143375" cy="369887"/>
          </a:xfrm>
          <a:prstGeom prst="rect">
            <a:avLst/>
          </a:prstGeom>
          <a:noFill/>
          <a:ln w="9525">
            <a:noFill/>
            <a:miter lim="800000"/>
            <a:headEnd/>
            <a:tailEnd/>
          </a:ln>
        </p:spPr>
        <p:txBody>
          <a:bodyPr>
            <a:spAutoFit/>
          </a:bodyPr>
          <a:lstStyle/>
          <a:p>
            <a:r>
              <a:rPr lang="en-ZA" dirty="0"/>
              <a:t>Source: Energy Watch Group (2007)</a:t>
            </a:r>
          </a:p>
        </p:txBody>
      </p:sp>
      <p:cxnSp>
        <p:nvCxnSpPr>
          <p:cNvPr id="9" name="Straight Arrow Connector 8"/>
          <p:cNvCxnSpPr/>
          <p:nvPr/>
        </p:nvCxnSpPr>
        <p:spPr>
          <a:xfrm rot="5400000">
            <a:off x="7108031" y="3250407"/>
            <a:ext cx="1787525" cy="1588"/>
          </a:xfrm>
          <a:prstGeom prst="straightConnector1">
            <a:avLst/>
          </a:prstGeom>
          <a:ln w="50800">
            <a:solidFill>
              <a:srgbClr val="FF0000"/>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03188873"/>
      </p:ext>
    </p:extLst>
  </p:cSld>
  <p:clrMapOvr>
    <a:masterClrMapping/>
  </p:clrMapOvr>
  <p:transition advClick="0"/>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up)">
                                      <p:cBhvr>
                                        <p:cTn id="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Taxi </a:t>
            </a:r>
            <a:r>
              <a:rPr lang="en-US" dirty="0" err="1" smtClean="0"/>
              <a:t>recapitalisation</a:t>
            </a:r>
            <a:endParaRPr lang="en-US" dirty="0"/>
          </a:p>
        </p:txBody>
      </p:sp>
      <p:graphicFrame>
        <p:nvGraphicFramePr>
          <p:cNvPr id="4" name="Table 3"/>
          <p:cNvGraphicFramePr>
            <a:graphicFrameLocks noGrp="1"/>
          </p:cNvGraphicFramePr>
          <p:nvPr/>
        </p:nvGraphicFramePr>
        <p:xfrm>
          <a:off x="1571604" y="4500569"/>
          <a:ext cx="5948680" cy="2000264"/>
        </p:xfrm>
        <a:graphic>
          <a:graphicData uri="http://schemas.openxmlformats.org/drawingml/2006/table">
            <a:tbl>
              <a:tblPr/>
              <a:tblGrid>
                <a:gridCol w="811530"/>
                <a:gridCol w="538480"/>
                <a:gridCol w="535940"/>
                <a:gridCol w="525780"/>
                <a:gridCol w="536575"/>
                <a:gridCol w="596265"/>
                <a:gridCol w="596265"/>
                <a:gridCol w="605790"/>
                <a:gridCol w="605790"/>
                <a:gridCol w="596265"/>
              </a:tblGrid>
              <a:tr h="211325">
                <a:tc rowSpan="2">
                  <a:txBody>
                    <a:bodyPr/>
                    <a:lstStyle/>
                    <a:p>
                      <a:pPr marL="0" marR="0">
                        <a:lnSpc>
                          <a:spcPct val="115000"/>
                        </a:lnSpc>
                        <a:spcBef>
                          <a:spcPts val="0"/>
                        </a:spcBef>
                        <a:spcAft>
                          <a:spcPts val="0"/>
                        </a:spcAft>
                      </a:pPr>
                      <a:r>
                        <a:rPr lang="en-ZA" sz="1000" dirty="0">
                          <a:latin typeface="Arial"/>
                          <a:ea typeface="Times New Roman"/>
                          <a:cs typeface="Arial"/>
                        </a:rPr>
                        <a:t>R millions</a:t>
                      </a:r>
                      <a:endParaRPr lang="en-US" sz="1100" dirty="0">
                        <a:latin typeface="Arial"/>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5">
                  <a:txBody>
                    <a:bodyPr/>
                    <a:lstStyle/>
                    <a:p>
                      <a:pPr marL="0" marR="0" algn="ctr">
                        <a:lnSpc>
                          <a:spcPct val="115000"/>
                        </a:lnSpc>
                        <a:spcBef>
                          <a:spcPts val="0"/>
                        </a:spcBef>
                        <a:spcAft>
                          <a:spcPts val="0"/>
                        </a:spcAft>
                      </a:pPr>
                      <a:r>
                        <a:rPr lang="en-ZA" sz="1000">
                          <a:latin typeface="Arial"/>
                          <a:ea typeface="Times New Roman"/>
                          <a:cs typeface="Arial"/>
                        </a:rPr>
                        <a:t>Actual</a:t>
                      </a:r>
                      <a:endParaRPr lang="en-US" sz="1100">
                        <a:latin typeface="Arial"/>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gridSpan="4">
                  <a:txBody>
                    <a:bodyPr/>
                    <a:lstStyle/>
                    <a:p>
                      <a:pPr marL="0" marR="0" algn="ctr">
                        <a:lnSpc>
                          <a:spcPct val="115000"/>
                        </a:lnSpc>
                        <a:spcBef>
                          <a:spcPts val="0"/>
                        </a:spcBef>
                        <a:spcAft>
                          <a:spcPts val="0"/>
                        </a:spcAft>
                      </a:pPr>
                      <a:r>
                        <a:rPr lang="en-ZA" sz="1000">
                          <a:latin typeface="Arial"/>
                          <a:ea typeface="Times New Roman"/>
                          <a:cs typeface="Arial"/>
                        </a:rPr>
                        <a:t>Estimated</a:t>
                      </a:r>
                      <a:endParaRPr lang="en-US" sz="1100">
                        <a:latin typeface="Arial"/>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r>
              <a:tr h="211325">
                <a:tc vMerge="1">
                  <a:txBody>
                    <a:bodyPr/>
                    <a:lstStyle/>
                    <a:p>
                      <a:endParaRPr lang="en-US"/>
                    </a:p>
                  </a:txBody>
                  <a:tcPr/>
                </a:tc>
                <a:tc>
                  <a:txBody>
                    <a:bodyPr/>
                    <a:lstStyle/>
                    <a:p>
                      <a:pPr marL="0" marR="0" algn="ctr">
                        <a:lnSpc>
                          <a:spcPct val="115000"/>
                        </a:lnSpc>
                        <a:spcBef>
                          <a:spcPts val="0"/>
                        </a:spcBef>
                        <a:spcAft>
                          <a:spcPts val="0"/>
                        </a:spcAft>
                      </a:pPr>
                      <a:r>
                        <a:rPr lang="en-ZA" sz="1000">
                          <a:latin typeface="Arial"/>
                          <a:ea typeface="Times New Roman"/>
                          <a:cs typeface="Arial"/>
                        </a:rPr>
                        <a:t>2004/5</a:t>
                      </a:r>
                      <a:endParaRPr lang="en-US" sz="1100">
                        <a:latin typeface="Arial"/>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ZA" sz="1000">
                          <a:latin typeface="Arial"/>
                          <a:ea typeface="Times New Roman"/>
                          <a:cs typeface="Arial"/>
                        </a:rPr>
                        <a:t>2005/6</a:t>
                      </a:r>
                      <a:endParaRPr lang="en-US" sz="1100">
                        <a:latin typeface="Arial"/>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ZA" sz="1000">
                          <a:latin typeface="Arial"/>
                          <a:ea typeface="Times New Roman"/>
                          <a:cs typeface="Arial"/>
                        </a:rPr>
                        <a:t>2006/7</a:t>
                      </a:r>
                      <a:endParaRPr lang="en-US" sz="1100">
                        <a:latin typeface="Arial"/>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ZA" sz="1000">
                          <a:latin typeface="Arial"/>
                          <a:ea typeface="Times New Roman"/>
                          <a:cs typeface="Arial"/>
                        </a:rPr>
                        <a:t>2007/8</a:t>
                      </a:r>
                      <a:endParaRPr lang="en-US" sz="1100">
                        <a:latin typeface="Arial"/>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ZA" sz="1000">
                          <a:latin typeface="Arial"/>
                          <a:ea typeface="Times New Roman"/>
                          <a:cs typeface="Arial"/>
                        </a:rPr>
                        <a:t>2008/9</a:t>
                      </a:r>
                      <a:endParaRPr lang="en-US" sz="1100">
                        <a:latin typeface="Arial"/>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ZA" sz="1000">
                          <a:latin typeface="Arial"/>
                          <a:ea typeface="Times New Roman"/>
                          <a:cs typeface="Arial"/>
                        </a:rPr>
                        <a:t>2009/10</a:t>
                      </a:r>
                      <a:endParaRPr lang="en-US" sz="1100">
                        <a:latin typeface="Arial"/>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lnSpc>
                          <a:spcPct val="115000"/>
                        </a:lnSpc>
                        <a:spcBef>
                          <a:spcPts val="0"/>
                        </a:spcBef>
                        <a:spcAft>
                          <a:spcPts val="0"/>
                        </a:spcAft>
                      </a:pPr>
                      <a:r>
                        <a:rPr lang="en-ZA" sz="1000">
                          <a:latin typeface="Arial"/>
                          <a:ea typeface="Times New Roman"/>
                          <a:cs typeface="Arial"/>
                        </a:rPr>
                        <a:t>2010/11</a:t>
                      </a:r>
                      <a:endParaRPr lang="en-US" sz="1100">
                        <a:latin typeface="Arial"/>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lnSpc>
                          <a:spcPct val="115000"/>
                        </a:lnSpc>
                        <a:spcBef>
                          <a:spcPts val="0"/>
                        </a:spcBef>
                        <a:spcAft>
                          <a:spcPts val="0"/>
                        </a:spcAft>
                      </a:pPr>
                      <a:r>
                        <a:rPr lang="en-ZA" sz="1000">
                          <a:latin typeface="Arial"/>
                          <a:ea typeface="Times New Roman"/>
                          <a:cs typeface="Arial"/>
                        </a:rPr>
                        <a:t>2011/12</a:t>
                      </a:r>
                      <a:endParaRPr lang="en-US" sz="1100">
                        <a:latin typeface="Arial"/>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lnSpc>
                          <a:spcPct val="115000"/>
                        </a:lnSpc>
                        <a:spcBef>
                          <a:spcPts val="0"/>
                        </a:spcBef>
                        <a:spcAft>
                          <a:spcPts val="0"/>
                        </a:spcAft>
                      </a:pPr>
                      <a:r>
                        <a:rPr lang="en-ZA" sz="1000">
                          <a:latin typeface="Arial"/>
                          <a:ea typeface="Times New Roman"/>
                          <a:cs typeface="Arial"/>
                        </a:rPr>
                        <a:t>2012/13</a:t>
                      </a:r>
                      <a:endParaRPr lang="en-US" sz="1100">
                        <a:latin typeface="Arial"/>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73311">
                <a:tc>
                  <a:txBody>
                    <a:bodyPr/>
                    <a:lstStyle/>
                    <a:p>
                      <a:pPr marL="0" marR="0">
                        <a:lnSpc>
                          <a:spcPct val="115000"/>
                        </a:lnSpc>
                        <a:spcBef>
                          <a:spcPts val="0"/>
                        </a:spcBef>
                        <a:spcAft>
                          <a:spcPts val="0"/>
                        </a:spcAft>
                      </a:pPr>
                      <a:r>
                        <a:rPr lang="en-ZA" sz="1000">
                          <a:latin typeface="Arial"/>
                          <a:ea typeface="Times New Roman"/>
                          <a:cs typeface="Arial"/>
                        </a:rPr>
                        <a:t>Taxi scrapping allowances </a:t>
                      </a:r>
                      <a:endParaRPr lang="en-US" sz="1100">
                        <a:latin typeface="Arial"/>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lnSpc>
                          <a:spcPct val="115000"/>
                        </a:lnSpc>
                        <a:spcBef>
                          <a:spcPts val="0"/>
                        </a:spcBef>
                        <a:spcAft>
                          <a:spcPts val="0"/>
                        </a:spcAft>
                      </a:pPr>
                      <a:r>
                        <a:rPr lang="en-ZA" sz="1000">
                          <a:latin typeface="Arial"/>
                          <a:ea typeface="Times New Roman"/>
                          <a:cs typeface="Arial"/>
                        </a:rPr>
                        <a:t>0</a:t>
                      </a:r>
                      <a:endParaRPr lang="en-US" sz="1100">
                        <a:latin typeface="Arial"/>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lnSpc>
                          <a:spcPct val="115000"/>
                        </a:lnSpc>
                        <a:spcBef>
                          <a:spcPts val="0"/>
                        </a:spcBef>
                        <a:spcAft>
                          <a:spcPts val="0"/>
                        </a:spcAft>
                      </a:pPr>
                      <a:r>
                        <a:rPr lang="en-ZA" sz="1000">
                          <a:latin typeface="Arial"/>
                          <a:ea typeface="Times New Roman"/>
                          <a:cs typeface="Arial"/>
                        </a:rPr>
                        <a:t>0</a:t>
                      </a:r>
                      <a:endParaRPr lang="en-US" sz="1100">
                        <a:latin typeface="Arial"/>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lnSpc>
                          <a:spcPct val="115000"/>
                        </a:lnSpc>
                        <a:spcBef>
                          <a:spcPts val="0"/>
                        </a:spcBef>
                        <a:spcAft>
                          <a:spcPts val="0"/>
                        </a:spcAft>
                      </a:pPr>
                      <a:r>
                        <a:rPr lang="en-ZA" sz="1000">
                          <a:latin typeface="Arial"/>
                          <a:ea typeface="Times New Roman"/>
                          <a:cs typeface="Arial"/>
                        </a:rPr>
                        <a:t>99.5</a:t>
                      </a:r>
                      <a:endParaRPr lang="en-US" sz="1100">
                        <a:latin typeface="Arial"/>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lnSpc>
                          <a:spcPct val="115000"/>
                        </a:lnSpc>
                        <a:spcBef>
                          <a:spcPts val="0"/>
                        </a:spcBef>
                        <a:spcAft>
                          <a:spcPts val="0"/>
                        </a:spcAft>
                      </a:pPr>
                      <a:r>
                        <a:rPr lang="en-ZA" sz="1000">
                          <a:latin typeface="Arial"/>
                          <a:ea typeface="Times New Roman"/>
                          <a:cs typeface="Arial"/>
                        </a:rPr>
                        <a:t>571.6</a:t>
                      </a:r>
                      <a:endParaRPr lang="en-US" sz="1100">
                        <a:latin typeface="Arial"/>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lnSpc>
                          <a:spcPct val="115000"/>
                        </a:lnSpc>
                        <a:spcBef>
                          <a:spcPts val="0"/>
                        </a:spcBef>
                        <a:spcAft>
                          <a:spcPts val="0"/>
                        </a:spcAft>
                      </a:pPr>
                      <a:r>
                        <a:rPr lang="en-ZA" sz="1000">
                          <a:latin typeface="Arial"/>
                          <a:ea typeface="Times New Roman"/>
                          <a:cs typeface="Arial"/>
                        </a:rPr>
                        <a:t>460.5</a:t>
                      </a:r>
                      <a:endParaRPr lang="en-US" sz="1100">
                        <a:latin typeface="Arial"/>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lnSpc>
                          <a:spcPct val="115000"/>
                        </a:lnSpc>
                        <a:spcBef>
                          <a:spcPts val="0"/>
                        </a:spcBef>
                        <a:spcAft>
                          <a:spcPts val="0"/>
                        </a:spcAft>
                      </a:pPr>
                      <a:r>
                        <a:rPr lang="en-ZA" sz="1000">
                          <a:latin typeface="Arial"/>
                          <a:ea typeface="Times New Roman"/>
                          <a:cs typeface="Arial"/>
                        </a:rPr>
                        <a:t>630.8</a:t>
                      </a:r>
                      <a:endParaRPr lang="en-US" sz="1100">
                        <a:latin typeface="Arial"/>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lnSpc>
                          <a:spcPct val="115000"/>
                        </a:lnSpc>
                        <a:spcBef>
                          <a:spcPts val="0"/>
                        </a:spcBef>
                        <a:spcAft>
                          <a:spcPts val="0"/>
                        </a:spcAft>
                      </a:pPr>
                      <a:r>
                        <a:rPr lang="en-ZA" sz="1000">
                          <a:latin typeface="Arial"/>
                          <a:ea typeface="Times New Roman"/>
                          <a:cs typeface="Arial"/>
                        </a:rPr>
                        <a:t>497.6</a:t>
                      </a:r>
                      <a:endParaRPr lang="en-US" sz="1100">
                        <a:latin typeface="Arial"/>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lnSpc>
                          <a:spcPct val="115000"/>
                        </a:lnSpc>
                        <a:spcBef>
                          <a:spcPts val="0"/>
                        </a:spcBef>
                        <a:spcAft>
                          <a:spcPts val="0"/>
                        </a:spcAft>
                      </a:pPr>
                      <a:r>
                        <a:rPr lang="en-ZA" sz="1000">
                          <a:latin typeface="Arial"/>
                          <a:ea typeface="Times New Roman"/>
                          <a:cs typeface="Arial"/>
                        </a:rPr>
                        <a:t>471.5</a:t>
                      </a:r>
                      <a:endParaRPr lang="en-US" sz="1100">
                        <a:latin typeface="Arial"/>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lnSpc>
                          <a:spcPct val="115000"/>
                        </a:lnSpc>
                        <a:spcBef>
                          <a:spcPts val="0"/>
                        </a:spcBef>
                        <a:spcAft>
                          <a:spcPts val="0"/>
                        </a:spcAft>
                      </a:pPr>
                      <a:r>
                        <a:rPr lang="en-ZA" sz="1000">
                          <a:latin typeface="Arial"/>
                          <a:ea typeface="Times New Roman"/>
                          <a:cs typeface="Arial"/>
                        </a:rPr>
                        <a:t>495.0</a:t>
                      </a:r>
                      <a:endParaRPr lang="en-US" sz="1100">
                        <a:latin typeface="Arial"/>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904303">
                <a:tc>
                  <a:txBody>
                    <a:bodyPr/>
                    <a:lstStyle/>
                    <a:p>
                      <a:pPr marL="0" marR="0">
                        <a:lnSpc>
                          <a:spcPct val="115000"/>
                        </a:lnSpc>
                        <a:spcBef>
                          <a:spcPts val="0"/>
                        </a:spcBef>
                        <a:spcAft>
                          <a:spcPts val="0"/>
                        </a:spcAft>
                      </a:pPr>
                      <a:r>
                        <a:rPr lang="en-ZA" sz="1000">
                          <a:latin typeface="Arial"/>
                          <a:ea typeface="Times New Roman"/>
                          <a:cs typeface="Arial"/>
                        </a:rPr>
                        <a:t>Taxis scrapped in the financial year </a:t>
                      </a:r>
                      <a:endParaRPr lang="en-US" sz="1100">
                        <a:latin typeface="Arial"/>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endParaRPr lang="en-ZA" sz="1000" dirty="0">
                        <a:latin typeface="Arial"/>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endParaRPr lang="en-ZA" sz="1000" dirty="0">
                        <a:latin typeface="Arial"/>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lnSpc>
                          <a:spcPct val="115000"/>
                        </a:lnSpc>
                        <a:spcBef>
                          <a:spcPts val="0"/>
                        </a:spcBef>
                        <a:spcAft>
                          <a:spcPts val="0"/>
                        </a:spcAft>
                      </a:pPr>
                      <a:r>
                        <a:rPr lang="en-ZA" sz="1000">
                          <a:latin typeface="Arial"/>
                          <a:ea typeface="Times New Roman"/>
                          <a:cs typeface="Arial"/>
                        </a:rPr>
                        <a:t>1990</a:t>
                      </a:r>
                      <a:endParaRPr lang="en-US" sz="1100">
                        <a:latin typeface="Arial"/>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lnSpc>
                          <a:spcPct val="115000"/>
                        </a:lnSpc>
                        <a:spcBef>
                          <a:spcPts val="0"/>
                        </a:spcBef>
                        <a:spcAft>
                          <a:spcPts val="0"/>
                        </a:spcAft>
                      </a:pPr>
                      <a:r>
                        <a:rPr lang="en-ZA" sz="1000">
                          <a:latin typeface="Arial"/>
                          <a:ea typeface="Times New Roman"/>
                          <a:cs typeface="Arial"/>
                        </a:rPr>
                        <a:t>11429</a:t>
                      </a:r>
                      <a:endParaRPr lang="en-US" sz="1100">
                        <a:latin typeface="Arial"/>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lnSpc>
                          <a:spcPct val="115000"/>
                        </a:lnSpc>
                        <a:spcBef>
                          <a:spcPts val="0"/>
                        </a:spcBef>
                        <a:spcAft>
                          <a:spcPts val="0"/>
                        </a:spcAft>
                      </a:pPr>
                      <a:r>
                        <a:rPr lang="en-ZA" sz="1000" dirty="0">
                          <a:latin typeface="Arial"/>
                          <a:ea typeface="Times New Roman"/>
                          <a:cs typeface="Arial"/>
                        </a:rPr>
                        <a:t>9208</a:t>
                      </a:r>
                      <a:endParaRPr lang="en-US" sz="1100" dirty="0">
                        <a:latin typeface="Arial"/>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lnSpc>
                          <a:spcPct val="115000"/>
                        </a:lnSpc>
                        <a:spcBef>
                          <a:spcPts val="0"/>
                        </a:spcBef>
                        <a:spcAft>
                          <a:spcPts val="0"/>
                        </a:spcAft>
                      </a:pPr>
                      <a:r>
                        <a:rPr lang="en-ZA" sz="1000">
                          <a:latin typeface="Arial"/>
                          <a:ea typeface="Times New Roman"/>
                          <a:cs typeface="Arial"/>
                        </a:rPr>
                        <a:t>11616</a:t>
                      </a:r>
                      <a:endParaRPr lang="en-US" sz="1100">
                        <a:latin typeface="Arial"/>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lnSpc>
                          <a:spcPct val="115000"/>
                        </a:lnSpc>
                        <a:spcBef>
                          <a:spcPts val="0"/>
                        </a:spcBef>
                        <a:spcAft>
                          <a:spcPts val="0"/>
                        </a:spcAft>
                      </a:pPr>
                      <a:r>
                        <a:rPr lang="en-ZA" sz="1000">
                          <a:latin typeface="Arial"/>
                          <a:ea typeface="Times New Roman"/>
                          <a:cs typeface="Arial"/>
                        </a:rPr>
                        <a:t>9164</a:t>
                      </a:r>
                      <a:endParaRPr lang="en-US" sz="1100">
                        <a:latin typeface="Arial"/>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lnSpc>
                          <a:spcPct val="115000"/>
                        </a:lnSpc>
                        <a:spcBef>
                          <a:spcPts val="0"/>
                        </a:spcBef>
                        <a:spcAft>
                          <a:spcPts val="0"/>
                        </a:spcAft>
                      </a:pPr>
                      <a:r>
                        <a:rPr lang="en-ZA" sz="1000">
                          <a:latin typeface="Arial"/>
                          <a:ea typeface="Times New Roman"/>
                          <a:cs typeface="Arial"/>
                        </a:rPr>
                        <a:t>8682</a:t>
                      </a:r>
                      <a:endParaRPr lang="en-US" sz="1100">
                        <a:latin typeface="Arial"/>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lnSpc>
                          <a:spcPct val="115000"/>
                        </a:lnSpc>
                        <a:spcBef>
                          <a:spcPts val="0"/>
                        </a:spcBef>
                        <a:spcAft>
                          <a:spcPts val="0"/>
                        </a:spcAft>
                      </a:pPr>
                      <a:r>
                        <a:rPr lang="en-ZA" sz="1000" dirty="0">
                          <a:latin typeface="Arial"/>
                          <a:ea typeface="Times New Roman"/>
                          <a:cs typeface="Arial"/>
                        </a:rPr>
                        <a:t>9117</a:t>
                      </a:r>
                      <a:endParaRPr lang="en-US" sz="1100" dirty="0">
                        <a:latin typeface="Arial"/>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graphicFrame>
        <p:nvGraphicFramePr>
          <p:cNvPr id="5" name="Table 4"/>
          <p:cNvGraphicFramePr>
            <a:graphicFrameLocks noGrp="1"/>
          </p:cNvGraphicFramePr>
          <p:nvPr/>
        </p:nvGraphicFramePr>
        <p:xfrm>
          <a:off x="3143240" y="1571611"/>
          <a:ext cx="2583180" cy="2286020"/>
        </p:xfrm>
        <a:graphic>
          <a:graphicData uri="http://schemas.openxmlformats.org/drawingml/2006/table">
            <a:tbl>
              <a:tblPr/>
              <a:tblGrid>
                <a:gridCol w="1440180"/>
                <a:gridCol w="1143000"/>
              </a:tblGrid>
              <a:tr h="207820">
                <a:tc>
                  <a:txBody>
                    <a:bodyPr/>
                    <a:lstStyle/>
                    <a:p>
                      <a:pPr marL="0" marR="0">
                        <a:lnSpc>
                          <a:spcPct val="115000"/>
                        </a:lnSpc>
                        <a:spcBef>
                          <a:spcPts val="0"/>
                        </a:spcBef>
                        <a:spcAft>
                          <a:spcPts val="0"/>
                        </a:spcAft>
                      </a:pPr>
                      <a:r>
                        <a:rPr lang="en-ZA" sz="1000" b="1" dirty="0">
                          <a:latin typeface="Arial"/>
                          <a:ea typeface="Times New Roman"/>
                          <a:cs typeface="Times New Roman"/>
                        </a:rPr>
                        <a:t>Province </a:t>
                      </a:r>
                      <a:endParaRPr lang="en-US" sz="1100" dirty="0">
                        <a:latin typeface="Arial"/>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ZA" sz="1000" b="1">
                          <a:latin typeface="Arial"/>
                          <a:ea typeface="Times New Roman"/>
                          <a:cs typeface="Times New Roman"/>
                        </a:rPr>
                        <a:t>Number of taxis</a:t>
                      </a:r>
                      <a:endParaRPr lang="en-US" sz="1100">
                        <a:latin typeface="Arial"/>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07820">
                <a:tc>
                  <a:txBody>
                    <a:bodyPr/>
                    <a:lstStyle/>
                    <a:p>
                      <a:pPr marL="0" marR="0">
                        <a:lnSpc>
                          <a:spcPct val="115000"/>
                        </a:lnSpc>
                        <a:spcBef>
                          <a:spcPts val="0"/>
                        </a:spcBef>
                        <a:spcAft>
                          <a:spcPts val="0"/>
                        </a:spcAft>
                      </a:pPr>
                      <a:r>
                        <a:rPr lang="en-US" sz="1000" b="1" dirty="0" smtClean="0">
                          <a:latin typeface="Arial"/>
                          <a:ea typeface="Times New Roman"/>
                          <a:cs typeface="Times New Roman"/>
                        </a:rPr>
                        <a:t>Eastern Cape</a:t>
                      </a:r>
                      <a:endParaRPr lang="en-US" sz="1000" b="1" dirty="0">
                        <a:latin typeface="Arial"/>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ZA" sz="1000">
                          <a:latin typeface="Arial"/>
                          <a:ea typeface="Times New Roman"/>
                          <a:cs typeface="Times New Roman"/>
                        </a:rPr>
                        <a:t>10000</a:t>
                      </a:r>
                      <a:endParaRPr lang="en-US" sz="1100">
                        <a:latin typeface="Arial"/>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07820">
                <a:tc>
                  <a:txBody>
                    <a:bodyPr/>
                    <a:lstStyle/>
                    <a:p>
                      <a:pPr marL="0" marR="0">
                        <a:lnSpc>
                          <a:spcPct val="115000"/>
                        </a:lnSpc>
                        <a:spcBef>
                          <a:spcPts val="0"/>
                        </a:spcBef>
                        <a:spcAft>
                          <a:spcPts val="0"/>
                        </a:spcAft>
                      </a:pPr>
                      <a:r>
                        <a:rPr lang="en-US" sz="1000" b="1" dirty="0" smtClean="0">
                          <a:latin typeface="Arial"/>
                          <a:ea typeface="Times New Roman"/>
                          <a:cs typeface="Times New Roman"/>
                        </a:rPr>
                        <a:t>Free State</a:t>
                      </a:r>
                      <a:endParaRPr lang="en-US" sz="1000" b="1" dirty="0">
                        <a:latin typeface="Arial"/>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ZA" sz="1000">
                          <a:latin typeface="Arial"/>
                          <a:ea typeface="Times New Roman"/>
                          <a:cs typeface="Times New Roman"/>
                        </a:rPr>
                        <a:t>6000</a:t>
                      </a:r>
                      <a:endParaRPr lang="en-US" sz="1100">
                        <a:latin typeface="Arial"/>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07820">
                <a:tc>
                  <a:txBody>
                    <a:bodyPr/>
                    <a:lstStyle/>
                    <a:p>
                      <a:pPr marL="0" marR="0">
                        <a:lnSpc>
                          <a:spcPct val="115000"/>
                        </a:lnSpc>
                        <a:spcBef>
                          <a:spcPts val="0"/>
                        </a:spcBef>
                        <a:spcAft>
                          <a:spcPts val="0"/>
                        </a:spcAft>
                      </a:pPr>
                      <a:r>
                        <a:rPr lang="en-US" sz="1000" b="1" dirty="0" smtClean="0">
                          <a:latin typeface="Arial"/>
                          <a:ea typeface="Times New Roman"/>
                          <a:cs typeface="Times New Roman"/>
                        </a:rPr>
                        <a:t>Gauteng</a:t>
                      </a:r>
                      <a:endParaRPr lang="en-US" sz="1000" b="1" dirty="0">
                        <a:latin typeface="Arial"/>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ZA" sz="1000">
                          <a:latin typeface="Arial"/>
                          <a:ea typeface="Times New Roman"/>
                          <a:cs typeface="Times New Roman"/>
                        </a:rPr>
                        <a:t>44000</a:t>
                      </a:r>
                      <a:endParaRPr lang="en-US" sz="1100">
                        <a:latin typeface="Arial"/>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07820">
                <a:tc>
                  <a:txBody>
                    <a:bodyPr/>
                    <a:lstStyle/>
                    <a:p>
                      <a:pPr marL="0" marR="0">
                        <a:lnSpc>
                          <a:spcPct val="115000"/>
                        </a:lnSpc>
                        <a:spcBef>
                          <a:spcPts val="0"/>
                        </a:spcBef>
                        <a:spcAft>
                          <a:spcPts val="0"/>
                        </a:spcAft>
                      </a:pPr>
                      <a:r>
                        <a:rPr lang="en-US" sz="1000" b="1" dirty="0" smtClean="0">
                          <a:latin typeface="Arial"/>
                          <a:ea typeface="Times New Roman"/>
                          <a:cs typeface="Times New Roman"/>
                        </a:rPr>
                        <a:t>Mpumalanga</a:t>
                      </a:r>
                      <a:endParaRPr lang="en-US" sz="1000" b="1" dirty="0">
                        <a:latin typeface="Arial"/>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ZA" sz="1000">
                          <a:latin typeface="Arial"/>
                          <a:ea typeface="Times New Roman"/>
                          <a:cs typeface="Times New Roman"/>
                        </a:rPr>
                        <a:t>9000</a:t>
                      </a:r>
                      <a:endParaRPr lang="en-US" sz="1100">
                        <a:latin typeface="Arial"/>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07820">
                <a:tc>
                  <a:txBody>
                    <a:bodyPr/>
                    <a:lstStyle/>
                    <a:p>
                      <a:pPr marL="0" marR="0">
                        <a:lnSpc>
                          <a:spcPct val="115000"/>
                        </a:lnSpc>
                        <a:spcBef>
                          <a:spcPts val="0"/>
                        </a:spcBef>
                        <a:spcAft>
                          <a:spcPts val="0"/>
                        </a:spcAft>
                      </a:pPr>
                      <a:r>
                        <a:rPr lang="en-US" sz="1000" b="1" dirty="0" smtClean="0">
                          <a:latin typeface="Arial"/>
                          <a:ea typeface="Times New Roman"/>
                          <a:cs typeface="Times New Roman"/>
                        </a:rPr>
                        <a:t>KZN</a:t>
                      </a:r>
                      <a:endParaRPr lang="en-US" sz="1000" b="1" dirty="0">
                        <a:latin typeface="Arial"/>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ZA" sz="1000">
                          <a:latin typeface="Arial"/>
                          <a:ea typeface="Times New Roman"/>
                          <a:cs typeface="Times New Roman"/>
                        </a:rPr>
                        <a:t>21000</a:t>
                      </a:r>
                      <a:endParaRPr lang="en-US" sz="1100">
                        <a:latin typeface="Arial"/>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07820">
                <a:tc>
                  <a:txBody>
                    <a:bodyPr/>
                    <a:lstStyle/>
                    <a:p>
                      <a:pPr marL="0" marR="0">
                        <a:lnSpc>
                          <a:spcPct val="115000"/>
                        </a:lnSpc>
                        <a:spcBef>
                          <a:spcPts val="0"/>
                        </a:spcBef>
                        <a:spcAft>
                          <a:spcPts val="0"/>
                        </a:spcAft>
                      </a:pPr>
                      <a:r>
                        <a:rPr lang="en-US" sz="1000" b="1" dirty="0" smtClean="0">
                          <a:latin typeface="Arial"/>
                          <a:ea typeface="Times New Roman"/>
                          <a:cs typeface="Times New Roman"/>
                        </a:rPr>
                        <a:t>Limpopo</a:t>
                      </a:r>
                      <a:endParaRPr lang="en-US" sz="1000" b="1" dirty="0">
                        <a:latin typeface="Arial"/>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ZA" sz="1000">
                          <a:latin typeface="Arial"/>
                          <a:ea typeface="Times New Roman"/>
                          <a:cs typeface="Times New Roman"/>
                        </a:rPr>
                        <a:t>9000</a:t>
                      </a:r>
                      <a:endParaRPr lang="en-US" sz="1100">
                        <a:latin typeface="Arial"/>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07820">
                <a:tc>
                  <a:txBody>
                    <a:bodyPr/>
                    <a:lstStyle/>
                    <a:p>
                      <a:pPr marL="0" marR="0">
                        <a:lnSpc>
                          <a:spcPct val="115000"/>
                        </a:lnSpc>
                        <a:spcBef>
                          <a:spcPts val="0"/>
                        </a:spcBef>
                        <a:spcAft>
                          <a:spcPts val="0"/>
                        </a:spcAft>
                      </a:pPr>
                      <a:r>
                        <a:rPr lang="en-US" sz="1000" b="1" dirty="0" smtClean="0">
                          <a:latin typeface="Arial"/>
                          <a:ea typeface="Times New Roman"/>
                          <a:cs typeface="Times New Roman"/>
                        </a:rPr>
                        <a:t>Northern Cape</a:t>
                      </a:r>
                      <a:endParaRPr lang="en-US" sz="1000" b="1" dirty="0">
                        <a:latin typeface="Arial"/>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ZA" sz="1000">
                          <a:latin typeface="Arial"/>
                          <a:ea typeface="Times New Roman"/>
                          <a:cs typeface="Times New Roman"/>
                        </a:rPr>
                        <a:t>1200</a:t>
                      </a:r>
                      <a:endParaRPr lang="en-US" sz="1100">
                        <a:latin typeface="Arial"/>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07820">
                <a:tc>
                  <a:txBody>
                    <a:bodyPr/>
                    <a:lstStyle/>
                    <a:p>
                      <a:pPr marL="0" marR="0">
                        <a:lnSpc>
                          <a:spcPct val="115000"/>
                        </a:lnSpc>
                        <a:spcBef>
                          <a:spcPts val="0"/>
                        </a:spcBef>
                        <a:spcAft>
                          <a:spcPts val="0"/>
                        </a:spcAft>
                      </a:pPr>
                      <a:r>
                        <a:rPr lang="en-US" sz="1000" b="1" dirty="0" smtClean="0">
                          <a:latin typeface="Arial"/>
                          <a:ea typeface="Times New Roman"/>
                          <a:cs typeface="Times New Roman"/>
                        </a:rPr>
                        <a:t>Northwest</a:t>
                      </a:r>
                      <a:endParaRPr lang="en-US" sz="1000" b="1" dirty="0">
                        <a:latin typeface="Arial"/>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ZA" sz="1000">
                          <a:latin typeface="Arial"/>
                          <a:ea typeface="Times New Roman"/>
                          <a:cs typeface="Times New Roman"/>
                        </a:rPr>
                        <a:t>10000</a:t>
                      </a:r>
                      <a:endParaRPr lang="en-US" sz="1100">
                        <a:latin typeface="Arial"/>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07820">
                <a:tc>
                  <a:txBody>
                    <a:bodyPr/>
                    <a:lstStyle/>
                    <a:p>
                      <a:pPr marL="0" marR="0">
                        <a:lnSpc>
                          <a:spcPct val="115000"/>
                        </a:lnSpc>
                        <a:spcBef>
                          <a:spcPts val="0"/>
                        </a:spcBef>
                        <a:spcAft>
                          <a:spcPts val="0"/>
                        </a:spcAft>
                      </a:pPr>
                      <a:r>
                        <a:rPr lang="en-US" sz="1000" b="1" dirty="0" smtClean="0">
                          <a:latin typeface="Arial"/>
                          <a:ea typeface="Times New Roman"/>
                          <a:cs typeface="Times New Roman"/>
                        </a:rPr>
                        <a:t>Western Cape</a:t>
                      </a:r>
                      <a:endParaRPr lang="en-US" sz="1000" b="1" dirty="0">
                        <a:latin typeface="Arial"/>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ZA" sz="1000">
                          <a:latin typeface="Arial"/>
                          <a:ea typeface="Times New Roman"/>
                          <a:cs typeface="Times New Roman"/>
                        </a:rPr>
                        <a:t>15000</a:t>
                      </a:r>
                      <a:endParaRPr lang="en-US" sz="1100">
                        <a:latin typeface="Arial"/>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07820">
                <a:tc>
                  <a:txBody>
                    <a:bodyPr/>
                    <a:lstStyle/>
                    <a:p>
                      <a:pPr marL="0" marR="0">
                        <a:lnSpc>
                          <a:spcPct val="115000"/>
                        </a:lnSpc>
                        <a:spcBef>
                          <a:spcPts val="0"/>
                        </a:spcBef>
                        <a:spcAft>
                          <a:spcPts val="0"/>
                        </a:spcAft>
                      </a:pPr>
                      <a:r>
                        <a:rPr lang="en-ZA" sz="1000" b="1">
                          <a:latin typeface="Arial"/>
                          <a:ea typeface="Times New Roman"/>
                          <a:cs typeface="Times New Roman"/>
                        </a:rPr>
                        <a:t>TOTAL </a:t>
                      </a:r>
                      <a:endParaRPr lang="en-US" sz="1100">
                        <a:latin typeface="Arial"/>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ZA" sz="1000" dirty="0">
                          <a:latin typeface="Arial"/>
                          <a:ea typeface="Times New Roman"/>
                          <a:cs typeface="Times New Roman"/>
                        </a:rPr>
                        <a:t>125200</a:t>
                      </a:r>
                      <a:endParaRPr lang="en-US" sz="1100" dirty="0">
                        <a:latin typeface="Arial"/>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6" name="TextBox 5"/>
          <p:cNvSpPr txBox="1"/>
          <p:nvPr/>
        </p:nvSpPr>
        <p:spPr>
          <a:xfrm>
            <a:off x="1357290" y="1142984"/>
            <a:ext cx="6500858" cy="276999"/>
          </a:xfrm>
          <a:prstGeom prst="rect">
            <a:avLst/>
          </a:prstGeom>
          <a:noFill/>
        </p:spPr>
        <p:txBody>
          <a:bodyPr wrap="square" rtlCol="0">
            <a:spAutoFit/>
          </a:bodyPr>
          <a:lstStyle/>
          <a:p>
            <a:r>
              <a:rPr lang="en-US" sz="1200" b="1" dirty="0" smtClean="0"/>
              <a:t>Total estimated number of minibus taxis by province </a:t>
            </a:r>
            <a:r>
              <a:rPr lang="en-US" sz="1200" dirty="0" smtClean="0"/>
              <a:t>(source Dept of Transport 2007)</a:t>
            </a:r>
            <a:endParaRPr lang="en-US" sz="1200" dirty="0"/>
          </a:p>
        </p:txBody>
      </p:sp>
      <p:sp>
        <p:nvSpPr>
          <p:cNvPr id="7" name="TextBox 6"/>
          <p:cNvSpPr txBox="1"/>
          <p:nvPr/>
        </p:nvSpPr>
        <p:spPr>
          <a:xfrm>
            <a:off x="571472" y="4071942"/>
            <a:ext cx="7429552" cy="276999"/>
          </a:xfrm>
          <a:prstGeom prst="rect">
            <a:avLst/>
          </a:prstGeom>
          <a:noFill/>
        </p:spPr>
        <p:txBody>
          <a:bodyPr wrap="square" rtlCol="0">
            <a:spAutoFit/>
          </a:bodyPr>
          <a:lstStyle/>
          <a:p>
            <a:r>
              <a:rPr lang="en-US" sz="1200" b="1" dirty="0" smtClean="0"/>
              <a:t>Transfers to taxi owners in respect of taxi </a:t>
            </a:r>
            <a:r>
              <a:rPr lang="en-US" sz="1200" b="1" dirty="0" err="1" smtClean="0"/>
              <a:t>recapitalisation</a:t>
            </a:r>
            <a:r>
              <a:rPr lang="en-US" sz="1200" b="1" dirty="0" smtClean="0"/>
              <a:t>  </a:t>
            </a:r>
            <a:r>
              <a:rPr lang="en-US" sz="1200" dirty="0" smtClean="0"/>
              <a:t>(source National </a:t>
            </a:r>
            <a:r>
              <a:rPr lang="en-US" sz="1200" dirty="0" err="1" smtClean="0"/>
              <a:t>Treasurey</a:t>
            </a:r>
            <a:r>
              <a:rPr lang="en-US" sz="1200" dirty="0" smtClean="0"/>
              <a:t> 2009 &amp; 2010)</a:t>
            </a:r>
            <a:endParaRPr lang="en-US" sz="1200" dirty="0"/>
          </a:p>
        </p:txBody>
      </p:sp>
      <p:sp>
        <p:nvSpPr>
          <p:cNvPr id="3" name="Date Placeholder 2"/>
          <p:cNvSpPr>
            <a:spLocks noGrp="1"/>
          </p:cNvSpPr>
          <p:nvPr>
            <p:ph type="dt" sz="half" idx="10"/>
          </p:nvPr>
        </p:nvSpPr>
        <p:spPr/>
        <p:txBody>
          <a:bodyPr/>
          <a:lstStyle/>
          <a:p>
            <a:pPr>
              <a:defRPr/>
            </a:pPr>
            <a:fld id="{22A11FF3-6478-4FE0-A708-AD3F0AC2A535}" type="datetime1">
              <a:rPr lang="en-US" smtClean="0"/>
              <a:t>5/6/2012</a:t>
            </a:fld>
            <a:endParaRPr lang="en-GB"/>
          </a:p>
        </p:txBody>
      </p:sp>
      <p:sp>
        <p:nvSpPr>
          <p:cNvPr id="8" name="Footer Placeholder 7"/>
          <p:cNvSpPr>
            <a:spLocks noGrp="1"/>
          </p:cNvSpPr>
          <p:nvPr>
            <p:ph type="ftr" sz="quarter" idx="11"/>
          </p:nvPr>
        </p:nvSpPr>
        <p:spPr/>
        <p:txBody>
          <a:bodyPr/>
          <a:lstStyle/>
          <a:p>
            <a:pPr>
              <a:defRPr/>
            </a:pPr>
            <a:r>
              <a:rPr lang="en-ZA" smtClean="0"/>
              <a:t>SARF_RPF Conference, Fernhill: PMB/Msunduze</a:t>
            </a:r>
            <a:endParaRPr lang="en-GB"/>
          </a:p>
        </p:txBody>
      </p:sp>
      <p:sp>
        <p:nvSpPr>
          <p:cNvPr id="9" name="Slide Number Placeholder 8"/>
          <p:cNvSpPr>
            <a:spLocks noGrp="1"/>
          </p:cNvSpPr>
          <p:nvPr>
            <p:ph type="sldNum" sz="quarter" idx="12"/>
          </p:nvPr>
        </p:nvSpPr>
        <p:spPr/>
        <p:txBody>
          <a:bodyPr/>
          <a:lstStyle/>
          <a:p>
            <a:pPr>
              <a:defRPr/>
            </a:pPr>
            <a:fld id="{C614136F-C5A1-4653-8671-A0E6A56DA9FD}" type="slidenum">
              <a:rPr lang="en-GB" smtClean="0"/>
              <a:pPr>
                <a:defRPr/>
              </a:pPr>
              <a:t>120</a:t>
            </a:fld>
            <a:endParaRPr lang="en-GB"/>
          </a:p>
        </p:txBody>
      </p:sp>
    </p:spTree>
    <p:extLst>
      <p:ext uri="{BB962C8B-B14F-4D97-AF65-F5344CB8AC3E}">
        <p14:creationId xmlns:p14="http://schemas.microsoft.com/office/powerpoint/2010/main" val="2885053061"/>
      </p:ext>
    </p:extLst>
  </p:cSld>
  <p:clrMapOvr>
    <a:masterClrMapping/>
  </p:clrMapOvr>
  <p:timing>
    <p:tnLst>
      <p:par>
        <p:cTn id="1" dur="indefinite" restart="never" nodeType="tmRoot"/>
      </p:par>
    </p:tnLst>
  </p:timing>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lstStyle/>
          <a:p>
            <a:pPr eaLnBrk="1" hangingPunct="1"/>
            <a:r>
              <a:rPr lang="en-ZA" sz="3200" dirty="0" smtClean="0"/>
              <a:t>An indication of viability for self sustaining projects</a:t>
            </a:r>
          </a:p>
        </p:txBody>
      </p:sp>
      <p:sp>
        <p:nvSpPr>
          <p:cNvPr id="15363" name="Rectangle 3"/>
          <p:cNvSpPr>
            <a:spLocks noGrp="1" noChangeArrowheads="1"/>
          </p:cNvSpPr>
          <p:nvPr>
            <p:ph type="body" idx="1"/>
          </p:nvPr>
        </p:nvSpPr>
        <p:spPr>
          <a:xfrm>
            <a:off x="428596" y="1214422"/>
            <a:ext cx="8229600" cy="4525963"/>
          </a:xfrm>
          <a:noFill/>
        </p:spPr>
        <p:txBody>
          <a:bodyPr/>
          <a:lstStyle/>
          <a:p>
            <a:pPr eaLnBrk="1" hangingPunct="1">
              <a:lnSpc>
                <a:spcPct val="90000"/>
              </a:lnSpc>
            </a:pPr>
            <a:r>
              <a:rPr lang="en-ZA" sz="2200" dirty="0" smtClean="0"/>
              <a:t>Roads in the South African model can start at between 4 000 and 4 500 vpd AADT, with approximately 17% heavy vehicles</a:t>
            </a:r>
          </a:p>
          <a:p>
            <a:pPr eaLnBrk="1" hangingPunct="1">
              <a:lnSpc>
                <a:spcPct val="90000"/>
              </a:lnSpc>
            </a:pPr>
            <a:r>
              <a:rPr lang="en-ZA" sz="2200" dirty="0" smtClean="0"/>
              <a:t>Rail requires 1 m tonnes per annum (South African Freight Rail) </a:t>
            </a:r>
            <a:r>
              <a:rPr lang="en-ZA" sz="2200" dirty="0" err="1" smtClean="0"/>
              <a:t>cf</a:t>
            </a:r>
            <a:r>
              <a:rPr lang="en-ZA" sz="2200" dirty="0" smtClean="0"/>
              <a:t> 300 000 tonnes per annum for the BBR </a:t>
            </a:r>
            <a:r>
              <a:rPr lang="en-ZA" sz="2200" dirty="0" err="1" smtClean="0"/>
              <a:t>concessionnaire</a:t>
            </a:r>
            <a:endParaRPr lang="en-ZA" sz="2200" dirty="0" smtClean="0"/>
          </a:p>
          <a:p>
            <a:pPr eaLnBrk="1" hangingPunct="1">
              <a:lnSpc>
                <a:spcPct val="90000"/>
              </a:lnSpc>
            </a:pPr>
            <a:r>
              <a:rPr lang="en-ZA" sz="2200" dirty="0" smtClean="0"/>
              <a:t>Ports appear to require 3 million tonnes per annum</a:t>
            </a:r>
          </a:p>
          <a:p>
            <a:pPr eaLnBrk="1" hangingPunct="1">
              <a:lnSpc>
                <a:spcPct val="90000"/>
              </a:lnSpc>
            </a:pPr>
            <a:r>
              <a:rPr lang="en-ZA" sz="2200" dirty="0" smtClean="0"/>
              <a:t>Airports are difficult but appear to need in excess of 500 000 persons per annum</a:t>
            </a:r>
          </a:p>
          <a:p>
            <a:pPr eaLnBrk="1" hangingPunct="1">
              <a:lnSpc>
                <a:spcPct val="90000"/>
              </a:lnSpc>
            </a:pPr>
            <a:r>
              <a:rPr lang="en-ZA" sz="2200" dirty="0" smtClean="0"/>
              <a:t>Below these thresholds does not imply PPP’s can’t be developed but other measures of support need to be considered (</a:t>
            </a:r>
            <a:r>
              <a:rPr lang="en-ZA" sz="2200" dirty="0" err="1" smtClean="0"/>
              <a:t>eg</a:t>
            </a:r>
            <a:r>
              <a:rPr lang="en-ZA" sz="2200" dirty="0" smtClean="0"/>
              <a:t> shadow tolls, market guarantees, </a:t>
            </a:r>
            <a:r>
              <a:rPr lang="en-ZA" sz="2200" u="sng" dirty="0" smtClean="0"/>
              <a:t>increasing the revenue base</a:t>
            </a:r>
            <a:r>
              <a:rPr lang="en-ZA" sz="2200" dirty="0" smtClean="0"/>
              <a:t>)</a:t>
            </a:r>
          </a:p>
          <a:p>
            <a:pPr eaLnBrk="1" hangingPunct="1">
              <a:lnSpc>
                <a:spcPct val="90000"/>
              </a:lnSpc>
            </a:pPr>
            <a:r>
              <a:rPr lang="en-ZA" sz="2200" dirty="0" smtClean="0"/>
              <a:t>In general, speaking of debt equity ratios of approx 17:83 and DSCR of between 1,0 and 1,5 in year 5 to 8</a:t>
            </a:r>
          </a:p>
          <a:p>
            <a:pPr eaLnBrk="1" hangingPunct="1">
              <a:lnSpc>
                <a:spcPct val="90000"/>
              </a:lnSpc>
            </a:pPr>
            <a:endParaRPr lang="en-ZA" sz="2400" dirty="0" smtClean="0"/>
          </a:p>
          <a:p>
            <a:pPr eaLnBrk="1" hangingPunct="1">
              <a:lnSpc>
                <a:spcPct val="90000"/>
              </a:lnSpc>
            </a:pPr>
            <a:endParaRPr lang="en-ZA" sz="2400" dirty="0" smtClean="0"/>
          </a:p>
        </p:txBody>
      </p:sp>
      <p:sp>
        <p:nvSpPr>
          <p:cNvPr id="15364" name="Date Placeholder 3"/>
          <p:cNvSpPr>
            <a:spLocks noGrp="1"/>
          </p:cNvSpPr>
          <p:nvPr>
            <p:ph type="dt" sz="quarter" idx="10"/>
          </p:nvPr>
        </p:nvSpPr>
        <p:spPr>
          <a:noFill/>
        </p:spPr>
        <p:txBody>
          <a:bodyPr/>
          <a:lstStyle/>
          <a:p>
            <a:fld id="{D6C217F8-2D77-489C-86CB-06B9F881E083}" type="datetime1">
              <a:rPr lang="en-US" smtClean="0"/>
              <a:t>5/6/2012</a:t>
            </a:fld>
            <a:endParaRPr lang="en-GB" dirty="0" smtClean="0"/>
          </a:p>
        </p:txBody>
      </p:sp>
      <p:sp>
        <p:nvSpPr>
          <p:cNvPr id="15365" name="Footer Placeholder 4"/>
          <p:cNvSpPr>
            <a:spLocks noGrp="1"/>
          </p:cNvSpPr>
          <p:nvPr>
            <p:ph type="ftr" sz="quarter" idx="11"/>
          </p:nvPr>
        </p:nvSpPr>
        <p:spPr>
          <a:noFill/>
        </p:spPr>
        <p:txBody>
          <a:bodyPr/>
          <a:lstStyle/>
          <a:p>
            <a:r>
              <a:rPr lang="en-ZA" smtClean="0"/>
              <a:t>SARF_RPF Conference, Fernhill: PMB/Msunduze</a:t>
            </a:r>
            <a:endParaRPr lang="en-GB" dirty="0" smtClean="0"/>
          </a:p>
        </p:txBody>
      </p:sp>
      <p:sp>
        <p:nvSpPr>
          <p:cNvPr id="2" name="Slide Number Placeholder 1"/>
          <p:cNvSpPr>
            <a:spLocks noGrp="1"/>
          </p:cNvSpPr>
          <p:nvPr>
            <p:ph type="sldNum" sz="quarter" idx="12"/>
          </p:nvPr>
        </p:nvSpPr>
        <p:spPr/>
        <p:txBody>
          <a:bodyPr/>
          <a:lstStyle/>
          <a:p>
            <a:pPr>
              <a:defRPr/>
            </a:pPr>
            <a:fld id="{C614136F-C5A1-4653-8671-A0E6A56DA9FD}" type="slidenum">
              <a:rPr lang="en-GB" smtClean="0"/>
              <a:pPr>
                <a:defRPr/>
              </a:pPr>
              <a:t>121</a:t>
            </a:fld>
            <a:endParaRPr lang="en-GB"/>
          </a:p>
        </p:txBody>
      </p:sp>
    </p:spTree>
    <p:extLst>
      <p:ext uri="{BB962C8B-B14F-4D97-AF65-F5344CB8AC3E}">
        <p14:creationId xmlns:p14="http://schemas.microsoft.com/office/powerpoint/2010/main" val="1516136143"/>
      </p:ext>
    </p:extLst>
  </p:cSld>
  <p:clrMapOvr>
    <a:masterClrMapping/>
  </p:clrMapOvr>
  <p:timing>
    <p:tnLst>
      <p:par>
        <p:cTn id="1" dur="indefinite" restart="never" nodeType="tmRoot"/>
      </p:par>
    </p:tnLst>
  </p:timing>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Dilemma 3 – Who is responsible?</a:t>
            </a:r>
            <a:endParaRPr lang="en-US" dirty="0" smtClean="0"/>
          </a:p>
        </p:txBody>
      </p:sp>
      <p:sp>
        <p:nvSpPr>
          <p:cNvPr id="3" name="Content Placeholder 2"/>
          <p:cNvSpPr>
            <a:spLocks noGrp="1"/>
          </p:cNvSpPr>
          <p:nvPr>
            <p:ph idx="1"/>
          </p:nvPr>
        </p:nvSpPr>
        <p:spPr/>
        <p:txBody>
          <a:bodyPr/>
          <a:lstStyle/>
          <a:p>
            <a:pPr lvl="0"/>
            <a:r>
              <a:rPr lang="en-GB" dirty="0" smtClean="0"/>
              <a:t>Centralization versus decentralization of funds and management</a:t>
            </a:r>
            <a:endParaRPr lang="en-US" dirty="0" smtClean="0"/>
          </a:p>
          <a:p>
            <a:pPr lvl="0"/>
            <a:r>
              <a:rPr lang="en-GB" dirty="0" smtClean="0"/>
              <a:t>Community involvement: how does it work and what are pros and cons?</a:t>
            </a:r>
            <a:endParaRPr lang="en-US" dirty="0" smtClean="0"/>
          </a:p>
          <a:p>
            <a:pPr lvl="0"/>
            <a:r>
              <a:rPr lang="en-GB" dirty="0" smtClean="0"/>
              <a:t>Capacity to manage and governance issues</a:t>
            </a:r>
            <a:endParaRPr lang="en-US" dirty="0" smtClean="0"/>
          </a:p>
          <a:p>
            <a:endParaRPr lang="en-US" dirty="0"/>
          </a:p>
        </p:txBody>
      </p:sp>
      <p:sp>
        <p:nvSpPr>
          <p:cNvPr id="4" name="Date Placeholder 3"/>
          <p:cNvSpPr>
            <a:spLocks noGrp="1"/>
          </p:cNvSpPr>
          <p:nvPr>
            <p:ph type="dt" sz="half" idx="10"/>
          </p:nvPr>
        </p:nvSpPr>
        <p:spPr/>
        <p:txBody>
          <a:bodyPr/>
          <a:lstStyle/>
          <a:p>
            <a:pPr>
              <a:defRPr/>
            </a:pPr>
            <a:fld id="{82CB235A-F6ED-400F-AEF8-B2F6C5EE3A0E}" type="datetime1">
              <a:rPr lang="en-US" smtClean="0"/>
              <a:t>5/6/2012</a:t>
            </a:fld>
            <a:endParaRPr lang="en-GB"/>
          </a:p>
        </p:txBody>
      </p:sp>
      <p:sp>
        <p:nvSpPr>
          <p:cNvPr id="5" name="Footer Placeholder 4"/>
          <p:cNvSpPr>
            <a:spLocks noGrp="1"/>
          </p:cNvSpPr>
          <p:nvPr>
            <p:ph type="ftr" sz="quarter" idx="11"/>
          </p:nvPr>
        </p:nvSpPr>
        <p:spPr/>
        <p:txBody>
          <a:bodyPr/>
          <a:lstStyle/>
          <a:p>
            <a:pPr>
              <a:defRPr/>
            </a:pPr>
            <a:r>
              <a:rPr lang="en-ZA" smtClean="0"/>
              <a:t>SARF_RPF Conference, Fernhill: PMB/Msunduze</a:t>
            </a:r>
            <a:endParaRPr lang="en-GB"/>
          </a:p>
        </p:txBody>
      </p:sp>
      <p:sp>
        <p:nvSpPr>
          <p:cNvPr id="6" name="Slide Number Placeholder 5"/>
          <p:cNvSpPr>
            <a:spLocks noGrp="1"/>
          </p:cNvSpPr>
          <p:nvPr>
            <p:ph type="sldNum" sz="quarter" idx="12"/>
          </p:nvPr>
        </p:nvSpPr>
        <p:spPr/>
        <p:txBody>
          <a:bodyPr/>
          <a:lstStyle/>
          <a:p>
            <a:pPr>
              <a:defRPr/>
            </a:pPr>
            <a:fld id="{C614136F-C5A1-4653-8671-A0E6A56DA9FD}" type="slidenum">
              <a:rPr lang="en-GB" smtClean="0"/>
              <a:pPr>
                <a:defRPr/>
              </a:pPr>
              <a:t>122</a:t>
            </a:fld>
            <a:endParaRPr lang="en-GB"/>
          </a:p>
        </p:txBody>
      </p:sp>
    </p:spTree>
    <p:extLst>
      <p:ext uri="{BB962C8B-B14F-4D97-AF65-F5344CB8AC3E}">
        <p14:creationId xmlns:p14="http://schemas.microsoft.com/office/powerpoint/2010/main" val="2885994641"/>
      </p:ext>
    </p:extLst>
  </p:cSld>
  <p:clrMapOvr>
    <a:masterClrMapping/>
  </p:clrMapOvr>
  <p:timing>
    <p:tnLst>
      <p:par>
        <p:cTn id="1" dur="indefinite" restart="never" nodeType="tmRoot"/>
      </p:par>
    </p:tnLst>
  </p:timing>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Dilemma 4 – How to tackle negative spill-</a:t>
            </a:r>
            <a:r>
              <a:rPr lang="en-GB" dirty="0" err="1" smtClean="0"/>
              <a:t>overs</a:t>
            </a:r>
            <a:endParaRPr lang="en-US" dirty="0" smtClean="0"/>
          </a:p>
        </p:txBody>
      </p:sp>
      <p:sp>
        <p:nvSpPr>
          <p:cNvPr id="3" name="Content Placeholder 2"/>
          <p:cNvSpPr>
            <a:spLocks noGrp="1"/>
          </p:cNvSpPr>
          <p:nvPr>
            <p:ph idx="1"/>
          </p:nvPr>
        </p:nvSpPr>
        <p:spPr/>
        <p:txBody>
          <a:bodyPr/>
          <a:lstStyle/>
          <a:p>
            <a:pPr lvl="0"/>
            <a:r>
              <a:rPr lang="en-GB" dirty="0" smtClean="0"/>
              <a:t>Investing in one region means decreasing competitiveness of other region</a:t>
            </a:r>
            <a:endParaRPr lang="en-US" dirty="0" smtClean="0"/>
          </a:p>
          <a:p>
            <a:pPr lvl="0"/>
            <a:r>
              <a:rPr lang="en-GB" dirty="0" smtClean="0"/>
              <a:t>Roads are said to cause spread of HIV/AIDS </a:t>
            </a:r>
            <a:r>
              <a:rPr lang="en-GB" dirty="0" smtClean="0">
                <a:sym typeface="Symbol"/>
              </a:rPr>
              <a:t></a:t>
            </a:r>
            <a:r>
              <a:rPr lang="en-GB" dirty="0" smtClean="0"/>
              <a:t> better roads, more infections: how to address?</a:t>
            </a:r>
            <a:endParaRPr lang="en-US" dirty="0" smtClean="0"/>
          </a:p>
          <a:p>
            <a:endParaRPr lang="en-US" dirty="0"/>
          </a:p>
        </p:txBody>
      </p:sp>
      <p:sp>
        <p:nvSpPr>
          <p:cNvPr id="4" name="Date Placeholder 3"/>
          <p:cNvSpPr>
            <a:spLocks noGrp="1"/>
          </p:cNvSpPr>
          <p:nvPr>
            <p:ph type="dt" sz="half" idx="10"/>
          </p:nvPr>
        </p:nvSpPr>
        <p:spPr/>
        <p:txBody>
          <a:bodyPr/>
          <a:lstStyle/>
          <a:p>
            <a:pPr>
              <a:defRPr/>
            </a:pPr>
            <a:fld id="{FE7ADE62-679E-4202-BAD8-0179F4FCEEA2}" type="datetime1">
              <a:rPr lang="en-US" smtClean="0"/>
              <a:t>5/6/2012</a:t>
            </a:fld>
            <a:endParaRPr lang="en-GB"/>
          </a:p>
        </p:txBody>
      </p:sp>
      <p:sp>
        <p:nvSpPr>
          <p:cNvPr id="5" name="Footer Placeholder 4"/>
          <p:cNvSpPr>
            <a:spLocks noGrp="1"/>
          </p:cNvSpPr>
          <p:nvPr>
            <p:ph type="ftr" sz="quarter" idx="11"/>
          </p:nvPr>
        </p:nvSpPr>
        <p:spPr/>
        <p:txBody>
          <a:bodyPr/>
          <a:lstStyle/>
          <a:p>
            <a:pPr>
              <a:defRPr/>
            </a:pPr>
            <a:r>
              <a:rPr lang="en-ZA" smtClean="0"/>
              <a:t>SARF_RPF Conference, Fernhill: PMB/Msunduze</a:t>
            </a:r>
            <a:endParaRPr lang="en-GB"/>
          </a:p>
        </p:txBody>
      </p:sp>
      <p:sp>
        <p:nvSpPr>
          <p:cNvPr id="6" name="Slide Number Placeholder 5"/>
          <p:cNvSpPr>
            <a:spLocks noGrp="1"/>
          </p:cNvSpPr>
          <p:nvPr>
            <p:ph type="sldNum" sz="quarter" idx="12"/>
          </p:nvPr>
        </p:nvSpPr>
        <p:spPr/>
        <p:txBody>
          <a:bodyPr/>
          <a:lstStyle/>
          <a:p>
            <a:pPr>
              <a:defRPr/>
            </a:pPr>
            <a:fld id="{C614136F-C5A1-4653-8671-A0E6A56DA9FD}" type="slidenum">
              <a:rPr lang="en-GB" smtClean="0"/>
              <a:pPr>
                <a:defRPr/>
              </a:pPr>
              <a:t>123</a:t>
            </a:fld>
            <a:endParaRPr lang="en-GB"/>
          </a:p>
        </p:txBody>
      </p:sp>
    </p:spTree>
    <p:extLst>
      <p:ext uri="{BB962C8B-B14F-4D97-AF65-F5344CB8AC3E}">
        <p14:creationId xmlns:p14="http://schemas.microsoft.com/office/powerpoint/2010/main" val="2540702440"/>
      </p:ext>
    </p:extLst>
  </p:cSld>
  <p:clrMapOvr>
    <a:masterClrMapping/>
  </p:clrMapOvr>
  <p:timing>
    <p:tnLst>
      <p:par>
        <p:cTn id="1" dur="indefinite" restart="never" nodeType="tmRoot"/>
      </p:par>
    </p:tnLst>
  </p:timing>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2800" dirty="0" smtClean="0"/>
              <a:t>Dilemma 5 – How do we ensure political acceptance of the need for acceptable maintenance?</a:t>
            </a:r>
            <a:endParaRPr lang="en-US" sz="2800" dirty="0" smtClean="0"/>
          </a:p>
        </p:txBody>
      </p:sp>
      <p:sp>
        <p:nvSpPr>
          <p:cNvPr id="3" name="Content Placeholder 2"/>
          <p:cNvSpPr>
            <a:spLocks noGrp="1"/>
          </p:cNvSpPr>
          <p:nvPr>
            <p:ph idx="1"/>
          </p:nvPr>
        </p:nvSpPr>
        <p:spPr/>
        <p:txBody>
          <a:bodyPr/>
          <a:lstStyle/>
          <a:p>
            <a:pPr lvl="0"/>
            <a:r>
              <a:rPr lang="en-GB" sz="2400" dirty="0" smtClean="0"/>
              <a:t>Effective asset management of any infrastructure is never ‘sexy’ when compared to new projects. How do we change that perception?</a:t>
            </a:r>
            <a:endParaRPr lang="en-US" sz="2400" dirty="0" smtClean="0"/>
          </a:p>
          <a:p>
            <a:pPr lvl="0"/>
            <a:r>
              <a:rPr lang="en-GB" sz="2400" dirty="0" smtClean="0"/>
              <a:t>The relative size of any road fund in smaller economies makes it an attractive target for the provision of funds for purposes different to that intended. How do we protect against that and preserve the funds for new construction, rehabilitation and maintenance of ROADS?</a:t>
            </a:r>
            <a:endParaRPr lang="en-US" sz="2400" dirty="0" smtClean="0"/>
          </a:p>
          <a:p>
            <a:pPr lvl="0"/>
            <a:r>
              <a:rPr lang="en-GB" sz="2400" dirty="0" smtClean="0"/>
              <a:t>The road maintenance backlog in many countries is so large that some roads can NOT be maintained. How do we decide which roads to maintain to the benefit of the overall network?</a:t>
            </a:r>
            <a:endParaRPr lang="en-US" sz="2400" dirty="0" smtClean="0"/>
          </a:p>
          <a:p>
            <a:endParaRPr lang="en-US" dirty="0"/>
          </a:p>
        </p:txBody>
      </p:sp>
      <p:sp>
        <p:nvSpPr>
          <p:cNvPr id="4" name="Date Placeholder 3"/>
          <p:cNvSpPr>
            <a:spLocks noGrp="1"/>
          </p:cNvSpPr>
          <p:nvPr>
            <p:ph type="dt" sz="half" idx="10"/>
          </p:nvPr>
        </p:nvSpPr>
        <p:spPr/>
        <p:txBody>
          <a:bodyPr/>
          <a:lstStyle/>
          <a:p>
            <a:pPr>
              <a:defRPr/>
            </a:pPr>
            <a:fld id="{DCB4244C-5E18-40EC-814F-DFC6277AA245}" type="datetime1">
              <a:rPr lang="en-US" smtClean="0"/>
              <a:t>5/6/2012</a:t>
            </a:fld>
            <a:endParaRPr lang="en-GB"/>
          </a:p>
        </p:txBody>
      </p:sp>
      <p:sp>
        <p:nvSpPr>
          <p:cNvPr id="5" name="Footer Placeholder 4"/>
          <p:cNvSpPr>
            <a:spLocks noGrp="1"/>
          </p:cNvSpPr>
          <p:nvPr>
            <p:ph type="ftr" sz="quarter" idx="11"/>
          </p:nvPr>
        </p:nvSpPr>
        <p:spPr/>
        <p:txBody>
          <a:bodyPr/>
          <a:lstStyle/>
          <a:p>
            <a:pPr>
              <a:defRPr/>
            </a:pPr>
            <a:r>
              <a:rPr lang="en-ZA" smtClean="0"/>
              <a:t>SARF_RPF Conference, Fernhill: PMB/Msunduze</a:t>
            </a:r>
            <a:endParaRPr lang="en-GB"/>
          </a:p>
        </p:txBody>
      </p:sp>
      <p:sp>
        <p:nvSpPr>
          <p:cNvPr id="6" name="Slide Number Placeholder 5"/>
          <p:cNvSpPr>
            <a:spLocks noGrp="1"/>
          </p:cNvSpPr>
          <p:nvPr>
            <p:ph type="sldNum" sz="quarter" idx="12"/>
          </p:nvPr>
        </p:nvSpPr>
        <p:spPr/>
        <p:txBody>
          <a:bodyPr/>
          <a:lstStyle/>
          <a:p>
            <a:pPr>
              <a:defRPr/>
            </a:pPr>
            <a:fld id="{C614136F-C5A1-4653-8671-A0E6A56DA9FD}" type="slidenum">
              <a:rPr lang="en-GB" smtClean="0"/>
              <a:pPr>
                <a:defRPr/>
              </a:pPr>
              <a:t>124</a:t>
            </a:fld>
            <a:endParaRPr lang="en-GB"/>
          </a:p>
        </p:txBody>
      </p:sp>
    </p:spTree>
    <p:extLst>
      <p:ext uri="{BB962C8B-B14F-4D97-AF65-F5344CB8AC3E}">
        <p14:creationId xmlns:p14="http://schemas.microsoft.com/office/powerpoint/2010/main" val="6997001"/>
      </p:ext>
    </p:extLst>
  </p:cSld>
  <p:clrMapOvr>
    <a:masterClrMapping/>
  </p:clrMapOvr>
  <p:timing>
    <p:tnLst>
      <p:par>
        <p:cTn id="1" dur="indefinite" restart="never" nodeType="tmRoot"/>
      </p:par>
    </p:tnLst>
  </p:timing>
</p:sld>
</file>

<file path=ppt/slides/slide1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dirty="0" smtClean="0"/>
              <a:t>Approaches for involving the private sector in the development of transportation projects, including:</a:t>
            </a:r>
            <a:endParaRPr lang="en-US" sz="2800" dirty="0"/>
          </a:p>
        </p:txBody>
      </p:sp>
      <p:sp>
        <p:nvSpPr>
          <p:cNvPr id="3" name="Content Placeholder 2"/>
          <p:cNvSpPr>
            <a:spLocks noGrp="1"/>
          </p:cNvSpPr>
          <p:nvPr>
            <p:ph idx="1"/>
          </p:nvPr>
        </p:nvSpPr>
        <p:spPr/>
        <p:txBody>
          <a:bodyPr/>
          <a:lstStyle/>
          <a:p>
            <a:r>
              <a:rPr lang="en-US" dirty="0" smtClean="0"/>
              <a:t>Leasing</a:t>
            </a:r>
          </a:p>
          <a:p>
            <a:r>
              <a:rPr lang="en-US" dirty="0" smtClean="0"/>
              <a:t>Franchising</a:t>
            </a:r>
          </a:p>
          <a:p>
            <a:r>
              <a:rPr lang="en-US" dirty="0" err="1" smtClean="0"/>
              <a:t>Concessioning</a:t>
            </a:r>
            <a:endParaRPr lang="en-US" dirty="0" smtClean="0"/>
          </a:p>
          <a:p>
            <a:r>
              <a:rPr lang="en-US" dirty="0" smtClean="0"/>
              <a:t>Contracting out</a:t>
            </a:r>
          </a:p>
          <a:p>
            <a:r>
              <a:rPr lang="en-US" dirty="0" smtClean="0"/>
              <a:t>Bond financing</a:t>
            </a:r>
          </a:p>
          <a:p>
            <a:r>
              <a:rPr lang="en-US" dirty="0" smtClean="0"/>
              <a:t>Equity investments</a:t>
            </a:r>
          </a:p>
          <a:p>
            <a:r>
              <a:rPr lang="en-US" dirty="0" smtClean="0"/>
              <a:t>Risk or rather Venture capital</a:t>
            </a:r>
            <a:endParaRPr lang="en-US" dirty="0"/>
          </a:p>
        </p:txBody>
      </p:sp>
      <p:sp>
        <p:nvSpPr>
          <p:cNvPr id="4" name="Date Placeholder 3"/>
          <p:cNvSpPr>
            <a:spLocks noGrp="1"/>
          </p:cNvSpPr>
          <p:nvPr>
            <p:ph type="dt" sz="half" idx="10"/>
          </p:nvPr>
        </p:nvSpPr>
        <p:spPr/>
        <p:txBody>
          <a:bodyPr/>
          <a:lstStyle/>
          <a:p>
            <a:pPr>
              <a:defRPr/>
            </a:pPr>
            <a:fld id="{923F62D4-3D28-4AE5-9E40-3A3BB3089A26}" type="datetime1">
              <a:rPr lang="en-US" smtClean="0"/>
              <a:t>5/6/2012</a:t>
            </a:fld>
            <a:endParaRPr lang="en-GB" dirty="0"/>
          </a:p>
        </p:txBody>
      </p:sp>
      <p:sp>
        <p:nvSpPr>
          <p:cNvPr id="5" name="Footer Placeholder 4"/>
          <p:cNvSpPr>
            <a:spLocks noGrp="1"/>
          </p:cNvSpPr>
          <p:nvPr>
            <p:ph type="ftr" sz="quarter" idx="11"/>
          </p:nvPr>
        </p:nvSpPr>
        <p:spPr/>
        <p:txBody>
          <a:bodyPr/>
          <a:lstStyle/>
          <a:p>
            <a:pPr>
              <a:defRPr/>
            </a:pPr>
            <a:r>
              <a:rPr lang="en-ZA" smtClean="0"/>
              <a:t>SARF_RPF Conference, Fernhill: PMB/Msunduze</a:t>
            </a:r>
            <a:endParaRPr lang="en-GB" dirty="0"/>
          </a:p>
        </p:txBody>
      </p:sp>
      <p:sp>
        <p:nvSpPr>
          <p:cNvPr id="6" name="Slide Number Placeholder 5"/>
          <p:cNvSpPr>
            <a:spLocks noGrp="1"/>
          </p:cNvSpPr>
          <p:nvPr>
            <p:ph type="sldNum" sz="quarter" idx="12"/>
          </p:nvPr>
        </p:nvSpPr>
        <p:spPr/>
        <p:txBody>
          <a:bodyPr/>
          <a:lstStyle/>
          <a:p>
            <a:pPr>
              <a:defRPr/>
            </a:pPr>
            <a:fld id="{C614136F-C5A1-4653-8671-A0E6A56DA9FD}" type="slidenum">
              <a:rPr lang="en-GB" smtClean="0"/>
              <a:pPr>
                <a:defRPr/>
              </a:pPr>
              <a:t>125</a:t>
            </a:fld>
            <a:endParaRPr lang="en-GB"/>
          </a:p>
        </p:txBody>
      </p:sp>
    </p:spTree>
    <p:extLst>
      <p:ext uri="{BB962C8B-B14F-4D97-AF65-F5344CB8AC3E}">
        <p14:creationId xmlns:p14="http://schemas.microsoft.com/office/powerpoint/2010/main" val="3690768163"/>
      </p:ext>
    </p:extLst>
  </p:cSld>
  <p:clrMapOvr>
    <a:masterClrMapping/>
  </p:clrMapOvr>
  <p:timing>
    <p:tnLst>
      <p:par>
        <p:cTn id="1" dur="indefinite" restart="never" nodeType="tmRoot"/>
      </p:par>
    </p:tnLst>
  </p:timing>
</p:sld>
</file>

<file path=ppt/slides/slide1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lstStyle/>
          <a:p>
            <a:pPr eaLnBrk="1" hangingPunct="1"/>
            <a:r>
              <a:rPr lang="en-ZA" dirty="0" smtClean="0"/>
              <a:t>Which instrument for which aspect?</a:t>
            </a:r>
          </a:p>
        </p:txBody>
      </p:sp>
      <p:sp>
        <p:nvSpPr>
          <p:cNvPr id="15363" name="Rectangle 3"/>
          <p:cNvSpPr>
            <a:spLocks noGrp="1" noChangeArrowheads="1"/>
          </p:cNvSpPr>
          <p:nvPr>
            <p:ph type="body" idx="1"/>
          </p:nvPr>
        </p:nvSpPr>
        <p:spPr>
          <a:noFill/>
        </p:spPr>
        <p:txBody>
          <a:bodyPr/>
          <a:lstStyle/>
          <a:p>
            <a:pPr eaLnBrk="1" hangingPunct="1">
              <a:lnSpc>
                <a:spcPct val="90000"/>
              </a:lnSpc>
              <a:buNone/>
            </a:pPr>
            <a:r>
              <a:rPr lang="en-ZA" sz="2400" u="sng" dirty="0" smtClean="0"/>
              <a:t>Leasing</a:t>
            </a:r>
          </a:p>
          <a:p>
            <a:pPr eaLnBrk="1" hangingPunct="1">
              <a:lnSpc>
                <a:spcPct val="90000"/>
              </a:lnSpc>
            </a:pPr>
            <a:r>
              <a:rPr lang="en-ZA" sz="2400" dirty="0" smtClean="0"/>
              <a:t>Short life assets &lt;11years, generally mobile.</a:t>
            </a:r>
          </a:p>
          <a:p>
            <a:pPr eaLnBrk="1" hangingPunct="1">
              <a:lnSpc>
                <a:spcPct val="90000"/>
              </a:lnSpc>
            </a:pPr>
            <a:r>
              <a:rPr lang="en-ZA" sz="2400" dirty="0" smtClean="0"/>
              <a:t>Examples include Coca Cola distribution fleet in Tanzania</a:t>
            </a:r>
          </a:p>
          <a:p>
            <a:pPr eaLnBrk="1" hangingPunct="1">
              <a:lnSpc>
                <a:spcPct val="90000"/>
              </a:lnSpc>
            </a:pPr>
            <a:r>
              <a:rPr lang="en-ZA" sz="2400" dirty="0" smtClean="0"/>
              <a:t>Municipal vehicles in South Africa</a:t>
            </a:r>
          </a:p>
          <a:p>
            <a:pPr eaLnBrk="1" hangingPunct="1">
              <a:lnSpc>
                <a:spcPct val="90000"/>
              </a:lnSpc>
            </a:pPr>
            <a:r>
              <a:rPr lang="en-ZA" sz="2400" dirty="0" smtClean="0"/>
              <a:t>100 GE diesel electric locomotives in South Africa</a:t>
            </a:r>
          </a:p>
          <a:p>
            <a:pPr eaLnBrk="1" hangingPunct="1">
              <a:lnSpc>
                <a:spcPct val="90000"/>
              </a:lnSpc>
            </a:pPr>
            <a:r>
              <a:rPr lang="en-ZA" sz="2400" dirty="0" smtClean="0"/>
              <a:t>Frequently tax advantages</a:t>
            </a:r>
          </a:p>
          <a:p>
            <a:pPr eaLnBrk="1" hangingPunct="1">
              <a:lnSpc>
                <a:spcPct val="90000"/>
              </a:lnSpc>
            </a:pPr>
            <a:r>
              <a:rPr lang="en-ZA" sz="2400" dirty="0" smtClean="0"/>
              <a:t>Generally service agreements</a:t>
            </a:r>
          </a:p>
          <a:p>
            <a:pPr eaLnBrk="1" hangingPunct="1">
              <a:lnSpc>
                <a:spcPct val="90000"/>
              </a:lnSpc>
            </a:pPr>
            <a:r>
              <a:rPr lang="en-ZA" sz="2400" dirty="0" smtClean="0"/>
              <a:t>Replace with new leased assets at the end of operational life</a:t>
            </a:r>
          </a:p>
          <a:p>
            <a:pPr eaLnBrk="1" hangingPunct="1">
              <a:lnSpc>
                <a:spcPct val="90000"/>
              </a:lnSpc>
            </a:pPr>
            <a:r>
              <a:rPr lang="en-ZA" sz="2400" dirty="0" smtClean="0"/>
              <a:t>Particularly suitable in areas of rapid technological </a:t>
            </a:r>
            <a:r>
              <a:rPr lang="en-ZA" sz="2400" dirty="0" err="1" smtClean="0"/>
              <a:t>obsolesence</a:t>
            </a:r>
            <a:endParaRPr lang="en-ZA" sz="2400" dirty="0" smtClean="0"/>
          </a:p>
          <a:p>
            <a:pPr eaLnBrk="1" hangingPunct="1">
              <a:lnSpc>
                <a:spcPct val="90000"/>
              </a:lnSpc>
            </a:pPr>
            <a:endParaRPr lang="en-ZA" sz="2400" dirty="0" smtClean="0"/>
          </a:p>
        </p:txBody>
      </p:sp>
      <p:sp>
        <p:nvSpPr>
          <p:cNvPr id="15364" name="Date Placeholder 3"/>
          <p:cNvSpPr>
            <a:spLocks noGrp="1"/>
          </p:cNvSpPr>
          <p:nvPr>
            <p:ph type="dt" sz="quarter" idx="10"/>
          </p:nvPr>
        </p:nvSpPr>
        <p:spPr>
          <a:noFill/>
        </p:spPr>
        <p:txBody>
          <a:bodyPr/>
          <a:lstStyle/>
          <a:p>
            <a:fld id="{F81CF052-9EA4-487D-8B76-BDF27789D52F}" type="datetime1">
              <a:rPr lang="en-US" smtClean="0"/>
              <a:t>5/6/2012</a:t>
            </a:fld>
            <a:endParaRPr lang="en-GB" dirty="0" smtClean="0"/>
          </a:p>
        </p:txBody>
      </p:sp>
      <p:sp>
        <p:nvSpPr>
          <p:cNvPr id="15365" name="Footer Placeholder 4"/>
          <p:cNvSpPr>
            <a:spLocks noGrp="1"/>
          </p:cNvSpPr>
          <p:nvPr>
            <p:ph type="ftr" sz="quarter" idx="11"/>
          </p:nvPr>
        </p:nvSpPr>
        <p:spPr>
          <a:noFill/>
        </p:spPr>
        <p:txBody>
          <a:bodyPr/>
          <a:lstStyle/>
          <a:p>
            <a:r>
              <a:rPr lang="en-ZA" smtClean="0"/>
              <a:t>SARF_RPF Conference, Fernhill: PMB/Msunduze</a:t>
            </a:r>
            <a:endParaRPr lang="en-GB" dirty="0" smtClean="0"/>
          </a:p>
        </p:txBody>
      </p:sp>
      <p:sp>
        <p:nvSpPr>
          <p:cNvPr id="2" name="Slide Number Placeholder 1"/>
          <p:cNvSpPr>
            <a:spLocks noGrp="1"/>
          </p:cNvSpPr>
          <p:nvPr>
            <p:ph type="sldNum" sz="quarter" idx="12"/>
          </p:nvPr>
        </p:nvSpPr>
        <p:spPr/>
        <p:txBody>
          <a:bodyPr/>
          <a:lstStyle/>
          <a:p>
            <a:pPr>
              <a:defRPr/>
            </a:pPr>
            <a:fld id="{C614136F-C5A1-4653-8671-A0E6A56DA9FD}" type="slidenum">
              <a:rPr lang="en-GB" smtClean="0"/>
              <a:pPr>
                <a:defRPr/>
              </a:pPr>
              <a:t>126</a:t>
            </a:fld>
            <a:endParaRPr lang="en-GB"/>
          </a:p>
        </p:txBody>
      </p:sp>
    </p:spTree>
    <p:extLst>
      <p:ext uri="{BB962C8B-B14F-4D97-AF65-F5344CB8AC3E}">
        <p14:creationId xmlns:p14="http://schemas.microsoft.com/office/powerpoint/2010/main" val="4134983349"/>
      </p:ext>
    </p:extLst>
  </p:cSld>
  <p:clrMapOvr>
    <a:masterClrMapping/>
  </p:clrMapOvr>
  <p:timing>
    <p:tnLst>
      <p:par>
        <p:cTn id="1" dur="indefinite" restart="never" nodeType="tmRoot"/>
      </p:par>
    </p:tnLst>
  </p:timing>
</p:sld>
</file>

<file path=ppt/slides/slide1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lstStyle/>
          <a:p>
            <a:pPr eaLnBrk="1" hangingPunct="1"/>
            <a:r>
              <a:rPr lang="en-ZA" dirty="0" smtClean="0"/>
              <a:t>Which instrument for which aspect?</a:t>
            </a:r>
          </a:p>
        </p:txBody>
      </p:sp>
      <p:sp>
        <p:nvSpPr>
          <p:cNvPr id="15363" name="Rectangle 3"/>
          <p:cNvSpPr>
            <a:spLocks noGrp="1" noChangeArrowheads="1"/>
          </p:cNvSpPr>
          <p:nvPr>
            <p:ph type="body" idx="1"/>
          </p:nvPr>
        </p:nvSpPr>
        <p:spPr>
          <a:noFill/>
        </p:spPr>
        <p:txBody>
          <a:bodyPr/>
          <a:lstStyle/>
          <a:p>
            <a:pPr eaLnBrk="1" hangingPunct="1">
              <a:lnSpc>
                <a:spcPct val="90000"/>
              </a:lnSpc>
              <a:buNone/>
            </a:pPr>
            <a:r>
              <a:rPr lang="en-ZA" sz="2400" u="sng" dirty="0" smtClean="0"/>
              <a:t>Franchising</a:t>
            </a:r>
          </a:p>
          <a:p>
            <a:pPr eaLnBrk="1" hangingPunct="1">
              <a:lnSpc>
                <a:spcPct val="90000"/>
              </a:lnSpc>
            </a:pPr>
            <a:r>
              <a:rPr lang="en-ZA" sz="2400" dirty="0" smtClean="0"/>
              <a:t>Can be used for water distribution but very sensitive</a:t>
            </a:r>
          </a:p>
          <a:p>
            <a:pPr eaLnBrk="1" hangingPunct="1">
              <a:lnSpc>
                <a:spcPct val="90000"/>
              </a:lnSpc>
            </a:pPr>
            <a:r>
              <a:rPr lang="en-ZA" sz="2400" dirty="0" smtClean="0"/>
              <a:t>Need recognised brand and need to provide technical and management support (</a:t>
            </a:r>
            <a:r>
              <a:rPr lang="en-ZA" sz="2400" dirty="0" err="1" smtClean="0"/>
              <a:t>eg</a:t>
            </a:r>
            <a:r>
              <a:rPr lang="en-ZA" sz="2400" dirty="0" smtClean="0"/>
              <a:t> ‘Famous Brands’ in South Africa..Wimpy, Steers, BJ’s)</a:t>
            </a:r>
          </a:p>
          <a:p>
            <a:pPr eaLnBrk="1" hangingPunct="1">
              <a:lnSpc>
                <a:spcPct val="90000"/>
              </a:lnSpc>
            </a:pPr>
            <a:r>
              <a:rPr lang="en-ZA" sz="2400" dirty="0" smtClean="0"/>
              <a:t>Thought of for South African Airways on the historic strength of the brand</a:t>
            </a:r>
          </a:p>
          <a:p>
            <a:pPr eaLnBrk="1" hangingPunct="1">
              <a:lnSpc>
                <a:spcPct val="90000"/>
              </a:lnSpc>
            </a:pPr>
            <a:r>
              <a:rPr lang="en-ZA" sz="2400" dirty="0" smtClean="0"/>
              <a:t>See no reason for why it couldn’t be applied by ACSA in South Africa for municipal airports</a:t>
            </a:r>
          </a:p>
        </p:txBody>
      </p:sp>
      <p:sp>
        <p:nvSpPr>
          <p:cNvPr id="15364" name="Date Placeholder 3"/>
          <p:cNvSpPr>
            <a:spLocks noGrp="1"/>
          </p:cNvSpPr>
          <p:nvPr>
            <p:ph type="dt" sz="quarter" idx="10"/>
          </p:nvPr>
        </p:nvSpPr>
        <p:spPr>
          <a:noFill/>
        </p:spPr>
        <p:txBody>
          <a:bodyPr/>
          <a:lstStyle/>
          <a:p>
            <a:fld id="{9B9D06DB-B795-4E1A-A5EC-2E1DFE3E375E}" type="datetime1">
              <a:rPr lang="en-US" smtClean="0"/>
              <a:t>5/6/2012</a:t>
            </a:fld>
            <a:endParaRPr lang="en-GB" dirty="0" smtClean="0"/>
          </a:p>
        </p:txBody>
      </p:sp>
      <p:sp>
        <p:nvSpPr>
          <p:cNvPr id="15365" name="Footer Placeholder 4"/>
          <p:cNvSpPr>
            <a:spLocks noGrp="1"/>
          </p:cNvSpPr>
          <p:nvPr>
            <p:ph type="ftr" sz="quarter" idx="11"/>
          </p:nvPr>
        </p:nvSpPr>
        <p:spPr>
          <a:noFill/>
        </p:spPr>
        <p:txBody>
          <a:bodyPr/>
          <a:lstStyle/>
          <a:p>
            <a:r>
              <a:rPr lang="en-ZA" smtClean="0"/>
              <a:t>SARF_RPF Conference, Fernhill: PMB/Msunduze</a:t>
            </a:r>
            <a:endParaRPr lang="en-GB" dirty="0" smtClean="0"/>
          </a:p>
        </p:txBody>
      </p:sp>
      <p:sp>
        <p:nvSpPr>
          <p:cNvPr id="2" name="Slide Number Placeholder 1"/>
          <p:cNvSpPr>
            <a:spLocks noGrp="1"/>
          </p:cNvSpPr>
          <p:nvPr>
            <p:ph type="sldNum" sz="quarter" idx="12"/>
          </p:nvPr>
        </p:nvSpPr>
        <p:spPr/>
        <p:txBody>
          <a:bodyPr/>
          <a:lstStyle/>
          <a:p>
            <a:pPr>
              <a:defRPr/>
            </a:pPr>
            <a:fld id="{C614136F-C5A1-4653-8671-A0E6A56DA9FD}" type="slidenum">
              <a:rPr lang="en-GB" smtClean="0"/>
              <a:pPr>
                <a:defRPr/>
              </a:pPr>
              <a:t>127</a:t>
            </a:fld>
            <a:endParaRPr lang="en-GB"/>
          </a:p>
        </p:txBody>
      </p:sp>
    </p:spTree>
    <p:extLst>
      <p:ext uri="{BB962C8B-B14F-4D97-AF65-F5344CB8AC3E}">
        <p14:creationId xmlns:p14="http://schemas.microsoft.com/office/powerpoint/2010/main" val="1431106564"/>
      </p:ext>
    </p:extLst>
  </p:cSld>
  <p:clrMapOvr>
    <a:masterClrMapping/>
  </p:clrMapOvr>
  <p:timing>
    <p:tnLst>
      <p:par>
        <p:cTn id="1" dur="indefinite" restart="never" nodeType="tmRoot"/>
      </p:par>
    </p:tnLst>
  </p:timing>
</p:sld>
</file>

<file path=ppt/slides/slide1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lstStyle/>
          <a:p>
            <a:pPr eaLnBrk="1" hangingPunct="1"/>
            <a:r>
              <a:rPr lang="en-ZA" dirty="0" smtClean="0"/>
              <a:t>Which instrument for which aspect?</a:t>
            </a:r>
          </a:p>
        </p:txBody>
      </p:sp>
      <p:sp>
        <p:nvSpPr>
          <p:cNvPr id="15363" name="Rectangle 3"/>
          <p:cNvSpPr>
            <a:spLocks noGrp="1" noChangeArrowheads="1"/>
          </p:cNvSpPr>
          <p:nvPr>
            <p:ph type="body" idx="1"/>
          </p:nvPr>
        </p:nvSpPr>
        <p:spPr>
          <a:xfrm>
            <a:off x="500034" y="1071546"/>
            <a:ext cx="8229600" cy="4525963"/>
          </a:xfrm>
          <a:noFill/>
        </p:spPr>
        <p:txBody>
          <a:bodyPr/>
          <a:lstStyle/>
          <a:p>
            <a:pPr eaLnBrk="1" hangingPunct="1">
              <a:lnSpc>
                <a:spcPct val="90000"/>
              </a:lnSpc>
              <a:buNone/>
            </a:pPr>
            <a:r>
              <a:rPr lang="en-ZA" sz="2400" u="sng" dirty="0" err="1" smtClean="0"/>
              <a:t>Concessioning</a:t>
            </a:r>
            <a:endParaRPr lang="en-ZA" sz="2400" u="sng" dirty="0" smtClean="0"/>
          </a:p>
          <a:p>
            <a:pPr eaLnBrk="1" hangingPunct="1">
              <a:lnSpc>
                <a:spcPct val="90000"/>
              </a:lnSpc>
            </a:pPr>
            <a:r>
              <a:rPr lang="en-ZA" sz="2400" dirty="0" smtClean="0"/>
              <a:t>Used very successfully in South Africa for toll road projects of 500 km lengths over 30 year </a:t>
            </a:r>
            <a:r>
              <a:rPr lang="en-ZA" sz="2400" dirty="0" err="1" smtClean="0"/>
              <a:t>concessioning</a:t>
            </a:r>
            <a:r>
              <a:rPr lang="en-ZA" sz="2400" dirty="0" smtClean="0"/>
              <a:t> periods; currently being looked at by Zimbabwe</a:t>
            </a:r>
          </a:p>
          <a:p>
            <a:pPr eaLnBrk="1" hangingPunct="1">
              <a:lnSpc>
                <a:spcPct val="90000"/>
              </a:lnSpc>
            </a:pPr>
            <a:r>
              <a:rPr lang="en-ZA" sz="2400" dirty="0" smtClean="0"/>
              <a:t>Ownership rests with state</a:t>
            </a:r>
          </a:p>
          <a:p>
            <a:pPr eaLnBrk="1" hangingPunct="1">
              <a:lnSpc>
                <a:spcPct val="90000"/>
              </a:lnSpc>
            </a:pPr>
            <a:r>
              <a:rPr lang="en-ZA" sz="2400" dirty="0" smtClean="0"/>
              <a:t>Maputo Port Concession-15 years</a:t>
            </a:r>
          </a:p>
          <a:p>
            <a:pPr eaLnBrk="1" hangingPunct="1">
              <a:lnSpc>
                <a:spcPct val="90000"/>
              </a:lnSpc>
            </a:pPr>
            <a:r>
              <a:rPr lang="en-ZA" sz="2400" dirty="0" smtClean="0"/>
              <a:t>Mombasa and Dar es Salaam container handling concessions, the one in Dar arguably too successful</a:t>
            </a:r>
          </a:p>
          <a:p>
            <a:pPr eaLnBrk="1" hangingPunct="1">
              <a:lnSpc>
                <a:spcPct val="90000"/>
              </a:lnSpc>
            </a:pPr>
            <a:r>
              <a:rPr lang="en-ZA" sz="2400" dirty="0" smtClean="0"/>
              <a:t>Many rail concessions which remain under funded and debated continuously. Gautrain 90% government funded.</a:t>
            </a:r>
          </a:p>
          <a:p>
            <a:pPr eaLnBrk="1" hangingPunct="1">
              <a:lnSpc>
                <a:spcPct val="90000"/>
              </a:lnSpc>
            </a:pPr>
            <a:r>
              <a:rPr lang="en-ZA" sz="2400" dirty="0" smtClean="0"/>
              <a:t>Need to review these more seriously as there appears a fundamental difference between operators and owners</a:t>
            </a:r>
          </a:p>
          <a:p>
            <a:pPr eaLnBrk="1" hangingPunct="1">
              <a:lnSpc>
                <a:spcPct val="90000"/>
              </a:lnSpc>
            </a:pPr>
            <a:r>
              <a:rPr lang="en-ZA" sz="2400" dirty="0" smtClean="0"/>
              <a:t>Can asset strip with airlines, highlighting the difference between financial and economic justification</a:t>
            </a:r>
          </a:p>
        </p:txBody>
      </p:sp>
      <p:sp>
        <p:nvSpPr>
          <p:cNvPr id="15364" name="Date Placeholder 3"/>
          <p:cNvSpPr>
            <a:spLocks noGrp="1"/>
          </p:cNvSpPr>
          <p:nvPr>
            <p:ph type="dt" sz="quarter" idx="10"/>
          </p:nvPr>
        </p:nvSpPr>
        <p:spPr>
          <a:noFill/>
        </p:spPr>
        <p:txBody>
          <a:bodyPr/>
          <a:lstStyle/>
          <a:p>
            <a:fld id="{5002932F-19C6-43F9-AC05-7E04D39B44DD}" type="datetime1">
              <a:rPr lang="en-US" smtClean="0"/>
              <a:t>5/6/2012</a:t>
            </a:fld>
            <a:endParaRPr lang="en-GB" dirty="0" smtClean="0"/>
          </a:p>
        </p:txBody>
      </p:sp>
      <p:sp>
        <p:nvSpPr>
          <p:cNvPr id="15365" name="Footer Placeholder 4"/>
          <p:cNvSpPr>
            <a:spLocks noGrp="1"/>
          </p:cNvSpPr>
          <p:nvPr>
            <p:ph type="ftr" sz="quarter" idx="11"/>
          </p:nvPr>
        </p:nvSpPr>
        <p:spPr>
          <a:noFill/>
        </p:spPr>
        <p:txBody>
          <a:bodyPr/>
          <a:lstStyle/>
          <a:p>
            <a:r>
              <a:rPr lang="en-ZA" smtClean="0"/>
              <a:t>SARF_RPF Conference, Fernhill: PMB/Msunduze</a:t>
            </a:r>
            <a:endParaRPr lang="en-GB" dirty="0" smtClean="0"/>
          </a:p>
        </p:txBody>
      </p:sp>
      <p:sp>
        <p:nvSpPr>
          <p:cNvPr id="2" name="Slide Number Placeholder 1"/>
          <p:cNvSpPr>
            <a:spLocks noGrp="1"/>
          </p:cNvSpPr>
          <p:nvPr>
            <p:ph type="sldNum" sz="quarter" idx="12"/>
          </p:nvPr>
        </p:nvSpPr>
        <p:spPr/>
        <p:txBody>
          <a:bodyPr/>
          <a:lstStyle/>
          <a:p>
            <a:pPr>
              <a:defRPr/>
            </a:pPr>
            <a:fld id="{C614136F-C5A1-4653-8671-A0E6A56DA9FD}" type="slidenum">
              <a:rPr lang="en-GB" smtClean="0"/>
              <a:pPr>
                <a:defRPr/>
              </a:pPr>
              <a:t>128</a:t>
            </a:fld>
            <a:endParaRPr lang="en-GB"/>
          </a:p>
        </p:txBody>
      </p:sp>
    </p:spTree>
    <p:extLst>
      <p:ext uri="{BB962C8B-B14F-4D97-AF65-F5344CB8AC3E}">
        <p14:creationId xmlns:p14="http://schemas.microsoft.com/office/powerpoint/2010/main" val="4213516885"/>
      </p:ext>
    </p:extLst>
  </p:cSld>
  <p:clrMapOvr>
    <a:masterClrMapping/>
  </p:clrMapOvr>
  <p:timing>
    <p:tnLst>
      <p:par>
        <p:cTn id="1" dur="indefinite" restart="never" nodeType="tmRoot"/>
      </p:par>
    </p:tnLst>
  </p:timing>
</p:sld>
</file>

<file path=ppt/slides/slide1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lstStyle/>
          <a:p>
            <a:pPr eaLnBrk="1" hangingPunct="1"/>
            <a:r>
              <a:rPr lang="en-ZA" dirty="0" smtClean="0"/>
              <a:t>Which instrument for which aspect?</a:t>
            </a:r>
          </a:p>
        </p:txBody>
      </p:sp>
      <p:sp>
        <p:nvSpPr>
          <p:cNvPr id="15363" name="Rectangle 3"/>
          <p:cNvSpPr>
            <a:spLocks noGrp="1" noChangeArrowheads="1"/>
          </p:cNvSpPr>
          <p:nvPr>
            <p:ph type="body" idx="1"/>
          </p:nvPr>
        </p:nvSpPr>
        <p:spPr>
          <a:noFill/>
        </p:spPr>
        <p:txBody>
          <a:bodyPr/>
          <a:lstStyle/>
          <a:p>
            <a:pPr eaLnBrk="1" hangingPunct="1">
              <a:lnSpc>
                <a:spcPct val="90000"/>
              </a:lnSpc>
              <a:buNone/>
            </a:pPr>
            <a:r>
              <a:rPr lang="en-ZA" sz="2400" u="sng" dirty="0" smtClean="0"/>
              <a:t>Contracting out</a:t>
            </a:r>
          </a:p>
          <a:p>
            <a:pPr eaLnBrk="1" hangingPunct="1">
              <a:lnSpc>
                <a:spcPct val="90000"/>
              </a:lnSpc>
            </a:pPr>
            <a:r>
              <a:rPr lang="en-ZA" sz="2400" dirty="0" smtClean="0"/>
              <a:t>Used for routine state funded infrastructure provision and maintenance</a:t>
            </a:r>
          </a:p>
          <a:p>
            <a:pPr eaLnBrk="1" hangingPunct="1">
              <a:lnSpc>
                <a:spcPct val="90000"/>
              </a:lnSpc>
            </a:pPr>
            <a:r>
              <a:rPr lang="en-ZA" sz="2400" dirty="0" smtClean="0"/>
              <a:t>Traditional mechanism which requires strong administration</a:t>
            </a:r>
          </a:p>
          <a:p>
            <a:pPr eaLnBrk="1" hangingPunct="1">
              <a:lnSpc>
                <a:spcPct val="90000"/>
              </a:lnSpc>
            </a:pPr>
            <a:r>
              <a:rPr lang="en-ZA" sz="2400" dirty="0" smtClean="0"/>
              <a:t>Ownership rests with state or legal entity</a:t>
            </a:r>
          </a:p>
          <a:p>
            <a:pPr eaLnBrk="1" hangingPunct="1">
              <a:lnSpc>
                <a:spcPct val="90000"/>
              </a:lnSpc>
            </a:pPr>
            <a:r>
              <a:rPr lang="en-ZA" sz="2400" dirty="0" smtClean="0"/>
              <a:t>Useful to absorb seasonal demands</a:t>
            </a:r>
          </a:p>
          <a:p>
            <a:pPr eaLnBrk="1" hangingPunct="1">
              <a:lnSpc>
                <a:spcPct val="90000"/>
              </a:lnSpc>
            </a:pPr>
            <a:r>
              <a:rPr lang="en-ZA" sz="2400" dirty="0" smtClean="0"/>
              <a:t>Effectively being used on the Gauteng Freeway Improvement Project in South Africa as well as the BRT projects</a:t>
            </a:r>
          </a:p>
          <a:p>
            <a:pPr eaLnBrk="1" hangingPunct="1">
              <a:lnSpc>
                <a:spcPct val="90000"/>
              </a:lnSpc>
            </a:pPr>
            <a:r>
              <a:rPr lang="en-ZA" sz="2400" dirty="0" smtClean="0"/>
              <a:t>Too soon to tell how financially and operationally successful these will be</a:t>
            </a:r>
          </a:p>
        </p:txBody>
      </p:sp>
      <p:sp>
        <p:nvSpPr>
          <p:cNvPr id="15364" name="Date Placeholder 3"/>
          <p:cNvSpPr>
            <a:spLocks noGrp="1"/>
          </p:cNvSpPr>
          <p:nvPr>
            <p:ph type="dt" sz="quarter" idx="10"/>
          </p:nvPr>
        </p:nvSpPr>
        <p:spPr>
          <a:noFill/>
        </p:spPr>
        <p:txBody>
          <a:bodyPr/>
          <a:lstStyle/>
          <a:p>
            <a:fld id="{92ADDA17-3D31-4DD9-BD49-3D42BCC0F7BD}" type="datetime1">
              <a:rPr lang="en-US" smtClean="0"/>
              <a:t>5/6/2012</a:t>
            </a:fld>
            <a:endParaRPr lang="en-GB" dirty="0" smtClean="0"/>
          </a:p>
        </p:txBody>
      </p:sp>
      <p:sp>
        <p:nvSpPr>
          <p:cNvPr id="15365" name="Footer Placeholder 4"/>
          <p:cNvSpPr>
            <a:spLocks noGrp="1"/>
          </p:cNvSpPr>
          <p:nvPr>
            <p:ph type="ftr" sz="quarter" idx="11"/>
          </p:nvPr>
        </p:nvSpPr>
        <p:spPr>
          <a:noFill/>
        </p:spPr>
        <p:txBody>
          <a:bodyPr/>
          <a:lstStyle/>
          <a:p>
            <a:r>
              <a:rPr lang="en-ZA" smtClean="0"/>
              <a:t>SARF_RPF Conference, Fernhill: PMB/Msunduze</a:t>
            </a:r>
            <a:endParaRPr lang="en-GB" dirty="0" smtClean="0"/>
          </a:p>
        </p:txBody>
      </p:sp>
      <p:sp>
        <p:nvSpPr>
          <p:cNvPr id="2" name="Slide Number Placeholder 1"/>
          <p:cNvSpPr>
            <a:spLocks noGrp="1"/>
          </p:cNvSpPr>
          <p:nvPr>
            <p:ph type="sldNum" sz="quarter" idx="12"/>
          </p:nvPr>
        </p:nvSpPr>
        <p:spPr/>
        <p:txBody>
          <a:bodyPr/>
          <a:lstStyle/>
          <a:p>
            <a:pPr>
              <a:defRPr/>
            </a:pPr>
            <a:fld id="{C614136F-C5A1-4653-8671-A0E6A56DA9FD}" type="slidenum">
              <a:rPr lang="en-GB" smtClean="0"/>
              <a:pPr>
                <a:defRPr/>
              </a:pPr>
              <a:t>129</a:t>
            </a:fld>
            <a:endParaRPr lang="en-GB"/>
          </a:p>
        </p:txBody>
      </p:sp>
    </p:spTree>
    <p:extLst>
      <p:ext uri="{BB962C8B-B14F-4D97-AF65-F5344CB8AC3E}">
        <p14:creationId xmlns:p14="http://schemas.microsoft.com/office/powerpoint/2010/main" val="277735256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Title 1"/>
          <p:cNvSpPr>
            <a:spLocks noGrp="1"/>
          </p:cNvSpPr>
          <p:nvPr>
            <p:ph type="title"/>
          </p:nvPr>
        </p:nvSpPr>
        <p:spPr>
          <a:xfrm>
            <a:off x="428625" y="0"/>
            <a:ext cx="8229600" cy="1143000"/>
          </a:xfrm>
        </p:spPr>
        <p:txBody>
          <a:bodyPr/>
          <a:lstStyle/>
          <a:p>
            <a:r>
              <a:rPr lang="en-ZA" sz="3600" smtClean="0"/>
              <a:t>Transport Energy Efficiency</a:t>
            </a:r>
          </a:p>
        </p:txBody>
      </p:sp>
      <p:pic>
        <p:nvPicPr>
          <p:cNvPr id="33796" name="Picture 3" descr="Transport energy efficiency.jpg"/>
          <p:cNvPicPr>
            <a:picLocks noChangeAspect="1"/>
          </p:cNvPicPr>
          <p:nvPr/>
        </p:nvPicPr>
        <p:blipFill>
          <a:blip r:embed="rId3" cstate="print"/>
          <a:srcRect/>
          <a:stretch>
            <a:fillRect/>
          </a:stretch>
        </p:blipFill>
        <p:spPr bwMode="auto">
          <a:xfrm>
            <a:off x="785786" y="928688"/>
            <a:ext cx="7929618" cy="4804568"/>
          </a:xfrm>
          <a:prstGeom prst="rect">
            <a:avLst/>
          </a:prstGeom>
          <a:noFill/>
          <a:ln w="9525">
            <a:noFill/>
            <a:miter lim="800000"/>
            <a:headEnd/>
            <a:tailEnd/>
          </a:ln>
        </p:spPr>
      </p:pic>
      <p:sp>
        <p:nvSpPr>
          <p:cNvPr id="33797" name="TextBox 4"/>
          <p:cNvSpPr txBox="1">
            <a:spLocks noChangeArrowheads="1"/>
          </p:cNvSpPr>
          <p:nvPr/>
        </p:nvSpPr>
        <p:spPr bwMode="auto">
          <a:xfrm>
            <a:off x="1214414" y="5949280"/>
            <a:ext cx="7143750" cy="369887"/>
          </a:xfrm>
          <a:prstGeom prst="rect">
            <a:avLst/>
          </a:prstGeom>
          <a:noFill/>
          <a:ln w="9525">
            <a:noFill/>
            <a:miter lim="800000"/>
            <a:headEnd/>
            <a:tailEnd/>
          </a:ln>
        </p:spPr>
        <p:txBody>
          <a:bodyPr>
            <a:spAutoFit/>
          </a:bodyPr>
          <a:lstStyle/>
          <a:p>
            <a:r>
              <a:rPr lang="en-ZA" dirty="0"/>
              <a:t>Source: http://openlearn.open.ac.uk/file.php/1697/t206b1c01f49.jpg</a:t>
            </a:r>
          </a:p>
        </p:txBody>
      </p:sp>
      <p:sp>
        <p:nvSpPr>
          <p:cNvPr id="6" name="Date Placeholder 5"/>
          <p:cNvSpPr>
            <a:spLocks noGrp="1"/>
          </p:cNvSpPr>
          <p:nvPr>
            <p:ph type="dt" sz="half" idx="4294967295"/>
          </p:nvPr>
        </p:nvSpPr>
        <p:spPr>
          <a:xfrm>
            <a:off x="457200" y="6356350"/>
            <a:ext cx="2133600" cy="365125"/>
          </a:xfrm>
          <a:prstGeom prst="rect">
            <a:avLst/>
          </a:prstGeom>
        </p:spPr>
        <p:txBody>
          <a:bodyPr/>
          <a:lstStyle/>
          <a:p>
            <a:pPr>
              <a:defRPr/>
            </a:pPr>
            <a:fld id="{CC61FEED-C1CA-4BD6-847E-DC679E237CC1}" type="datetime1">
              <a:rPr lang="en-US" smtClean="0"/>
              <a:t>5/6/2012</a:t>
            </a:fld>
            <a:endParaRPr lang="en-GB"/>
          </a:p>
        </p:txBody>
      </p:sp>
      <p:sp>
        <p:nvSpPr>
          <p:cNvPr id="7" name="Footer Placeholder 6"/>
          <p:cNvSpPr>
            <a:spLocks noGrp="1"/>
          </p:cNvSpPr>
          <p:nvPr>
            <p:ph type="ftr" sz="quarter" idx="4294967295"/>
          </p:nvPr>
        </p:nvSpPr>
        <p:spPr>
          <a:xfrm>
            <a:off x="3124200" y="6356350"/>
            <a:ext cx="2895600" cy="365125"/>
          </a:xfrm>
          <a:prstGeom prst="rect">
            <a:avLst/>
          </a:prstGeom>
        </p:spPr>
        <p:txBody>
          <a:bodyPr/>
          <a:lstStyle/>
          <a:p>
            <a:pPr>
              <a:defRPr/>
            </a:pPr>
            <a:r>
              <a:rPr lang="en-GB" smtClean="0"/>
              <a:t>SARF_RPF Conference, Fernhill: PMB/Msunduze</a:t>
            </a:r>
            <a:endParaRPr lang="en-GB"/>
          </a:p>
        </p:txBody>
      </p:sp>
      <p:sp>
        <p:nvSpPr>
          <p:cNvPr id="8" name="Slide Number Placeholder 7"/>
          <p:cNvSpPr>
            <a:spLocks noGrp="1"/>
          </p:cNvSpPr>
          <p:nvPr>
            <p:ph type="sldNum" sz="quarter" idx="4294967295"/>
          </p:nvPr>
        </p:nvSpPr>
        <p:spPr>
          <a:xfrm>
            <a:off x="6553200" y="6356350"/>
            <a:ext cx="2133600" cy="365125"/>
          </a:xfrm>
          <a:prstGeom prst="rect">
            <a:avLst/>
          </a:prstGeom>
        </p:spPr>
        <p:txBody>
          <a:bodyPr/>
          <a:lstStyle/>
          <a:p>
            <a:pPr>
              <a:defRPr/>
            </a:pPr>
            <a:fld id="{1F54088D-1E58-443C-91CB-0897160AAD61}" type="slidenum">
              <a:rPr lang="en-GB" smtClean="0"/>
              <a:pPr>
                <a:defRPr/>
              </a:pPr>
              <a:t>13</a:t>
            </a:fld>
            <a:endParaRPr lang="en-GB"/>
          </a:p>
        </p:txBody>
      </p:sp>
    </p:spTree>
    <p:extLst>
      <p:ext uri="{BB962C8B-B14F-4D97-AF65-F5344CB8AC3E}">
        <p14:creationId xmlns:p14="http://schemas.microsoft.com/office/powerpoint/2010/main" val="1461220670"/>
      </p:ext>
    </p:extLst>
  </p:cSld>
  <p:clrMapOvr>
    <a:masterClrMapping/>
  </p:clrMapOvr>
  <p:transition advClick="0"/>
  <p:timing>
    <p:tnLst>
      <p:par>
        <p:cTn id="1" dur="indefinite" restart="never" nodeType="tmRoot"/>
      </p:par>
    </p:tnLst>
  </p:timing>
</p:sld>
</file>

<file path=ppt/slides/slide1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lstStyle/>
          <a:p>
            <a:pPr eaLnBrk="1" hangingPunct="1"/>
            <a:r>
              <a:rPr lang="en-ZA" dirty="0" smtClean="0"/>
              <a:t>Which instrument for which aspect?</a:t>
            </a:r>
          </a:p>
        </p:txBody>
      </p:sp>
      <p:sp>
        <p:nvSpPr>
          <p:cNvPr id="15363" name="Rectangle 3"/>
          <p:cNvSpPr>
            <a:spLocks noGrp="1" noChangeArrowheads="1"/>
          </p:cNvSpPr>
          <p:nvPr>
            <p:ph type="body" idx="1"/>
          </p:nvPr>
        </p:nvSpPr>
        <p:spPr>
          <a:noFill/>
        </p:spPr>
        <p:txBody>
          <a:bodyPr/>
          <a:lstStyle/>
          <a:p>
            <a:pPr eaLnBrk="1" hangingPunct="1">
              <a:lnSpc>
                <a:spcPct val="90000"/>
              </a:lnSpc>
              <a:buNone/>
            </a:pPr>
            <a:r>
              <a:rPr lang="en-ZA" sz="2400" u="sng" dirty="0" smtClean="0"/>
              <a:t>Bond financing</a:t>
            </a:r>
          </a:p>
          <a:p>
            <a:pPr eaLnBrk="1" hangingPunct="1">
              <a:lnSpc>
                <a:spcPct val="90000"/>
              </a:lnSpc>
            </a:pPr>
            <a:r>
              <a:rPr lang="en-ZA" sz="2400" dirty="0" smtClean="0"/>
              <a:t>Traditional funding source for rail and ports</a:t>
            </a:r>
          </a:p>
          <a:p>
            <a:pPr eaLnBrk="1" hangingPunct="1">
              <a:lnSpc>
                <a:spcPct val="90000"/>
              </a:lnSpc>
            </a:pPr>
            <a:r>
              <a:rPr lang="en-ZA" sz="2400" dirty="0" smtClean="0"/>
              <a:t>Now being used for road financing in South Africa as well as airport funding (ACSA)</a:t>
            </a:r>
          </a:p>
          <a:p>
            <a:pPr eaLnBrk="1" hangingPunct="1">
              <a:lnSpc>
                <a:spcPct val="90000"/>
              </a:lnSpc>
            </a:pPr>
            <a:r>
              <a:rPr lang="en-ZA" sz="2400" dirty="0" smtClean="0"/>
              <a:t>Require credit worthiness and a means to exchange bonds</a:t>
            </a:r>
          </a:p>
          <a:p>
            <a:pPr eaLnBrk="1" hangingPunct="1">
              <a:lnSpc>
                <a:spcPct val="90000"/>
              </a:lnSpc>
            </a:pPr>
            <a:r>
              <a:rPr lang="en-ZA" sz="2400" dirty="0" smtClean="0"/>
              <a:t>Require strong internal Treasury function and budgetary control</a:t>
            </a:r>
          </a:p>
          <a:p>
            <a:pPr eaLnBrk="1" hangingPunct="1">
              <a:lnSpc>
                <a:spcPct val="90000"/>
              </a:lnSpc>
            </a:pPr>
            <a:r>
              <a:rPr lang="en-ZA" sz="2400" dirty="0" smtClean="0"/>
              <a:t>Market very unforgiving</a:t>
            </a:r>
          </a:p>
          <a:p>
            <a:pPr eaLnBrk="1" hangingPunct="1">
              <a:lnSpc>
                <a:spcPct val="90000"/>
              </a:lnSpc>
            </a:pPr>
            <a:r>
              <a:rPr lang="en-ZA" sz="2400" dirty="0" smtClean="0"/>
              <a:t>Ownership rests with state or legal entity</a:t>
            </a:r>
          </a:p>
          <a:p>
            <a:pPr eaLnBrk="1" hangingPunct="1">
              <a:lnSpc>
                <a:spcPct val="90000"/>
              </a:lnSpc>
            </a:pPr>
            <a:r>
              <a:rPr lang="en-ZA" sz="2400" dirty="0" smtClean="0"/>
              <a:t>Useful to absorb short term capital requirements of say 8 years but not to be used in perpetuity</a:t>
            </a:r>
          </a:p>
        </p:txBody>
      </p:sp>
      <p:sp>
        <p:nvSpPr>
          <p:cNvPr id="15364" name="Date Placeholder 3"/>
          <p:cNvSpPr>
            <a:spLocks noGrp="1"/>
          </p:cNvSpPr>
          <p:nvPr>
            <p:ph type="dt" sz="quarter" idx="10"/>
          </p:nvPr>
        </p:nvSpPr>
        <p:spPr>
          <a:noFill/>
        </p:spPr>
        <p:txBody>
          <a:bodyPr/>
          <a:lstStyle/>
          <a:p>
            <a:fld id="{B59C79ED-2627-4A38-A7A2-4E68C56479DE}" type="datetime1">
              <a:rPr lang="en-US" smtClean="0"/>
              <a:t>5/6/2012</a:t>
            </a:fld>
            <a:endParaRPr lang="en-GB" dirty="0" smtClean="0"/>
          </a:p>
        </p:txBody>
      </p:sp>
      <p:sp>
        <p:nvSpPr>
          <p:cNvPr id="15365" name="Footer Placeholder 4"/>
          <p:cNvSpPr>
            <a:spLocks noGrp="1"/>
          </p:cNvSpPr>
          <p:nvPr>
            <p:ph type="ftr" sz="quarter" idx="11"/>
          </p:nvPr>
        </p:nvSpPr>
        <p:spPr>
          <a:noFill/>
        </p:spPr>
        <p:txBody>
          <a:bodyPr/>
          <a:lstStyle/>
          <a:p>
            <a:r>
              <a:rPr lang="en-ZA" smtClean="0"/>
              <a:t>SARF_RPF Conference, Fernhill: PMB/Msunduze</a:t>
            </a:r>
            <a:endParaRPr lang="en-GB" dirty="0" smtClean="0"/>
          </a:p>
        </p:txBody>
      </p:sp>
      <p:sp>
        <p:nvSpPr>
          <p:cNvPr id="2" name="Slide Number Placeholder 1"/>
          <p:cNvSpPr>
            <a:spLocks noGrp="1"/>
          </p:cNvSpPr>
          <p:nvPr>
            <p:ph type="sldNum" sz="quarter" idx="12"/>
          </p:nvPr>
        </p:nvSpPr>
        <p:spPr/>
        <p:txBody>
          <a:bodyPr/>
          <a:lstStyle/>
          <a:p>
            <a:pPr>
              <a:defRPr/>
            </a:pPr>
            <a:fld id="{C614136F-C5A1-4653-8671-A0E6A56DA9FD}" type="slidenum">
              <a:rPr lang="en-GB" smtClean="0"/>
              <a:pPr>
                <a:defRPr/>
              </a:pPr>
              <a:t>130</a:t>
            </a:fld>
            <a:endParaRPr lang="en-GB"/>
          </a:p>
        </p:txBody>
      </p:sp>
    </p:spTree>
    <p:extLst>
      <p:ext uri="{BB962C8B-B14F-4D97-AF65-F5344CB8AC3E}">
        <p14:creationId xmlns:p14="http://schemas.microsoft.com/office/powerpoint/2010/main" val="1972502162"/>
      </p:ext>
    </p:extLst>
  </p:cSld>
  <p:clrMapOvr>
    <a:masterClrMapping/>
  </p:clrMapOvr>
  <p:timing>
    <p:tnLst>
      <p:par>
        <p:cTn id="1" dur="indefinite" restart="never" nodeType="tmRoot"/>
      </p:par>
    </p:tnLst>
  </p:timing>
</p:sld>
</file>

<file path=ppt/slides/slide1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lstStyle/>
          <a:p>
            <a:pPr eaLnBrk="1" hangingPunct="1"/>
            <a:r>
              <a:rPr lang="en-ZA" dirty="0" smtClean="0"/>
              <a:t>Which instrument for which aspect?</a:t>
            </a:r>
          </a:p>
        </p:txBody>
      </p:sp>
      <p:sp>
        <p:nvSpPr>
          <p:cNvPr id="15363" name="Rectangle 3"/>
          <p:cNvSpPr>
            <a:spLocks noGrp="1" noChangeArrowheads="1"/>
          </p:cNvSpPr>
          <p:nvPr>
            <p:ph type="body" idx="1"/>
          </p:nvPr>
        </p:nvSpPr>
        <p:spPr>
          <a:xfrm>
            <a:off x="428596" y="1071546"/>
            <a:ext cx="8229600" cy="4525963"/>
          </a:xfrm>
          <a:noFill/>
        </p:spPr>
        <p:txBody>
          <a:bodyPr/>
          <a:lstStyle/>
          <a:p>
            <a:pPr eaLnBrk="1" hangingPunct="1">
              <a:lnSpc>
                <a:spcPct val="90000"/>
              </a:lnSpc>
              <a:buNone/>
            </a:pPr>
            <a:r>
              <a:rPr lang="en-ZA" sz="2400" u="sng" dirty="0" smtClean="0"/>
              <a:t>Equity Investments</a:t>
            </a:r>
          </a:p>
          <a:p>
            <a:pPr eaLnBrk="1" hangingPunct="1">
              <a:lnSpc>
                <a:spcPct val="90000"/>
              </a:lnSpc>
            </a:pPr>
            <a:r>
              <a:rPr lang="en-ZA" sz="2400" dirty="0" smtClean="0"/>
              <a:t>Own equity particularly in mining industry (Australia)</a:t>
            </a:r>
          </a:p>
          <a:p>
            <a:pPr eaLnBrk="1" hangingPunct="1">
              <a:lnSpc>
                <a:spcPct val="90000"/>
              </a:lnSpc>
            </a:pPr>
            <a:r>
              <a:rPr lang="en-ZA" sz="2400" dirty="0" smtClean="0"/>
              <a:t>South Africa’s OREX line was initially funded by Iscor (now </a:t>
            </a:r>
            <a:r>
              <a:rPr lang="en-ZA" sz="2400" dirty="0" err="1" smtClean="0"/>
              <a:t>Khumba</a:t>
            </a:r>
            <a:r>
              <a:rPr lang="en-ZA" sz="2400" dirty="0" smtClean="0"/>
              <a:t> Resources)</a:t>
            </a:r>
          </a:p>
          <a:p>
            <a:pPr eaLnBrk="1" hangingPunct="1">
              <a:lnSpc>
                <a:spcPct val="90000"/>
              </a:lnSpc>
            </a:pPr>
            <a:r>
              <a:rPr lang="en-ZA" sz="2400" dirty="0" smtClean="0"/>
              <a:t>Partial equity in concessions</a:t>
            </a:r>
          </a:p>
          <a:p>
            <a:pPr eaLnBrk="1" hangingPunct="1">
              <a:lnSpc>
                <a:spcPct val="90000"/>
              </a:lnSpc>
            </a:pPr>
            <a:r>
              <a:rPr lang="en-ZA" sz="2400" dirty="0" smtClean="0"/>
              <a:t>Particularly useful if you have a local stock exchange</a:t>
            </a:r>
          </a:p>
          <a:p>
            <a:pPr eaLnBrk="1" hangingPunct="1">
              <a:lnSpc>
                <a:spcPct val="90000"/>
              </a:lnSpc>
            </a:pPr>
            <a:r>
              <a:rPr lang="en-ZA" sz="2400" dirty="0" smtClean="0"/>
              <a:t>But no reason why you can’t list offshore (</a:t>
            </a:r>
            <a:r>
              <a:rPr lang="en-ZA" sz="2400" dirty="0" err="1" smtClean="0"/>
              <a:t>eg</a:t>
            </a:r>
            <a:r>
              <a:rPr lang="en-ZA" sz="2400" dirty="0" smtClean="0"/>
              <a:t> SASOL)</a:t>
            </a:r>
          </a:p>
          <a:p>
            <a:pPr eaLnBrk="1" hangingPunct="1">
              <a:lnSpc>
                <a:spcPct val="90000"/>
              </a:lnSpc>
            </a:pPr>
            <a:r>
              <a:rPr lang="en-ZA" sz="2400" dirty="0" smtClean="0"/>
              <a:t>Require strong internal Treasury function and budgetary control</a:t>
            </a:r>
          </a:p>
          <a:p>
            <a:pPr eaLnBrk="1" hangingPunct="1">
              <a:lnSpc>
                <a:spcPct val="90000"/>
              </a:lnSpc>
            </a:pPr>
            <a:r>
              <a:rPr lang="en-ZA" sz="2400" dirty="0" smtClean="0"/>
              <a:t>Market fairly unforgiving but willing to take long term views</a:t>
            </a:r>
          </a:p>
          <a:p>
            <a:pPr eaLnBrk="1" hangingPunct="1">
              <a:lnSpc>
                <a:spcPct val="90000"/>
              </a:lnSpc>
            </a:pPr>
            <a:r>
              <a:rPr lang="en-ZA" sz="2400" dirty="0" smtClean="0"/>
              <a:t>Ownership rests with equity holder or legal entity</a:t>
            </a:r>
          </a:p>
          <a:p>
            <a:pPr eaLnBrk="1" hangingPunct="1">
              <a:lnSpc>
                <a:spcPct val="90000"/>
              </a:lnSpc>
            </a:pPr>
            <a:r>
              <a:rPr lang="en-ZA" sz="2400" dirty="0" smtClean="0"/>
              <a:t>Useful to absorb long term capital requirements</a:t>
            </a:r>
          </a:p>
        </p:txBody>
      </p:sp>
      <p:sp>
        <p:nvSpPr>
          <p:cNvPr id="15364" name="Date Placeholder 3"/>
          <p:cNvSpPr>
            <a:spLocks noGrp="1"/>
          </p:cNvSpPr>
          <p:nvPr>
            <p:ph type="dt" sz="quarter" idx="10"/>
          </p:nvPr>
        </p:nvSpPr>
        <p:spPr>
          <a:noFill/>
        </p:spPr>
        <p:txBody>
          <a:bodyPr/>
          <a:lstStyle/>
          <a:p>
            <a:fld id="{B3FF2662-62AF-435D-ACB9-F500DAD09468}" type="datetime1">
              <a:rPr lang="en-US" smtClean="0"/>
              <a:t>5/6/2012</a:t>
            </a:fld>
            <a:endParaRPr lang="en-GB" dirty="0" smtClean="0"/>
          </a:p>
        </p:txBody>
      </p:sp>
      <p:sp>
        <p:nvSpPr>
          <p:cNvPr id="15365" name="Footer Placeholder 4"/>
          <p:cNvSpPr>
            <a:spLocks noGrp="1"/>
          </p:cNvSpPr>
          <p:nvPr>
            <p:ph type="ftr" sz="quarter" idx="11"/>
          </p:nvPr>
        </p:nvSpPr>
        <p:spPr>
          <a:noFill/>
        </p:spPr>
        <p:txBody>
          <a:bodyPr/>
          <a:lstStyle/>
          <a:p>
            <a:r>
              <a:rPr lang="en-ZA" smtClean="0"/>
              <a:t>SARF_RPF Conference, Fernhill: PMB/Msunduze</a:t>
            </a:r>
            <a:endParaRPr lang="en-GB" dirty="0" smtClean="0"/>
          </a:p>
        </p:txBody>
      </p:sp>
      <p:sp>
        <p:nvSpPr>
          <p:cNvPr id="2" name="Slide Number Placeholder 1"/>
          <p:cNvSpPr>
            <a:spLocks noGrp="1"/>
          </p:cNvSpPr>
          <p:nvPr>
            <p:ph type="sldNum" sz="quarter" idx="12"/>
          </p:nvPr>
        </p:nvSpPr>
        <p:spPr/>
        <p:txBody>
          <a:bodyPr/>
          <a:lstStyle/>
          <a:p>
            <a:pPr>
              <a:defRPr/>
            </a:pPr>
            <a:fld id="{C614136F-C5A1-4653-8671-A0E6A56DA9FD}" type="slidenum">
              <a:rPr lang="en-GB" smtClean="0"/>
              <a:pPr>
                <a:defRPr/>
              </a:pPr>
              <a:t>131</a:t>
            </a:fld>
            <a:endParaRPr lang="en-GB"/>
          </a:p>
        </p:txBody>
      </p:sp>
    </p:spTree>
    <p:extLst>
      <p:ext uri="{BB962C8B-B14F-4D97-AF65-F5344CB8AC3E}">
        <p14:creationId xmlns:p14="http://schemas.microsoft.com/office/powerpoint/2010/main" val="1313195827"/>
      </p:ext>
    </p:extLst>
  </p:cSld>
  <p:clrMapOvr>
    <a:masterClrMapping/>
  </p:clrMapOvr>
  <p:timing>
    <p:tnLst>
      <p:par>
        <p:cTn id="1" dur="indefinite" restart="never" nodeType="tmRoot"/>
      </p:par>
    </p:tnLst>
  </p:timing>
</p:sld>
</file>

<file path=ppt/slides/slide1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lstStyle/>
          <a:p>
            <a:pPr eaLnBrk="1" hangingPunct="1"/>
            <a:r>
              <a:rPr lang="en-ZA" dirty="0" smtClean="0"/>
              <a:t>Which instrument for which aspect?</a:t>
            </a:r>
          </a:p>
        </p:txBody>
      </p:sp>
      <p:sp>
        <p:nvSpPr>
          <p:cNvPr id="15363" name="Rectangle 3"/>
          <p:cNvSpPr>
            <a:spLocks noGrp="1" noChangeArrowheads="1"/>
          </p:cNvSpPr>
          <p:nvPr>
            <p:ph type="body" idx="1"/>
          </p:nvPr>
        </p:nvSpPr>
        <p:spPr>
          <a:noFill/>
        </p:spPr>
        <p:txBody>
          <a:bodyPr/>
          <a:lstStyle/>
          <a:p>
            <a:pPr eaLnBrk="1" hangingPunct="1">
              <a:lnSpc>
                <a:spcPct val="90000"/>
              </a:lnSpc>
              <a:buNone/>
            </a:pPr>
            <a:r>
              <a:rPr lang="en-ZA" sz="2400" u="sng" dirty="0" smtClean="0"/>
              <a:t>Venture Capital</a:t>
            </a:r>
          </a:p>
          <a:p>
            <a:pPr eaLnBrk="1" hangingPunct="1">
              <a:lnSpc>
                <a:spcPct val="90000"/>
              </a:lnSpc>
            </a:pPr>
            <a:r>
              <a:rPr lang="en-ZA" sz="2400" dirty="0" smtClean="0"/>
              <a:t>Gambling on medium term very high returns</a:t>
            </a:r>
          </a:p>
          <a:p>
            <a:pPr eaLnBrk="1" hangingPunct="1">
              <a:lnSpc>
                <a:spcPct val="90000"/>
              </a:lnSpc>
            </a:pPr>
            <a:r>
              <a:rPr lang="en-ZA" sz="2400" dirty="0" smtClean="0"/>
              <a:t>Being used to fund wind energy generation in Mozambique</a:t>
            </a:r>
          </a:p>
          <a:p>
            <a:pPr eaLnBrk="1" hangingPunct="1">
              <a:lnSpc>
                <a:spcPct val="90000"/>
              </a:lnSpc>
              <a:buNone/>
            </a:pPr>
            <a:r>
              <a:rPr lang="en-ZA" sz="2400" u="sng" dirty="0" smtClean="0"/>
              <a:t>Risk/Return expectations</a:t>
            </a:r>
          </a:p>
          <a:p>
            <a:pPr eaLnBrk="1" hangingPunct="1">
              <a:lnSpc>
                <a:spcPct val="90000"/>
              </a:lnSpc>
            </a:pPr>
            <a:r>
              <a:rPr lang="en-ZA" sz="2400" dirty="0" smtClean="0"/>
              <a:t>Equity investors five years at between 17% and 50% per annum (Libor and </a:t>
            </a:r>
            <a:r>
              <a:rPr lang="en-ZA" sz="2400" dirty="0" err="1" smtClean="0"/>
              <a:t>Jibar</a:t>
            </a:r>
            <a:r>
              <a:rPr lang="en-ZA" sz="2400" dirty="0" smtClean="0"/>
              <a:t> rates)</a:t>
            </a:r>
          </a:p>
          <a:p>
            <a:pPr eaLnBrk="1" hangingPunct="1">
              <a:lnSpc>
                <a:spcPct val="90000"/>
              </a:lnSpc>
            </a:pPr>
            <a:r>
              <a:rPr lang="en-ZA" sz="2400" dirty="0" smtClean="0"/>
              <a:t>Commercial banks eight years at prevailing interest rates</a:t>
            </a:r>
          </a:p>
          <a:p>
            <a:pPr eaLnBrk="1" hangingPunct="1">
              <a:lnSpc>
                <a:spcPct val="90000"/>
              </a:lnSpc>
            </a:pPr>
            <a:r>
              <a:rPr lang="en-ZA" sz="2400" dirty="0" smtClean="0"/>
              <a:t>Merchant Banks twelve years at medium term interest rates</a:t>
            </a:r>
          </a:p>
          <a:p>
            <a:pPr eaLnBrk="1" hangingPunct="1">
              <a:lnSpc>
                <a:spcPct val="90000"/>
              </a:lnSpc>
            </a:pPr>
            <a:r>
              <a:rPr lang="en-ZA" sz="2400" dirty="0" smtClean="0"/>
              <a:t>Pension funds fifteen years at long term interest rates</a:t>
            </a:r>
          </a:p>
          <a:p>
            <a:pPr eaLnBrk="1" hangingPunct="1">
              <a:lnSpc>
                <a:spcPct val="90000"/>
              </a:lnSpc>
            </a:pPr>
            <a:r>
              <a:rPr lang="en-ZA" sz="2400" dirty="0" smtClean="0"/>
              <a:t>DFI’s 20 year horizons ideally judged on economic as opposed to financial merit</a:t>
            </a:r>
          </a:p>
        </p:txBody>
      </p:sp>
      <p:sp>
        <p:nvSpPr>
          <p:cNvPr id="15364" name="Date Placeholder 3"/>
          <p:cNvSpPr>
            <a:spLocks noGrp="1"/>
          </p:cNvSpPr>
          <p:nvPr>
            <p:ph type="dt" sz="quarter" idx="10"/>
          </p:nvPr>
        </p:nvSpPr>
        <p:spPr>
          <a:noFill/>
        </p:spPr>
        <p:txBody>
          <a:bodyPr/>
          <a:lstStyle/>
          <a:p>
            <a:fld id="{4F2009C1-5BAB-44F0-ABA9-447605672BBA}" type="datetime1">
              <a:rPr lang="en-US" smtClean="0"/>
              <a:t>5/6/2012</a:t>
            </a:fld>
            <a:endParaRPr lang="en-GB" dirty="0" smtClean="0"/>
          </a:p>
        </p:txBody>
      </p:sp>
      <p:sp>
        <p:nvSpPr>
          <p:cNvPr id="15365" name="Footer Placeholder 4"/>
          <p:cNvSpPr>
            <a:spLocks noGrp="1"/>
          </p:cNvSpPr>
          <p:nvPr>
            <p:ph type="ftr" sz="quarter" idx="11"/>
          </p:nvPr>
        </p:nvSpPr>
        <p:spPr>
          <a:noFill/>
        </p:spPr>
        <p:txBody>
          <a:bodyPr/>
          <a:lstStyle/>
          <a:p>
            <a:r>
              <a:rPr lang="en-ZA" smtClean="0"/>
              <a:t>SARF_RPF Conference, Fernhill: PMB/Msunduze</a:t>
            </a:r>
            <a:endParaRPr lang="en-GB" dirty="0" smtClean="0"/>
          </a:p>
        </p:txBody>
      </p:sp>
      <p:sp>
        <p:nvSpPr>
          <p:cNvPr id="2" name="Slide Number Placeholder 1"/>
          <p:cNvSpPr>
            <a:spLocks noGrp="1"/>
          </p:cNvSpPr>
          <p:nvPr>
            <p:ph type="sldNum" sz="quarter" idx="12"/>
          </p:nvPr>
        </p:nvSpPr>
        <p:spPr/>
        <p:txBody>
          <a:bodyPr/>
          <a:lstStyle/>
          <a:p>
            <a:pPr>
              <a:defRPr/>
            </a:pPr>
            <a:fld id="{C614136F-C5A1-4653-8671-A0E6A56DA9FD}" type="slidenum">
              <a:rPr lang="en-GB" smtClean="0"/>
              <a:pPr>
                <a:defRPr/>
              </a:pPr>
              <a:t>132</a:t>
            </a:fld>
            <a:endParaRPr lang="en-GB"/>
          </a:p>
        </p:txBody>
      </p:sp>
    </p:spTree>
    <p:extLst>
      <p:ext uri="{BB962C8B-B14F-4D97-AF65-F5344CB8AC3E}">
        <p14:creationId xmlns:p14="http://schemas.microsoft.com/office/powerpoint/2010/main" val="2753363591"/>
      </p:ext>
    </p:extLst>
  </p:cSld>
  <p:clrMapOvr>
    <a:masterClrMapping/>
  </p:clrMapOvr>
  <p:timing>
    <p:tnLst>
      <p:par>
        <p:cTn id="1" dur="indefinite" restart="never" nodeType="tmRoot"/>
      </p:par>
    </p:tnLst>
  </p:timing>
</p:sld>
</file>

<file path=ppt/slides/slide1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p:txBody>
          <a:bodyPr/>
          <a:lstStyle/>
          <a:p>
            <a:pPr eaLnBrk="1" hangingPunct="1"/>
            <a:r>
              <a:rPr lang="en-ZA" dirty="0" smtClean="0"/>
              <a:t>Financial Partnerships, including PPP’s</a:t>
            </a:r>
          </a:p>
        </p:txBody>
      </p:sp>
      <p:sp>
        <p:nvSpPr>
          <p:cNvPr id="16387" name="Rectangle 3"/>
          <p:cNvSpPr>
            <a:spLocks noGrp="1" noChangeArrowheads="1"/>
          </p:cNvSpPr>
          <p:nvPr>
            <p:ph type="body" idx="1"/>
          </p:nvPr>
        </p:nvSpPr>
        <p:spPr>
          <a:noFill/>
        </p:spPr>
        <p:txBody>
          <a:bodyPr/>
          <a:lstStyle/>
          <a:p>
            <a:pPr eaLnBrk="1" hangingPunct="1">
              <a:lnSpc>
                <a:spcPct val="90000"/>
              </a:lnSpc>
            </a:pPr>
            <a:r>
              <a:rPr lang="en-ZA" sz="2800" dirty="0" smtClean="0"/>
              <a:t>The World saw a panacea during the 1990’s in PPP’s addressing infrastructure needs</a:t>
            </a:r>
          </a:p>
          <a:p>
            <a:pPr eaLnBrk="1" hangingPunct="1">
              <a:lnSpc>
                <a:spcPct val="90000"/>
              </a:lnSpc>
              <a:buNone/>
            </a:pPr>
            <a:endParaRPr lang="en-ZA" sz="2800" dirty="0" smtClean="0"/>
          </a:p>
          <a:p>
            <a:pPr eaLnBrk="1" hangingPunct="1">
              <a:lnSpc>
                <a:spcPct val="90000"/>
              </a:lnSpc>
            </a:pPr>
            <a:r>
              <a:rPr lang="en-ZA" sz="2800" dirty="0" smtClean="0"/>
              <a:t>The following two slides show how this potential solution was addressed, by World Region and by Sector (information from Annual Reports of the IFC)</a:t>
            </a:r>
          </a:p>
          <a:p>
            <a:pPr eaLnBrk="1" hangingPunct="1">
              <a:lnSpc>
                <a:spcPct val="90000"/>
              </a:lnSpc>
            </a:pPr>
            <a:endParaRPr lang="en-ZA" sz="2800" dirty="0" smtClean="0"/>
          </a:p>
          <a:p>
            <a:pPr eaLnBrk="1" hangingPunct="1">
              <a:lnSpc>
                <a:spcPct val="90000"/>
              </a:lnSpc>
            </a:pPr>
            <a:r>
              <a:rPr lang="en-ZA" sz="2800" dirty="0" smtClean="0"/>
              <a:t>I am the first to admit that this information is dated and could form a useful research project for a student!</a:t>
            </a:r>
          </a:p>
          <a:p>
            <a:pPr eaLnBrk="1" hangingPunct="1">
              <a:lnSpc>
                <a:spcPct val="90000"/>
              </a:lnSpc>
            </a:pPr>
            <a:endParaRPr lang="en-ZA" sz="2400" dirty="0" smtClean="0"/>
          </a:p>
          <a:p>
            <a:pPr eaLnBrk="1" hangingPunct="1">
              <a:lnSpc>
                <a:spcPct val="90000"/>
              </a:lnSpc>
            </a:pPr>
            <a:endParaRPr lang="en-ZA" sz="2400" dirty="0" smtClean="0"/>
          </a:p>
        </p:txBody>
      </p:sp>
      <p:sp>
        <p:nvSpPr>
          <p:cNvPr id="16388" name="Date Placeholder 3"/>
          <p:cNvSpPr>
            <a:spLocks noGrp="1"/>
          </p:cNvSpPr>
          <p:nvPr>
            <p:ph type="dt" sz="quarter" idx="10"/>
          </p:nvPr>
        </p:nvSpPr>
        <p:spPr>
          <a:noFill/>
        </p:spPr>
        <p:txBody>
          <a:bodyPr/>
          <a:lstStyle/>
          <a:p>
            <a:fld id="{104C298A-C1B6-43A9-A013-B3E6B64666ED}" type="datetime1">
              <a:rPr lang="en-US" smtClean="0"/>
              <a:t>5/6/2012</a:t>
            </a:fld>
            <a:endParaRPr lang="en-GB" dirty="0"/>
          </a:p>
        </p:txBody>
      </p:sp>
      <p:sp>
        <p:nvSpPr>
          <p:cNvPr id="16389" name="Footer Placeholder 4"/>
          <p:cNvSpPr>
            <a:spLocks noGrp="1"/>
          </p:cNvSpPr>
          <p:nvPr>
            <p:ph type="ftr" sz="quarter" idx="11"/>
          </p:nvPr>
        </p:nvSpPr>
        <p:spPr>
          <a:noFill/>
        </p:spPr>
        <p:txBody>
          <a:bodyPr/>
          <a:lstStyle/>
          <a:p>
            <a:r>
              <a:rPr lang="en-ZA" smtClean="0"/>
              <a:t>SARF_RPF Conference, Fernhill: PMB/Msunduze</a:t>
            </a:r>
            <a:endParaRPr lang="en-GB" dirty="0"/>
          </a:p>
        </p:txBody>
      </p:sp>
      <p:sp>
        <p:nvSpPr>
          <p:cNvPr id="2" name="Slide Number Placeholder 1"/>
          <p:cNvSpPr>
            <a:spLocks noGrp="1"/>
          </p:cNvSpPr>
          <p:nvPr>
            <p:ph type="sldNum" sz="quarter" idx="12"/>
          </p:nvPr>
        </p:nvSpPr>
        <p:spPr/>
        <p:txBody>
          <a:bodyPr/>
          <a:lstStyle/>
          <a:p>
            <a:pPr>
              <a:defRPr/>
            </a:pPr>
            <a:fld id="{C614136F-C5A1-4653-8671-A0E6A56DA9FD}" type="slidenum">
              <a:rPr lang="en-GB" smtClean="0"/>
              <a:pPr>
                <a:defRPr/>
              </a:pPr>
              <a:t>133</a:t>
            </a:fld>
            <a:endParaRPr lang="en-GB"/>
          </a:p>
        </p:txBody>
      </p:sp>
    </p:spTree>
    <p:extLst>
      <p:ext uri="{BB962C8B-B14F-4D97-AF65-F5344CB8AC3E}">
        <p14:creationId xmlns:p14="http://schemas.microsoft.com/office/powerpoint/2010/main" val="3221243572"/>
      </p:ext>
    </p:extLst>
  </p:cSld>
  <p:clrMapOvr>
    <a:masterClrMapping/>
  </p:clrMapOvr>
  <p:timing>
    <p:tnLst>
      <p:par>
        <p:cTn id="1" dur="indefinite" restart="never" nodeType="tmRoot"/>
      </p:par>
    </p:tnLst>
  </p:timing>
</p:sld>
</file>

<file path=ppt/slides/slide1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p:txBody>
          <a:bodyPr/>
          <a:lstStyle/>
          <a:p>
            <a:pPr eaLnBrk="1" hangingPunct="1"/>
            <a:r>
              <a:rPr lang="en-GB" smtClean="0"/>
              <a:t>PRIVATE-SECTOR FUNDING - EMERGING MARKETS</a:t>
            </a:r>
          </a:p>
        </p:txBody>
      </p:sp>
      <p:sp>
        <p:nvSpPr>
          <p:cNvPr id="108547" name="Text Box 3"/>
          <p:cNvSpPr txBox="1">
            <a:spLocks noChangeArrowheads="1"/>
          </p:cNvSpPr>
          <p:nvPr/>
        </p:nvSpPr>
        <p:spPr bwMode="auto">
          <a:xfrm>
            <a:off x="533400" y="1219200"/>
            <a:ext cx="8610600" cy="579438"/>
          </a:xfrm>
          <a:prstGeom prst="rect">
            <a:avLst/>
          </a:prstGeom>
          <a:noFill/>
          <a:ln w="12700">
            <a:noFill/>
            <a:miter lim="800000"/>
            <a:headEnd type="none" w="sm" len="sm"/>
            <a:tailEnd type="none" w="sm" len="sm"/>
          </a:ln>
        </p:spPr>
        <p:txBody>
          <a:bodyPr>
            <a:spAutoFit/>
          </a:bodyPr>
          <a:lstStyle/>
          <a:p>
            <a:pPr defTabSz="762000" eaLnBrk="0" hangingPunct="0">
              <a:spcBef>
                <a:spcPct val="50000"/>
              </a:spcBef>
            </a:pPr>
            <a:r>
              <a:rPr lang="en-GB" sz="3200" b="1">
                <a:solidFill>
                  <a:schemeClr val="bg1"/>
                </a:solidFill>
              </a:rPr>
              <a:t>Regional Distribution</a:t>
            </a:r>
          </a:p>
        </p:txBody>
      </p:sp>
      <p:sp>
        <p:nvSpPr>
          <p:cNvPr id="17412" name="Text Box 4"/>
          <p:cNvSpPr txBox="1">
            <a:spLocks noChangeArrowheads="1"/>
          </p:cNvSpPr>
          <p:nvPr/>
        </p:nvSpPr>
        <p:spPr bwMode="auto">
          <a:xfrm>
            <a:off x="609600" y="1981200"/>
            <a:ext cx="8229600" cy="457200"/>
          </a:xfrm>
          <a:prstGeom prst="rect">
            <a:avLst/>
          </a:prstGeom>
          <a:noFill/>
          <a:ln w="12700">
            <a:noFill/>
            <a:miter lim="800000"/>
            <a:headEnd type="none" w="sm" len="sm"/>
            <a:tailEnd type="none" w="sm" len="sm"/>
          </a:ln>
        </p:spPr>
        <p:txBody>
          <a:bodyPr>
            <a:spAutoFit/>
          </a:bodyPr>
          <a:lstStyle/>
          <a:p>
            <a:pPr defTabSz="762000" eaLnBrk="0" hangingPunct="0">
              <a:spcBef>
                <a:spcPct val="50000"/>
              </a:spcBef>
            </a:pPr>
            <a:endParaRPr lang="en-ZA" sz="2400"/>
          </a:p>
        </p:txBody>
      </p:sp>
      <p:grpSp>
        <p:nvGrpSpPr>
          <p:cNvPr id="2" name="Group 5"/>
          <p:cNvGrpSpPr>
            <a:grpSpLocks/>
          </p:cNvGrpSpPr>
          <p:nvPr/>
        </p:nvGrpSpPr>
        <p:grpSpPr bwMode="auto">
          <a:xfrm>
            <a:off x="609600" y="1981200"/>
            <a:ext cx="8534400" cy="3313113"/>
            <a:chOff x="384" y="1248"/>
            <a:chExt cx="5376" cy="2087"/>
          </a:xfrm>
        </p:grpSpPr>
        <p:sp>
          <p:nvSpPr>
            <p:cNvPr id="17417" name="Text Box 6"/>
            <p:cNvSpPr txBox="1">
              <a:spLocks noChangeArrowheads="1"/>
            </p:cNvSpPr>
            <p:nvPr/>
          </p:nvSpPr>
          <p:spPr bwMode="auto">
            <a:xfrm>
              <a:off x="384" y="1248"/>
              <a:ext cx="5376" cy="2087"/>
            </a:xfrm>
            <a:prstGeom prst="rect">
              <a:avLst/>
            </a:prstGeom>
            <a:noFill/>
            <a:ln w="12700">
              <a:noFill/>
              <a:miter lim="800000"/>
              <a:headEnd type="none" w="sm" len="sm"/>
              <a:tailEnd type="none" w="sm" len="sm"/>
            </a:ln>
          </p:spPr>
          <p:txBody>
            <a:bodyPr>
              <a:spAutoFit/>
            </a:bodyPr>
            <a:lstStyle/>
            <a:p>
              <a:pPr defTabSz="762000" eaLnBrk="0" hangingPunct="0">
                <a:spcBef>
                  <a:spcPct val="5000"/>
                </a:spcBef>
                <a:tabLst>
                  <a:tab pos="2952750" algn="l"/>
                  <a:tab pos="3524250" algn="l"/>
                  <a:tab pos="5334000" algn="l"/>
                  <a:tab pos="5429250" algn="l"/>
                  <a:tab pos="7143750" algn="l"/>
                  <a:tab pos="7334250" algn="l"/>
                </a:tabLst>
              </a:pPr>
              <a:r>
                <a:rPr lang="en-GB" sz="2000" b="1">
                  <a:solidFill>
                    <a:srgbClr val="003399"/>
                  </a:solidFill>
                </a:rPr>
                <a:t>REGION	    No OF 	COST		%</a:t>
              </a:r>
            </a:p>
            <a:p>
              <a:pPr defTabSz="762000" eaLnBrk="0" hangingPunct="0">
                <a:spcBef>
                  <a:spcPct val="5000"/>
                </a:spcBef>
                <a:tabLst>
                  <a:tab pos="2952750" algn="l"/>
                  <a:tab pos="3524250" algn="l"/>
                  <a:tab pos="5334000" algn="l"/>
                  <a:tab pos="5429250" algn="l"/>
                  <a:tab pos="7143750" algn="l"/>
                  <a:tab pos="7334250" algn="l"/>
                </a:tabLst>
              </a:pPr>
              <a:r>
                <a:rPr lang="en-GB" sz="2000" b="1">
                  <a:solidFill>
                    <a:srgbClr val="003399"/>
                  </a:solidFill>
                </a:rPr>
                <a:t>	PROJECTS	US$m</a:t>
              </a:r>
            </a:p>
            <a:p>
              <a:pPr defTabSz="762000" eaLnBrk="0" hangingPunct="0">
                <a:spcBef>
                  <a:spcPct val="5000"/>
                </a:spcBef>
                <a:tabLst>
                  <a:tab pos="2952750" algn="l"/>
                  <a:tab pos="3524250" algn="l"/>
                  <a:tab pos="5334000" algn="l"/>
                  <a:tab pos="5429250" algn="l"/>
                  <a:tab pos="7143750" algn="l"/>
                  <a:tab pos="7334250" algn="l"/>
                </a:tabLst>
              </a:pPr>
              <a:endParaRPr lang="en-GB" sz="2000" b="1">
                <a:solidFill>
                  <a:srgbClr val="003399"/>
                </a:solidFill>
              </a:endParaRPr>
            </a:p>
            <a:p>
              <a:pPr defTabSz="762000" eaLnBrk="0" hangingPunct="0">
                <a:spcBef>
                  <a:spcPct val="5000"/>
                </a:spcBef>
                <a:tabLst>
                  <a:tab pos="2952750" algn="l"/>
                  <a:tab pos="3524250" algn="l"/>
                  <a:tab pos="5334000" algn="l"/>
                  <a:tab pos="5429250" algn="l"/>
                  <a:tab pos="7143750" algn="l"/>
                  <a:tab pos="7334250" algn="l"/>
                </a:tabLst>
              </a:pPr>
              <a:r>
                <a:rPr lang="en-GB" sz="2000" b="1">
                  <a:solidFill>
                    <a:srgbClr val="003399"/>
                  </a:solidFill>
                </a:rPr>
                <a:t>Latin America		38		 5 980	  48%</a:t>
              </a:r>
            </a:p>
            <a:p>
              <a:pPr defTabSz="762000" eaLnBrk="0" hangingPunct="0">
                <a:spcBef>
                  <a:spcPct val="5000"/>
                </a:spcBef>
                <a:tabLst>
                  <a:tab pos="2952750" algn="l"/>
                  <a:tab pos="3524250" algn="l"/>
                  <a:tab pos="5334000" algn="l"/>
                  <a:tab pos="5429250" algn="l"/>
                  <a:tab pos="7143750" algn="l"/>
                  <a:tab pos="7334250" algn="l"/>
                </a:tabLst>
              </a:pPr>
              <a:r>
                <a:rPr lang="en-GB" sz="2000" b="1">
                  <a:solidFill>
                    <a:srgbClr val="003399"/>
                  </a:solidFill>
                </a:rPr>
                <a:t>Asia		20	  4 947	  40%</a:t>
              </a:r>
            </a:p>
            <a:p>
              <a:pPr defTabSz="762000" eaLnBrk="0" hangingPunct="0">
                <a:spcBef>
                  <a:spcPct val="5000"/>
                </a:spcBef>
                <a:tabLst>
                  <a:tab pos="2952750" algn="l"/>
                  <a:tab pos="3524250" algn="l"/>
                  <a:tab pos="5334000" algn="l"/>
                  <a:tab pos="5429250" algn="l"/>
                  <a:tab pos="7143750" algn="l"/>
                  <a:tab pos="7334250" algn="l"/>
                </a:tabLst>
              </a:pPr>
              <a:r>
                <a:rPr lang="en-GB" sz="2000" b="1">
                  <a:solidFill>
                    <a:srgbClr val="003399"/>
                  </a:solidFill>
                </a:rPr>
                <a:t>Europe		  7	  1 007	    8%</a:t>
              </a:r>
            </a:p>
            <a:p>
              <a:pPr defTabSz="762000" eaLnBrk="0" hangingPunct="0">
                <a:spcBef>
                  <a:spcPct val="5000"/>
                </a:spcBef>
                <a:tabLst>
                  <a:tab pos="2952750" algn="l"/>
                  <a:tab pos="3524250" algn="l"/>
                  <a:tab pos="5334000" algn="l"/>
                  <a:tab pos="5429250" algn="l"/>
                  <a:tab pos="7143750" algn="l"/>
                  <a:tab pos="7334250" algn="l"/>
                </a:tabLst>
              </a:pPr>
              <a:r>
                <a:rPr lang="en-GB" sz="2000" b="1">
                  <a:solidFill>
                    <a:srgbClr val="003399"/>
                  </a:solidFill>
                </a:rPr>
                <a:t>Sub-Saharan Africa		  3	     102	  &lt;1%</a:t>
              </a:r>
            </a:p>
            <a:p>
              <a:pPr defTabSz="762000" eaLnBrk="0" hangingPunct="0">
                <a:spcBef>
                  <a:spcPct val="5000"/>
                </a:spcBef>
                <a:tabLst>
                  <a:tab pos="2952750" algn="l"/>
                  <a:tab pos="3524250" algn="l"/>
                  <a:tab pos="5334000" algn="l"/>
                  <a:tab pos="5429250" algn="l"/>
                  <a:tab pos="7143750" algn="l"/>
                  <a:tab pos="7334250" algn="l"/>
                </a:tabLst>
              </a:pPr>
              <a:r>
                <a:rPr lang="en-GB" sz="2000" b="1">
                  <a:solidFill>
                    <a:srgbClr val="003399"/>
                  </a:solidFill>
                </a:rPr>
                <a:t>Central Asia, Middle East</a:t>
              </a:r>
            </a:p>
            <a:p>
              <a:pPr defTabSz="762000" eaLnBrk="0" hangingPunct="0">
                <a:spcBef>
                  <a:spcPct val="5000"/>
                </a:spcBef>
                <a:tabLst>
                  <a:tab pos="2952750" algn="l"/>
                  <a:tab pos="3524250" algn="l"/>
                  <a:tab pos="5334000" algn="l"/>
                  <a:tab pos="5429250" algn="l"/>
                  <a:tab pos="7143750" algn="l"/>
                  <a:tab pos="7334250" algn="l"/>
                </a:tabLst>
              </a:pPr>
              <a:r>
                <a:rPr lang="en-GB" sz="2000" b="1">
                  <a:solidFill>
                    <a:srgbClr val="003399"/>
                  </a:solidFill>
                </a:rPr>
                <a:t>and North Africa		  2	     323	    3%</a:t>
              </a:r>
            </a:p>
            <a:p>
              <a:pPr defTabSz="762000" eaLnBrk="0" hangingPunct="0">
                <a:spcBef>
                  <a:spcPct val="15000"/>
                </a:spcBef>
                <a:tabLst>
                  <a:tab pos="2952750" algn="l"/>
                  <a:tab pos="3524250" algn="l"/>
                  <a:tab pos="5334000" algn="l"/>
                  <a:tab pos="5429250" algn="l"/>
                  <a:tab pos="7143750" algn="l"/>
                  <a:tab pos="7334250" algn="l"/>
                </a:tabLst>
              </a:pPr>
              <a:r>
                <a:rPr lang="en-GB" sz="2000" b="1">
                  <a:solidFill>
                    <a:srgbClr val="003399"/>
                  </a:solidFill>
                </a:rPr>
                <a:t>			12 360	100%</a:t>
              </a:r>
            </a:p>
          </p:txBody>
        </p:sp>
        <p:sp>
          <p:nvSpPr>
            <p:cNvPr id="17418" name="Line 7"/>
            <p:cNvSpPr>
              <a:spLocks noChangeShapeType="1"/>
            </p:cNvSpPr>
            <p:nvPr/>
          </p:nvSpPr>
          <p:spPr bwMode="auto">
            <a:xfrm>
              <a:off x="3744" y="3087"/>
              <a:ext cx="576" cy="0"/>
            </a:xfrm>
            <a:prstGeom prst="line">
              <a:avLst/>
            </a:prstGeom>
            <a:noFill/>
            <a:ln w="12700">
              <a:solidFill>
                <a:schemeClr val="bg2"/>
              </a:solidFill>
              <a:round/>
              <a:headEnd type="none" w="sm" len="sm"/>
              <a:tailEnd type="none" w="sm" len="sm"/>
            </a:ln>
          </p:spPr>
          <p:txBody>
            <a:bodyPr wrap="none" anchor="ctr"/>
            <a:lstStyle/>
            <a:p>
              <a:endParaRPr lang="en-US"/>
            </a:p>
          </p:txBody>
        </p:sp>
        <p:sp>
          <p:nvSpPr>
            <p:cNvPr id="17419" name="Line 8"/>
            <p:cNvSpPr>
              <a:spLocks noChangeShapeType="1"/>
            </p:cNvSpPr>
            <p:nvPr/>
          </p:nvSpPr>
          <p:spPr bwMode="auto">
            <a:xfrm>
              <a:off x="4845" y="3093"/>
              <a:ext cx="576" cy="0"/>
            </a:xfrm>
            <a:prstGeom prst="line">
              <a:avLst/>
            </a:prstGeom>
            <a:noFill/>
            <a:ln w="12700">
              <a:solidFill>
                <a:schemeClr val="bg2"/>
              </a:solidFill>
              <a:round/>
              <a:headEnd type="none" w="sm" len="sm"/>
              <a:tailEnd type="none" w="sm" len="sm"/>
            </a:ln>
          </p:spPr>
          <p:txBody>
            <a:bodyPr wrap="none" anchor="ctr"/>
            <a:lstStyle/>
            <a:p>
              <a:endParaRPr lang="en-US"/>
            </a:p>
          </p:txBody>
        </p:sp>
        <p:sp>
          <p:nvSpPr>
            <p:cNvPr id="17420" name="Line 9"/>
            <p:cNvSpPr>
              <a:spLocks noChangeShapeType="1"/>
            </p:cNvSpPr>
            <p:nvPr/>
          </p:nvSpPr>
          <p:spPr bwMode="auto">
            <a:xfrm>
              <a:off x="432" y="1776"/>
              <a:ext cx="4944" cy="0"/>
            </a:xfrm>
            <a:prstGeom prst="line">
              <a:avLst/>
            </a:prstGeom>
            <a:noFill/>
            <a:ln w="12700">
              <a:solidFill>
                <a:schemeClr val="bg2"/>
              </a:solidFill>
              <a:round/>
              <a:headEnd type="none" w="sm" len="sm"/>
              <a:tailEnd type="none" w="sm" len="sm"/>
            </a:ln>
          </p:spPr>
          <p:txBody>
            <a:bodyPr wrap="none" anchor="ctr"/>
            <a:lstStyle/>
            <a:p>
              <a:endParaRPr lang="en-US"/>
            </a:p>
          </p:txBody>
        </p:sp>
      </p:grpSp>
      <p:sp>
        <p:nvSpPr>
          <p:cNvPr id="108554" name="Text Box 10"/>
          <p:cNvSpPr txBox="1">
            <a:spLocks noChangeArrowheads="1"/>
          </p:cNvSpPr>
          <p:nvPr/>
        </p:nvSpPr>
        <p:spPr bwMode="auto">
          <a:xfrm>
            <a:off x="685800" y="5562600"/>
            <a:ext cx="8077200" cy="701675"/>
          </a:xfrm>
          <a:prstGeom prst="rect">
            <a:avLst/>
          </a:prstGeom>
          <a:noFill/>
          <a:ln w="12700">
            <a:noFill/>
            <a:miter lim="800000"/>
            <a:headEnd type="none" w="sm" len="sm"/>
            <a:tailEnd type="none" w="sm" len="sm"/>
          </a:ln>
        </p:spPr>
        <p:txBody>
          <a:bodyPr>
            <a:spAutoFit/>
          </a:bodyPr>
          <a:lstStyle/>
          <a:p>
            <a:pPr defTabSz="762000" eaLnBrk="0" hangingPunct="0">
              <a:spcBef>
                <a:spcPct val="50000"/>
              </a:spcBef>
              <a:tabLst>
                <a:tab pos="1333500" algn="l"/>
              </a:tabLst>
            </a:pPr>
            <a:r>
              <a:rPr lang="en-GB" sz="2000" b="1" dirty="0">
                <a:solidFill>
                  <a:schemeClr val="bg2"/>
                </a:solidFill>
              </a:rPr>
              <a:t>SOURCE: 	International Finance Corporation - Financing Private 	Infrastructure Projects, </a:t>
            </a:r>
            <a:r>
              <a:rPr lang="en-GB" sz="2000" b="1" dirty="0" smtClean="0">
                <a:solidFill>
                  <a:schemeClr val="bg2"/>
                </a:solidFill>
              </a:rPr>
              <a:t>at </a:t>
            </a:r>
            <a:r>
              <a:rPr lang="en-GB" sz="2000" b="1" dirty="0">
                <a:solidFill>
                  <a:schemeClr val="bg2"/>
                </a:solidFill>
              </a:rPr>
              <a:t>the peak</a:t>
            </a:r>
          </a:p>
        </p:txBody>
      </p:sp>
      <p:sp>
        <p:nvSpPr>
          <p:cNvPr id="17415" name="Date Placeholder 10"/>
          <p:cNvSpPr>
            <a:spLocks noGrp="1"/>
          </p:cNvSpPr>
          <p:nvPr>
            <p:ph type="dt" sz="quarter" idx="10"/>
          </p:nvPr>
        </p:nvSpPr>
        <p:spPr>
          <a:noFill/>
        </p:spPr>
        <p:txBody>
          <a:bodyPr/>
          <a:lstStyle/>
          <a:p>
            <a:fld id="{BBCD6720-FA99-4591-AEFE-31815A4FC645}" type="datetime1">
              <a:rPr lang="en-US" smtClean="0"/>
              <a:t>5/6/2012</a:t>
            </a:fld>
            <a:endParaRPr lang="en-GB" dirty="0"/>
          </a:p>
        </p:txBody>
      </p:sp>
      <p:sp>
        <p:nvSpPr>
          <p:cNvPr id="17416" name="Footer Placeholder 11"/>
          <p:cNvSpPr>
            <a:spLocks noGrp="1"/>
          </p:cNvSpPr>
          <p:nvPr>
            <p:ph type="ftr" sz="quarter" idx="11"/>
          </p:nvPr>
        </p:nvSpPr>
        <p:spPr>
          <a:noFill/>
        </p:spPr>
        <p:txBody>
          <a:bodyPr/>
          <a:lstStyle/>
          <a:p>
            <a:r>
              <a:rPr lang="en-ZA" smtClean="0"/>
              <a:t>SARF_RPF Conference, Fernhill: PMB/Msunduze</a:t>
            </a:r>
            <a:endParaRPr lang="en-GB" dirty="0"/>
          </a:p>
        </p:txBody>
      </p:sp>
      <p:sp>
        <p:nvSpPr>
          <p:cNvPr id="3" name="Slide Number Placeholder 2"/>
          <p:cNvSpPr>
            <a:spLocks noGrp="1"/>
          </p:cNvSpPr>
          <p:nvPr>
            <p:ph type="sldNum" sz="quarter" idx="12"/>
          </p:nvPr>
        </p:nvSpPr>
        <p:spPr/>
        <p:txBody>
          <a:bodyPr/>
          <a:lstStyle/>
          <a:p>
            <a:pPr>
              <a:defRPr/>
            </a:pPr>
            <a:fld id="{3BE908BC-582F-436D-9C1E-35A539DD9BC2}" type="slidenum">
              <a:rPr lang="en-GB" smtClean="0"/>
              <a:pPr>
                <a:defRPr/>
              </a:pPr>
              <a:t>134</a:t>
            </a:fld>
            <a:endParaRPr lang="en-GB"/>
          </a:p>
        </p:txBody>
      </p:sp>
    </p:spTree>
    <p:extLst>
      <p:ext uri="{BB962C8B-B14F-4D97-AF65-F5344CB8AC3E}">
        <p14:creationId xmlns:p14="http://schemas.microsoft.com/office/powerpoint/2010/main" val="10821214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10854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2" presetClass="entr" presetSubtype="1" fill="hold" nodeType="click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wipe(up)">
                                      <p:cBhvr>
                                        <p:cTn id="11" dur="500"/>
                                        <p:tgtEl>
                                          <p:spTgt spid="2"/>
                                        </p:tgtEl>
                                      </p:cBhvr>
                                    </p:animEffect>
                                  </p:childTnLst>
                                </p:cTn>
                              </p:par>
                            </p:childTnLst>
                          </p:cTn>
                        </p:par>
                      </p:childTnLst>
                    </p:cTn>
                  </p:par>
                  <p:par>
                    <p:cTn id="12" fill="hold">
                      <p:stCondLst>
                        <p:cond delay="indefinite"/>
                      </p:stCondLst>
                      <p:childTnLst>
                        <p:par>
                          <p:cTn id="13" fill="hold">
                            <p:stCondLst>
                              <p:cond delay="0"/>
                            </p:stCondLst>
                            <p:childTnLst>
                              <p:par>
                                <p:cTn id="14" presetID="2" presetClass="entr" presetSubtype="8" fill="hold" grpId="0" nodeType="clickEffect">
                                  <p:stCondLst>
                                    <p:cond delay="0"/>
                                  </p:stCondLst>
                                  <p:childTnLst>
                                    <p:set>
                                      <p:cBhvr>
                                        <p:cTn id="15" dur="1" fill="hold">
                                          <p:stCondLst>
                                            <p:cond delay="0"/>
                                          </p:stCondLst>
                                        </p:cTn>
                                        <p:tgtEl>
                                          <p:spTgt spid="108554"/>
                                        </p:tgtEl>
                                        <p:attrNameLst>
                                          <p:attrName>style.visibility</p:attrName>
                                        </p:attrNameLst>
                                      </p:cBhvr>
                                      <p:to>
                                        <p:strVal val="visible"/>
                                      </p:to>
                                    </p:set>
                                    <p:anim calcmode="lin" valueType="num">
                                      <p:cBhvr additive="base">
                                        <p:cTn id="16" dur="500" fill="hold"/>
                                        <p:tgtEl>
                                          <p:spTgt spid="108554"/>
                                        </p:tgtEl>
                                        <p:attrNameLst>
                                          <p:attrName>ppt_x</p:attrName>
                                        </p:attrNameLst>
                                      </p:cBhvr>
                                      <p:tavLst>
                                        <p:tav tm="0">
                                          <p:val>
                                            <p:strVal val="0-#ppt_w/2"/>
                                          </p:val>
                                        </p:tav>
                                        <p:tav tm="100000">
                                          <p:val>
                                            <p:strVal val="#ppt_x"/>
                                          </p:val>
                                        </p:tav>
                                      </p:tavLst>
                                    </p:anim>
                                    <p:anim calcmode="lin" valueType="num">
                                      <p:cBhvr additive="base">
                                        <p:cTn id="17" dur="500" fill="hold"/>
                                        <p:tgtEl>
                                          <p:spTgt spid="10855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8547" grpId="0" autoUpdateAnimBg="0"/>
      <p:bldP spid="108554" grpId="0" autoUpdateAnimBg="0"/>
    </p:bldLst>
  </p:timing>
</p:sld>
</file>

<file path=ppt/slides/slide1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p:txBody>
          <a:bodyPr/>
          <a:lstStyle/>
          <a:p>
            <a:pPr eaLnBrk="1" hangingPunct="1"/>
            <a:r>
              <a:rPr lang="en-GB" smtClean="0"/>
              <a:t>PRIVATE SECTOR FUNDING-EMERGING MARKETS</a:t>
            </a:r>
          </a:p>
        </p:txBody>
      </p:sp>
      <p:sp>
        <p:nvSpPr>
          <p:cNvPr id="104451" name="Text Box 3"/>
          <p:cNvSpPr txBox="1">
            <a:spLocks noChangeArrowheads="1"/>
          </p:cNvSpPr>
          <p:nvPr/>
        </p:nvSpPr>
        <p:spPr bwMode="auto">
          <a:xfrm>
            <a:off x="533400" y="1219200"/>
            <a:ext cx="8153400" cy="579438"/>
          </a:xfrm>
          <a:prstGeom prst="rect">
            <a:avLst/>
          </a:prstGeom>
          <a:noFill/>
          <a:ln w="12700">
            <a:noFill/>
            <a:miter lim="800000"/>
            <a:headEnd type="none" w="sm" len="sm"/>
            <a:tailEnd type="none" w="sm" len="sm"/>
          </a:ln>
        </p:spPr>
        <p:txBody>
          <a:bodyPr>
            <a:spAutoFit/>
          </a:bodyPr>
          <a:lstStyle/>
          <a:p>
            <a:pPr defTabSz="762000" eaLnBrk="0" hangingPunct="0">
              <a:spcBef>
                <a:spcPct val="50000"/>
              </a:spcBef>
            </a:pPr>
            <a:r>
              <a:rPr lang="en-GB" sz="3200" b="1">
                <a:solidFill>
                  <a:schemeClr val="bg1"/>
                </a:solidFill>
              </a:rPr>
              <a:t>Various Infrastructure Sub-sectors</a:t>
            </a:r>
          </a:p>
        </p:txBody>
      </p:sp>
      <p:sp>
        <p:nvSpPr>
          <p:cNvPr id="104452" name="Text Box 4"/>
          <p:cNvSpPr txBox="1">
            <a:spLocks noChangeArrowheads="1"/>
          </p:cNvSpPr>
          <p:nvPr/>
        </p:nvSpPr>
        <p:spPr bwMode="auto">
          <a:xfrm>
            <a:off x="685800" y="5562600"/>
            <a:ext cx="8077200" cy="701675"/>
          </a:xfrm>
          <a:prstGeom prst="rect">
            <a:avLst/>
          </a:prstGeom>
          <a:noFill/>
          <a:ln w="12700">
            <a:noFill/>
            <a:miter lim="800000"/>
            <a:headEnd type="none" w="sm" len="sm"/>
            <a:tailEnd type="none" w="sm" len="sm"/>
          </a:ln>
        </p:spPr>
        <p:txBody>
          <a:bodyPr>
            <a:spAutoFit/>
          </a:bodyPr>
          <a:lstStyle/>
          <a:p>
            <a:pPr defTabSz="762000" eaLnBrk="0" hangingPunct="0">
              <a:spcBef>
                <a:spcPct val="50000"/>
              </a:spcBef>
              <a:tabLst>
                <a:tab pos="1333500" algn="l"/>
              </a:tabLst>
            </a:pPr>
            <a:r>
              <a:rPr lang="en-GB" sz="2000" b="1" dirty="0">
                <a:solidFill>
                  <a:schemeClr val="bg2"/>
                </a:solidFill>
              </a:rPr>
              <a:t>SOURCE: 	International Finance Corporation - Financing Private 	Infrastructure Projects, </a:t>
            </a:r>
            <a:r>
              <a:rPr lang="en-GB" sz="2000" b="1" dirty="0" smtClean="0">
                <a:solidFill>
                  <a:schemeClr val="bg2"/>
                </a:solidFill>
              </a:rPr>
              <a:t>again at </a:t>
            </a:r>
            <a:r>
              <a:rPr lang="en-GB" sz="2000" b="1" dirty="0">
                <a:solidFill>
                  <a:schemeClr val="bg2"/>
                </a:solidFill>
              </a:rPr>
              <a:t>the peak</a:t>
            </a:r>
          </a:p>
        </p:txBody>
      </p:sp>
      <p:grpSp>
        <p:nvGrpSpPr>
          <p:cNvPr id="2" name="Group 5"/>
          <p:cNvGrpSpPr>
            <a:grpSpLocks/>
          </p:cNvGrpSpPr>
          <p:nvPr/>
        </p:nvGrpSpPr>
        <p:grpSpPr bwMode="auto">
          <a:xfrm>
            <a:off x="609600" y="1981200"/>
            <a:ext cx="8534400" cy="3633788"/>
            <a:chOff x="384" y="1248"/>
            <a:chExt cx="5376" cy="2289"/>
          </a:xfrm>
        </p:grpSpPr>
        <p:sp>
          <p:nvSpPr>
            <p:cNvPr id="18440" name="Text Box 6"/>
            <p:cNvSpPr txBox="1">
              <a:spLocks noChangeArrowheads="1"/>
            </p:cNvSpPr>
            <p:nvPr/>
          </p:nvSpPr>
          <p:spPr bwMode="auto">
            <a:xfrm>
              <a:off x="384" y="1248"/>
              <a:ext cx="5376" cy="2289"/>
            </a:xfrm>
            <a:prstGeom prst="rect">
              <a:avLst/>
            </a:prstGeom>
            <a:noFill/>
            <a:ln w="12700">
              <a:noFill/>
              <a:miter lim="800000"/>
              <a:headEnd type="none" w="sm" len="sm"/>
              <a:tailEnd type="none" w="sm" len="sm"/>
            </a:ln>
          </p:spPr>
          <p:txBody>
            <a:bodyPr>
              <a:spAutoFit/>
            </a:bodyPr>
            <a:lstStyle/>
            <a:p>
              <a:pPr defTabSz="762000" eaLnBrk="0" hangingPunct="0">
                <a:spcBef>
                  <a:spcPct val="5000"/>
                </a:spcBef>
                <a:tabLst>
                  <a:tab pos="2952750" algn="l"/>
                  <a:tab pos="3524250" algn="l"/>
                  <a:tab pos="5334000" algn="l"/>
                  <a:tab pos="5429250" algn="l"/>
                  <a:tab pos="7143750" algn="l"/>
                  <a:tab pos="7334250" algn="l"/>
                </a:tabLst>
              </a:pPr>
              <a:r>
                <a:rPr lang="en-GB" sz="2000" b="1" dirty="0">
                  <a:solidFill>
                    <a:srgbClr val="003399"/>
                  </a:solidFill>
                </a:rPr>
                <a:t>SUB-SECTOR	    No OF 	COST		%</a:t>
              </a:r>
            </a:p>
            <a:p>
              <a:pPr defTabSz="762000" eaLnBrk="0" hangingPunct="0">
                <a:spcBef>
                  <a:spcPct val="5000"/>
                </a:spcBef>
                <a:tabLst>
                  <a:tab pos="2952750" algn="l"/>
                  <a:tab pos="3524250" algn="l"/>
                  <a:tab pos="5334000" algn="l"/>
                  <a:tab pos="5429250" algn="l"/>
                  <a:tab pos="7143750" algn="l"/>
                  <a:tab pos="7334250" algn="l"/>
                </a:tabLst>
              </a:pPr>
              <a:r>
                <a:rPr lang="en-GB" sz="2000" b="1" dirty="0">
                  <a:solidFill>
                    <a:srgbClr val="003399"/>
                  </a:solidFill>
                </a:rPr>
                <a:t>	PROJECTS	</a:t>
              </a:r>
              <a:r>
                <a:rPr lang="en-GB" sz="2000" b="1" dirty="0" err="1">
                  <a:solidFill>
                    <a:srgbClr val="003399"/>
                  </a:solidFill>
                </a:rPr>
                <a:t>US$m</a:t>
              </a:r>
              <a:endParaRPr lang="en-GB" sz="2000" b="1" dirty="0">
                <a:solidFill>
                  <a:srgbClr val="003399"/>
                </a:solidFill>
              </a:endParaRPr>
            </a:p>
            <a:p>
              <a:pPr defTabSz="762000" eaLnBrk="0" hangingPunct="0">
                <a:spcBef>
                  <a:spcPct val="5000"/>
                </a:spcBef>
                <a:tabLst>
                  <a:tab pos="2952750" algn="l"/>
                  <a:tab pos="3524250" algn="l"/>
                  <a:tab pos="5334000" algn="l"/>
                  <a:tab pos="5429250" algn="l"/>
                  <a:tab pos="7143750" algn="l"/>
                  <a:tab pos="7334250" algn="l"/>
                </a:tabLst>
              </a:pPr>
              <a:endParaRPr lang="en-GB" sz="2000" b="1" dirty="0">
                <a:solidFill>
                  <a:srgbClr val="003399"/>
                </a:solidFill>
              </a:endParaRPr>
            </a:p>
            <a:p>
              <a:pPr defTabSz="762000" eaLnBrk="0" hangingPunct="0">
                <a:spcBef>
                  <a:spcPct val="5000"/>
                </a:spcBef>
                <a:tabLst>
                  <a:tab pos="2952750" algn="l"/>
                  <a:tab pos="3524250" algn="l"/>
                  <a:tab pos="5334000" algn="l"/>
                  <a:tab pos="5429250" algn="l"/>
                  <a:tab pos="7143750" algn="l"/>
                  <a:tab pos="7334250" algn="l"/>
                </a:tabLst>
              </a:pPr>
              <a:r>
                <a:rPr lang="en-GB" sz="2000" b="1" dirty="0">
                  <a:solidFill>
                    <a:srgbClr val="003399"/>
                  </a:solidFill>
                </a:rPr>
                <a:t>Power		28		 5 706	  46%</a:t>
              </a:r>
            </a:p>
            <a:p>
              <a:pPr defTabSz="762000" eaLnBrk="0" hangingPunct="0">
                <a:spcBef>
                  <a:spcPct val="5000"/>
                </a:spcBef>
                <a:tabLst>
                  <a:tab pos="2952750" algn="l"/>
                  <a:tab pos="3524250" algn="l"/>
                  <a:tab pos="5334000" algn="l"/>
                  <a:tab pos="5429250" algn="l"/>
                  <a:tab pos="7143750" algn="l"/>
                  <a:tab pos="7334250" algn="l"/>
                </a:tabLst>
              </a:pPr>
              <a:r>
                <a:rPr lang="en-GB" sz="2000" b="1" dirty="0" smtClean="0">
                  <a:solidFill>
                    <a:srgbClr val="003399"/>
                  </a:solidFill>
                </a:rPr>
                <a:t>Telecoms (inc ICT)</a:t>
              </a:r>
              <a:r>
                <a:rPr lang="en-GB" sz="2000" b="1" dirty="0">
                  <a:solidFill>
                    <a:srgbClr val="003399"/>
                  </a:solidFill>
                </a:rPr>
                <a:t>		21	  4 861	  39%</a:t>
              </a:r>
            </a:p>
            <a:p>
              <a:pPr defTabSz="762000" eaLnBrk="0" hangingPunct="0">
                <a:spcBef>
                  <a:spcPct val="5000"/>
                </a:spcBef>
                <a:tabLst>
                  <a:tab pos="2952750" algn="l"/>
                  <a:tab pos="3524250" algn="l"/>
                  <a:tab pos="5334000" algn="l"/>
                  <a:tab pos="5429250" algn="l"/>
                  <a:tab pos="7143750" algn="l"/>
                  <a:tab pos="7334250" algn="l"/>
                </a:tabLst>
              </a:pPr>
              <a:r>
                <a:rPr lang="en-GB" sz="2000" b="1" dirty="0">
                  <a:solidFill>
                    <a:srgbClr val="003399"/>
                  </a:solidFill>
                </a:rPr>
                <a:t>Ports		  9	     222	    2%</a:t>
              </a:r>
            </a:p>
            <a:p>
              <a:pPr defTabSz="762000" eaLnBrk="0" hangingPunct="0">
                <a:spcBef>
                  <a:spcPct val="5000"/>
                </a:spcBef>
                <a:tabLst>
                  <a:tab pos="2952750" algn="l"/>
                  <a:tab pos="3524250" algn="l"/>
                  <a:tab pos="5334000" algn="l"/>
                  <a:tab pos="5429250" algn="l"/>
                  <a:tab pos="7143750" algn="l"/>
                  <a:tab pos="7334250" algn="l"/>
                </a:tabLst>
              </a:pPr>
              <a:r>
                <a:rPr lang="en-GB" sz="2000" b="1" dirty="0">
                  <a:solidFill>
                    <a:srgbClr val="003399"/>
                  </a:solidFill>
                </a:rPr>
                <a:t>Pipelines		  6	  1 092	    9%</a:t>
              </a:r>
            </a:p>
            <a:p>
              <a:pPr defTabSz="762000" eaLnBrk="0" hangingPunct="0">
                <a:spcBef>
                  <a:spcPct val="5000"/>
                </a:spcBef>
                <a:tabLst>
                  <a:tab pos="2952750" algn="l"/>
                  <a:tab pos="3524250" algn="l"/>
                  <a:tab pos="5334000" algn="l"/>
                  <a:tab pos="5429250" algn="l"/>
                  <a:tab pos="7143750" algn="l"/>
                  <a:tab pos="7334250" algn="l"/>
                </a:tabLst>
              </a:pPr>
              <a:r>
                <a:rPr lang="en-GB" sz="2000" b="1" dirty="0">
                  <a:solidFill>
                    <a:srgbClr val="003399"/>
                  </a:solidFill>
                </a:rPr>
                <a:t>Railroads		  3	     117	  &lt;1%</a:t>
              </a:r>
            </a:p>
            <a:p>
              <a:pPr defTabSz="762000" eaLnBrk="0" hangingPunct="0">
                <a:spcBef>
                  <a:spcPct val="5000"/>
                </a:spcBef>
                <a:tabLst>
                  <a:tab pos="2952750" algn="l"/>
                  <a:tab pos="3524250" algn="l"/>
                  <a:tab pos="5334000" algn="l"/>
                  <a:tab pos="5429250" algn="l"/>
                  <a:tab pos="7143750" algn="l"/>
                  <a:tab pos="7334250" algn="l"/>
                </a:tabLst>
              </a:pPr>
              <a:r>
                <a:rPr lang="en-GB" sz="2000" b="1" dirty="0">
                  <a:solidFill>
                    <a:srgbClr val="003399"/>
                  </a:solidFill>
                </a:rPr>
                <a:t>Water		  2	     362	    3%</a:t>
              </a:r>
            </a:p>
            <a:p>
              <a:pPr defTabSz="762000" eaLnBrk="0" hangingPunct="0">
                <a:spcBef>
                  <a:spcPct val="5000"/>
                </a:spcBef>
                <a:tabLst>
                  <a:tab pos="2952750" algn="l"/>
                  <a:tab pos="3524250" algn="l"/>
                  <a:tab pos="5334000" algn="l"/>
                  <a:tab pos="5429250" algn="l"/>
                  <a:tab pos="7143750" algn="l"/>
                  <a:tab pos="7334250" algn="l"/>
                </a:tabLst>
              </a:pPr>
              <a:r>
                <a:rPr lang="en-GB" sz="2000" b="1" dirty="0">
                  <a:solidFill>
                    <a:srgbClr val="003399"/>
                  </a:solidFill>
                </a:rPr>
                <a:t>Roads		  1	     313	    2%</a:t>
              </a:r>
            </a:p>
            <a:p>
              <a:pPr defTabSz="762000" eaLnBrk="0" hangingPunct="0">
                <a:spcBef>
                  <a:spcPct val="15000"/>
                </a:spcBef>
                <a:tabLst>
                  <a:tab pos="2952750" algn="l"/>
                  <a:tab pos="3524250" algn="l"/>
                  <a:tab pos="5334000" algn="l"/>
                  <a:tab pos="5429250" algn="l"/>
                  <a:tab pos="7143750" algn="l"/>
                  <a:tab pos="7334250" algn="l"/>
                </a:tabLst>
              </a:pPr>
              <a:r>
                <a:rPr lang="en-GB" sz="2000" b="1" dirty="0">
                  <a:solidFill>
                    <a:srgbClr val="003399"/>
                  </a:solidFill>
                </a:rPr>
                <a:t>			12 360	100%</a:t>
              </a:r>
            </a:p>
          </p:txBody>
        </p:sp>
        <p:sp>
          <p:nvSpPr>
            <p:cNvPr id="18441" name="Line 7"/>
            <p:cNvSpPr>
              <a:spLocks noChangeShapeType="1"/>
            </p:cNvSpPr>
            <p:nvPr/>
          </p:nvSpPr>
          <p:spPr bwMode="auto">
            <a:xfrm>
              <a:off x="3774" y="3291"/>
              <a:ext cx="576" cy="0"/>
            </a:xfrm>
            <a:prstGeom prst="line">
              <a:avLst/>
            </a:prstGeom>
            <a:noFill/>
            <a:ln w="12700">
              <a:solidFill>
                <a:schemeClr val="bg2"/>
              </a:solidFill>
              <a:round/>
              <a:headEnd type="none" w="sm" len="sm"/>
              <a:tailEnd type="none" w="sm" len="sm"/>
            </a:ln>
          </p:spPr>
          <p:txBody>
            <a:bodyPr wrap="none" anchor="ctr"/>
            <a:lstStyle/>
            <a:p>
              <a:endParaRPr lang="en-US"/>
            </a:p>
          </p:txBody>
        </p:sp>
        <p:sp>
          <p:nvSpPr>
            <p:cNvPr id="18442" name="Line 8"/>
            <p:cNvSpPr>
              <a:spLocks noChangeShapeType="1"/>
            </p:cNvSpPr>
            <p:nvPr/>
          </p:nvSpPr>
          <p:spPr bwMode="auto">
            <a:xfrm>
              <a:off x="4863" y="3282"/>
              <a:ext cx="537" cy="0"/>
            </a:xfrm>
            <a:prstGeom prst="line">
              <a:avLst/>
            </a:prstGeom>
            <a:noFill/>
            <a:ln w="12700">
              <a:solidFill>
                <a:schemeClr val="bg2"/>
              </a:solidFill>
              <a:round/>
              <a:headEnd type="none" w="sm" len="sm"/>
              <a:tailEnd type="none" w="sm" len="sm"/>
            </a:ln>
          </p:spPr>
          <p:txBody>
            <a:bodyPr wrap="none" anchor="ctr"/>
            <a:lstStyle/>
            <a:p>
              <a:endParaRPr lang="en-US"/>
            </a:p>
          </p:txBody>
        </p:sp>
        <p:sp>
          <p:nvSpPr>
            <p:cNvPr id="18443" name="Line 9"/>
            <p:cNvSpPr>
              <a:spLocks noChangeShapeType="1"/>
            </p:cNvSpPr>
            <p:nvPr/>
          </p:nvSpPr>
          <p:spPr bwMode="auto">
            <a:xfrm>
              <a:off x="432" y="1776"/>
              <a:ext cx="4896" cy="0"/>
            </a:xfrm>
            <a:prstGeom prst="line">
              <a:avLst/>
            </a:prstGeom>
            <a:noFill/>
            <a:ln w="12700">
              <a:solidFill>
                <a:schemeClr val="bg2"/>
              </a:solidFill>
              <a:round/>
              <a:headEnd type="none" w="sm" len="sm"/>
              <a:tailEnd type="none" w="sm" len="sm"/>
            </a:ln>
          </p:spPr>
          <p:txBody>
            <a:bodyPr wrap="none" anchor="ctr"/>
            <a:lstStyle/>
            <a:p>
              <a:endParaRPr lang="en-US"/>
            </a:p>
          </p:txBody>
        </p:sp>
      </p:grpSp>
      <p:sp>
        <p:nvSpPr>
          <p:cNvPr id="18438" name="Date Placeholder 9"/>
          <p:cNvSpPr>
            <a:spLocks noGrp="1"/>
          </p:cNvSpPr>
          <p:nvPr>
            <p:ph type="dt" sz="quarter" idx="10"/>
          </p:nvPr>
        </p:nvSpPr>
        <p:spPr>
          <a:noFill/>
        </p:spPr>
        <p:txBody>
          <a:bodyPr/>
          <a:lstStyle/>
          <a:p>
            <a:fld id="{C9554195-80BA-40F3-BF3B-49747FF25462}" type="datetime1">
              <a:rPr lang="en-US" smtClean="0"/>
              <a:t>5/6/2012</a:t>
            </a:fld>
            <a:endParaRPr lang="en-GB" dirty="0"/>
          </a:p>
        </p:txBody>
      </p:sp>
      <p:sp>
        <p:nvSpPr>
          <p:cNvPr id="18439" name="Footer Placeholder 10"/>
          <p:cNvSpPr>
            <a:spLocks noGrp="1"/>
          </p:cNvSpPr>
          <p:nvPr>
            <p:ph type="ftr" sz="quarter" idx="11"/>
          </p:nvPr>
        </p:nvSpPr>
        <p:spPr>
          <a:noFill/>
        </p:spPr>
        <p:txBody>
          <a:bodyPr/>
          <a:lstStyle/>
          <a:p>
            <a:r>
              <a:rPr lang="en-ZA" smtClean="0"/>
              <a:t>SARF_RPF Conference, Fernhill: PMB/Msunduze</a:t>
            </a:r>
            <a:endParaRPr lang="en-GB" dirty="0"/>
          </a:p>
        </p:txBody>
      </p:sp>
      <p:sp>
        <p:nvSpPr>
          <p:cNvPr id="3" name="Slide Number Placeholder 2"/>
          <p:cNvSpPr>
            <a:spLocks noGrp="1"/>
          </p:cNvSpPr>
          <p:nvPr>
            <p:ph type="sldNum" sz="quarter" idx="12"/>
          </p:nvPr>
        </p:nvSpPr>
        <p:spPr/>
        <p:txBody>
          <a:bodyPr/>
          <a:lstStyle/>
          <a:p>
            <a:pPr>
              <a:defRPr/>
            </a:pPr>
            <a:fld id="{3BE908BC-582F-436D-9C1E-35A539DD9BC2}" type="slidenum">
              <a:rPr lang="en-GB" smtClean="0"/>
              <a:pPr>
                <a:defRPr/>
              </a:pPr>
              <a:t>135</a:t>
            </a:fld>
            <a:endParaRPr lang="en-GB"/>
          </a:p>
        </p:txBody>
      </p:sp>
    </p:spTree>
    <p:extLst>
      <p:ext uri="{BB962C8B-B14F-4D97-AF65-F5344CB8AC3E}">
        <p14:creationId xmlns:p14="http://schemas.microsoft.com/office/powerpoint/2010/main" val="1741285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10445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2" presetClass="entr" presetSubtype="1" fill="hold" nodeType="click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wipe(up)">
                                      <p:cBhvr>
                                        <p:cTn id="11" dur="500"/>
                                        <p:tgtEl>
                                          <p:spTgt spid="2"/>
                                        </p:tgtEl>
                                      </p:cBhvr>
                                    </p:animEffect>
                                  </p:childTnLst>
                                </p:cTn>
                              </p:par>
                            </p:childTnLst>
                          </p:cTn>
                        </p:par>
                      </p:childTnLst>
                    </p:cTn>
                  </p:par>
                  <p:par>
                    <p:cTn id="12" fill="hold">
                      <p:stCondLst>
                        <p:cond delay="indefinite"/>
                      </p:stCondLst>
                      <p:childTnLst>
                        <p:par>
                          <p:cTn id="13" fill="hold">
                            <p:stCondLst>
                              <p:cond delay="0"/>
                            </p:stCondLst>
                            <p:childTnLst>
                              <p:par>
                                <p:cTn id="14" presetID="2" presetClass="entr" presetSubtype="8" fill="hold" grpId="0" nodeType="clickEffect">
                                  <p:stCondLst>
                                    <p:cond delay="0"/>
                                  </p:stCondLst>
                                  <p:childTnLst>
                                    <p:set>
                                      <p:cBhvr>
                                        <p:cTn id="15" dur="1" fill="hold">
                                          <p:stCondLst>
                                            <p:cond delay="0"/>
                                          </p:stCondLst>
                                        </p:cTn>
                                        <p:tgtEl>
                                          <p:spTgt spid="104452"/>
                                        </p:tgtEl>
                                        <p:attrNameLst>
                                          <p:attrName>style.visibility</p:attrName>
                                        </p:attrNameLst>
                                      </p:cBhvr>
                                      <p:to>
                                        <p:strVal val="visible"/>
                                      </p:to>
                                    </p:set>
                                    <p:anim calcmode="lin" valueType="num">
                                      <p:cBhvr additive="base">
                                        <p:cTn id="16" dur="500" fill="hold"/>
                                        <p:tgtEl>
                                          <p:spTgt spid="104452"/>
                                        </p:tgtEl>
                                        <p:attrNameLst>
                                          <p:attrName>ppt_x</p:attrName>
                                        </p:attrNameLst>
                                      </p:cBhvr>
                                      <p:tavLst>
                                        <p:tav tm="0">
                                          <p:val>
                                            <p:strVal val="0-#ppt_w/2"/>
                                          </p:val>
                                        </p:tav>
                                        <p:tav tm="100000">
                                          <p:val>
                                            <p:strVal val="#ppt_x"/>
                                          </p:val>
                                        </p:tav>
                                      </p:tavLst>
                                    </p:anim>
                                    <p:anim calcmode="lin" valueType="num">
                                      <p:cBhvr additive="base">
                                        <p:cTn id="17" dur="500" fill="hold"/>
                                        <p:tgtEl>
                                          <p:spTgt spid="10445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4451" grpId="0" autoUpdateAnimBg="0"/>
      <p:bldP spid="104452" grpId="0" autoUpdateAnimBg="0"/>
    </p:bldLst>
  </p:timing>
</p:sld>
</file>

<file path=ppt/slides/slide1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Lessons from World experience</a:t>
            </a:r>
            <a:endParaRPr lang="en-US" dirty="0"/>
          </a:p>
        </p:txBody>
      </p:sp>
      <p:sp>
        <p:nvSpPr>
          <p:cNvPr id="3" name="Date Placeholder 2"/>
          <p:cNvSpPr>
            <a:spLocks noGrp="1"/>
          </p:cNvSpPr>
          <p:nvPr>
            <p:ph type="dt" sz="half" idx="10"/>
          </p:nvPr>
        </p:nvSpPr>
        <p:spPr/>
        <p:txBody>
          <a:bodyPr/>
          <a:lstStyle/>
          <a:p>
            <a:pPr>
              <a:defRPr/>
            </a:pPr>
            <a:fld id="{0E54F5E4-1A3C-4D82-BACC-ADEB4D9F42CC}" type="datetime1">
              <a:rPr lang="en-US" smtClean="0"/>
              <a:t>5/6/2012</a:t>
            </a:fld>
            <a:endParaRPr lang="en-GB" dirty="0"/>
          </a:p>
        </p:txBody>
      </p:sp>
      <p:sp>
        <p:nvSpPr>
          <p:cNvPr id="4" name="Footer Placeholder 3"/>
          <p:cNvSpPr>
            <a:spLocks noGrp="1"/>
          </p:cNvSpPr>
          <p:nvPr>
            <p:ph type="ftr" sz="quarter" idx="11"/>
          </p:nvPr>
        </p:nvSpPr>
        <p:spPr/>
        <p:txBody>
          <a:bodyPr/>
          <a:lstStyle/>
          <a:p>
            <a:pPr>
              <a:defRPr/>
            </a:pPr>
            <a:r>
              <a:rPr lang="en-ZA" smtClean="0"/>
              <a:t>SARF_RPF Conference, Fernhill: PMB/Msunduze</a:t>
            </a:r>
            <a:endParaRPr lang="en-GB" dirty="0"/>
          </a:p>
        </p:txBody>
      </p:sp>
      <p:sp>
        <p:nvSpPr>
          <p:cNvPr id="5" name="Rectangle 4"/>
          <p:cNvSpPr/>
          <p:nvPr/>
        </p:nvSpPr>
        <p:spPr>
          <a:xfrm>
            <a:off x="285720" y="1416142"/>
            <a:ext cx="8429684" cy="5004447"/>
          </a:xfrm>
          <a:prstGeom prst="rect">
            <a:avLst/>
          </a:prstGeom>
        </p:spPr>
        <p:txBody>
          <a:bodyPr wrap="square">
            <a:spAutoFit/>
          </a:bodyPr>
          <a:lstStyle/>
          <a:p>
            <a:pPr marL="342900" lvl="0" indent="-342900">
              <a:lnSpc>
                <a:spcPct val="90000"/>
              </a:lnSpc>
              <a:spcBef>
                <a:spcPct val="20000"/>
              </a:spcBef>
              <a:buFontTx/>
              <a:buChar char="•"/>
            </a:pPr>
            <a:r>
              <a:rPr kumimoji="0" lang="en-ZA" sz="2800" b="0" i="0" u="none" strike="noStrike" kern="0" cap="none" spc="0" normalizeH="0" baseline="0" noProof="0" dirty="0" smtClean="0">
                <a:ln>
                  <a:noFill/>
                </a:ln>
                <a:solidFill>
                  <a:srgbClr val="FFFFFF"/>
                </a:solidFill>
                <a:effectLst/>
                <a:uLnTx/>
                <a:uFillTx/>
                <a:latin typeface="Arial"/>
                <a:ea typeface="+mn-ea"/>
                <a:cs typeface="+mn-cs"/>
              </a:rPr>
              <a:t>Three general observations:</a:t>
            </a:r>
          </a:p>
          <a:p>
            <a:pPr marL="742950" lvl="1" indent="-285750">
              <a:lnSpc>
                <a:spcPct val="90000"/>
              </a:lnSpc>
              <a:spcBef>
                <a:spcPct val="20000"/>
              </a:spcBef>
              <a:buFontTx/>
              <a:buChar char="–"/>
            </a:pPr>
            <a:r>
              <a:rPr kumimoji="0" lang="en-ZA" sz="2800" b="0" i="0" u="none" strike="noStrike" kern="0" cap="none" spc="0" normalizeH="0" baseline="0" noProof="0" dirty="0" smtClean="0">
                <a:ln>
                  <a:noFill/>
                </a:ln>
                <a:solidFill>
                  <a:srgbClr val="FFFFFF"/>
                </a:solidFill>
                <a:effectLst/>
                <a:uLnTx/>
                <a:uFillTx/>
                <a:latin typeface="Arial"/>
              </a:rPr>
              <a:t>South America and the East led the way….by far</a:t>
            </a:r>
          </a:p>
          <a:p>
            <a:pPr marL="742950" lvl="1" indent="-285750">
              <a:lnSpc>
                <a:spcPct val="90000"/>
              </a:lnSpc>
              <a:spcBef>
                <a:spcPct val="20000"/>
              </a:spcBef>
              <a:buFontTx/>
              <a:buChar char="–"/>
            </a:pPr>
            <a:r>
              <a:rPr kumimoji="0" lang="en-ZA" sz="2800" b="0" i="0" u="none" strike="noStrike" kern="0" cap="none" spc="0" normalizeH="0" baseline="0" noProof="0" dirty="0" smtClean="0">
                <a:ln>
                  <a:noFill/>
                </a:ln>
                <a:solidFill>
                  <a:srgbClr val="FFFFFF"/>
                </a:solidFill>
                <a:effectLst/>
                <a:uLnTx/>
                <a:uFillTx/>
                <a:latin typeface="Arial"/>
              </a:rPr>
              <a:t>The Private Sector will invest in sectors which generate cash flows without fuss and as quickly as possible….energy and ICT..and which have readily developed billing systems...but can grow too quickly (Enron) if off balance sheet</a:t>
            </a:r>
          </a:p>
          <a:p>
            <a:pPr marL="742950" lvl="1" indent="-285750">
              <a:lnSpc>
                <a:spcPct val="90000"/>
              </a:lnSpc>
              <a:spcBef>
                <a:spcPct val="20000"/>
              </a:spcBef>
              <a:buFontTx/>
              <a:buChar char="–"/>
            </a:pPr>
            <a:r>
              <a:rPr kumimoji="0" lang="en-ZA" sz="2800" b="0" i="0" u="none" strike="noStrike" kern="0" cap="none" spc="0" normalizeH="0" baseline="0" noProof="0" dirty="0" smtClean="0">
                <a:ln>
                  <a:noFill/>
                </a:ln>
                <a:solidFill>
                  <a:srgbClr val="FFFFFF"/>
                </a:solidFill>
                <a:effectLst/>
                <a:uLnTx/>
                <a:uFillTx/>
                <a:latin typeface="Arial"/>
              </a:rPr>
              <a:t>Financial returns must be in line with international risk-reward benchmarks for different sectors and for different parts of the World</a:t>
            </a:r>
          </a:p>
        </p:txBody>
      </p:sp>
      <p:sp>
        <p:nvSpPr>
          <p:cNvPr id="6" name="Slide Number Placeholder 5"/>
          <p:cNvSpPr>
            <a:spLocks noGrp="1"/>
          </p:cNvSpPr>
          <p:nvPr>
            <p:ph type="sldNum" sz="quarter" idx="12"/>
          </p:nvPr>
        </p:nvSpPr>
        <p:spPr/>
        <p:txBody>
          <a:bodyPr/>
          <a:lstStyle/>
          <a:p>
            <a:pPr>
              <a:defRPr/>
            </a:pPr>
            <a:fld id="{3BE908BC-582F-436D-9C1E-35A539DD9BC2}" type="slidenum">
              <a:rPr lang="en-GB" smtClean="0"/>
              <a:pPr>
                <a:defRPr/>
              </a:pPr>
              <a:t>136</a:t>
            </a:fld>
            <a:endParaRPr lang="en-GB"/>
          </a:p>
        </p:txBody>
      </p:sp>
    </p:spTree>
    <p:extLst>
      <p:ext uri="{BB962C8B-B14F-4D97-AF65-F5344CB8AC3E}">
        <p14:creationId xmlns:p14="http://schemas.microsoft.com/office/powerpoint/2010/main" val="3320682107"/>
      </p:ext>
    </p:extLst>
  </p:cSld>
  <p:clrMapOvr>
    <a:masterClrMapping/>
  </p:clrMapOvr>
  <p:timing>
    <p:tnLst>
      <p:par>
        <p:cTn id="1" dur="indefinite" restart="never" nodeType="tmRoot"/>
      </p:par>
    </p:tnLst>
  </p:timing>
</p:sld>
</file>

<file path=ppt/slides/slide1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Current Seminal Documents for Africa</a:t>
            </a:r>
            <a:endParaRPr lang="en-US" dirty="0"/>
          </a:p>
        </p:txBody>
      </p:sp>
      <p:sp>
        <p:nvSpPr>
          <p:cNvPr id="3" name="Content Placeholder 2"/>
          <p:cNvSpPr>
            <a:spLocks noGrp="1"/>
          </p:cNvSpPr>
          <p:nvPr>
            <p:ph idx="1"/>
          </p:nvPr>
        </p:nvSpPr>
        <p:spPr/>
        <p:txBody>
          <a:bodyPr>
            <a:normAutofit fontScale="77500" lnSpcReduction="20000"/>
          </a:bodyPr>
          <a:lstStyle/>
          <a:p>
            <a:r>
              <a:rPr lang="en-US" dirty="0" smtClean="0"/>
              <a:t>‘Infrastructure to 2030’: (ISBN 978-92-64-02398-7 OECD Publishing, May 2006)</a:t>
            </a:r>
          </a:p>
          <a:p>
            <a:r>
              <a:rPr lang="en-US" dirty="0" smtClean="0"/>
              <a:t>‘The African Infrastructure Country Diagnostic (Study)’:"Africa‘s Infrastructure: A Time for Transformation”: The World Bank, released end 2009</a:t>
            </a:r>
          </a:p>
          <a:p>
            <a:pPr>
              <a:buNone/>
            </a:pPr>
            <a:r>
              <a:rPr lang="en-US" dirty="0" smtClean="0"/>
              <a:t>	</a:t>
            </a:r>
            <a:r>
              <a:rPr lang="en-US" dirty="0" smtClean="0">
                <a:hlinkClick r:id="rId3"/>
              </a:rPr>
              <a:t> http://www.infrastructureafrica.org/aicd</a:t>
            </a:r>
            <a:endParaRPr lang="en-US" dirty="0" smtClean="0"/>
          </a:p>
          <a:p>
            <a:r>
              <a:rPr lang="en-US" dirty="0" smtClean="0"/>
              <a:t>IRF International Road and CODATU public transport statistics, published annually, together with </a:t>
            </a:r>
            <a:r>
              <a:rPr lang="en-US" dirty="0" err="1" smtClean="0"/>
              <a:t>gTKP</a:t>
            </a:r>
            <a:r>
              <a:rPr lang="en-US" dirty="0" smtClean="0"/>
              <a:t>/SUTP (German), ITDP (New York), ITSSA and ‘The New Mobility/Economy’ Cape Town</a:t>
            </a:r>
          </a:p>
          <a:p>
            <a:r>
              <a:rPr lang="en-US" dirty="0" smtClean="0"/>
              <a:t>‘Heads in the Sand’: Martin Creamer Publications: A Report by Global Witness: October 2009</a:t>
            </a:r>
          </a:p>
          <a:p>
            <a:pPr>
              <a:buNone/>
            </a:pPr>
            <a:endParaRPr lang="en-US" dirty="0" smtClean="0"/>
          </a:p>
        </p:txBody>
      </p:sp>
      <p:sp>
        <p:nvSpPr>
          <p:cNvPr id="4" name="Date Placeholder 3"/>
          <p:cNvSpPr>
            <a:spLocks noGrp="1"/>
          </p:cNvSpPr>
          <p:nvPr>
            <p:ph type="dt" sz="half" idx="10"/>
          </p:nvPr>
        </p:nvSpPr>
        <p:spPr/>
        <p:txBody>
          <a:bodyPr/>
          <a:lstStyle/>
          <a:p>
            <a:pPr>
              <a:defRPr/>
            </a:pPr>
            <a:fld id="{4FE4BFA0-FD2D-4D2B-A2D8-B7C95B2CB29C}" type="datetime1">
              <a:rPr lang="en-US" smtClean="0"/>
              <a:t>5/6/2012</a:t>
            </a:fld>
            <a:endParaRPr lang="en-GB" dirty="0"/>
          </a:p>
        </p:txBody>
      </p:sp>
      <p:sp>
        <p:nvSpPr>
          <p:cNvPr id="5" name="Footer Placeholder 4"/>
          <p:cNvSpPr>
            <a:spLocks noGrp="1"/>
          </p:cNvSpPr>
          <p:nvPr>
            <p:ph type="ftr" sz="quarter" idx="11"/>
          </p:nvPr>
        </p:nvSpPr>
        <p:spPr/>
        <p:txBody>
          <a:bodyPr/>
          <a:lstStyle/>
          <a:p>
            <a:pPr>
              <a:defRPr/>
            </a:pPr>
            <a:r>
              <a:rPr lang="en-GB" sz="1200" smtClean="0"/>
              <a:t>SARF_RPF Conference, Fernhill: PMB/Msunduze</a:t>
            </a:r>
            <a:endParaRPr lang="en-GB" dirty="0"/>
          </a:p>
        </p:txBody>
      </p:sp>
      <p:sp>
        <p:nvSpPr>
          <p:cNvPr id="6" name="Slide Number Placeholder 5"/>
          <p:cNvSpPr>
            <a:spLocks noGrp="1"/>
          </p:cNvSpPr>
          <p:nvPr>
            <p:ph type="sldNum" sz="quarter" idx="12"/>
          </p:nvPr>
        </p:nvSpPr>
        <p:spPr/>
        <p:txBody>
          <a:bodyPr/>
          <a:lstStyle/>
          <a:p>
            <a:pPr>
              <a:defRPr/>
            </a:pPr>
            <a:fld id="{C614136F-C5A1-4653-8671-A0E6A56DA9FD}" type="slidenum">
              <a:rPr lang="en-GB" smtClean="0"/>
              <a:pPr>
                <a:defRPr/>
              </a:pPr>
              <a:t>137</a:t>
            </a:fld>
            <a:endParaRPr lang="en-GB"/>
          </a:p>
        </p:txBody>
      </p:sp>
    </p:spTree>
    <p:extLst>
      <p:ext uri="{BB962C8B-B14F-4D97-AF65-F5344CB8AC3E}">
        <p14:creationId xmlns:p14="http://schemas.microsoft.com/office/powerpoint/2010/main" val="349256615"/>
      </p:ext>
    </p:extLst>
  </p:cSld>
  <p:clrMapOvr>
    <a:masterClrMapping/>
  </p:clrMapOvr>
  <p:timing>
    <p:tnLst>
      <p:par>
        <p:cTn id="1" dur="indefinite" restart="never" nodeType="tmRoot"/>
      </p:par>
    </p:tnLst>
  </p:timing>
</p:sld>
</file>

<file path=ppt/slides/slide1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294967295"/>
          </p:nvPr>
        </p:nvSpPr>
        <p:spPr>
          <a:xfrm>
            <a:off x="6553200" y="6245225"/>
            <a:ext cx="2133600" cy="476250"/>
          </a:xfrm>
          <a:prstGeom prst="rect">
            <a:avLst/>
          </a:prstGeom>
        </p:spPr>
        <p:txBody>
          <a:bodyPr/>
          <a:lstStyle/>
          <a:p>
            <a:pPr>
              <a:defRPr/>
            </a:pPr>
            <a:fld id="{3E5A42B5-597C-42DC-83CC-672E9E5E0675}" type="slidenum">
              <a:rPr lang="en-US" smtClean="0"/>
              <a:pPr>
                <a:defRPr/>
              </a:pPr>
              <a:t>14</a:t>
            </a:fld>
            <a:endParaRPr lang="en-US" dirty="0"/>
          </a:p>
        </p:txBody>
      </p:sp>
      <p:sp>
        <p:nvSpPr>
          <p:cNvPr id="17414" name="Rectangle 8"/>
          <p:cNvSpPr>
            <a:spLocks noChangeArrowheads="1"/>
          </p:cNvSpPr>
          <p:nvPr/>
        </p:nvSpPr>
        <p:spPr bwMode="auto">
          <a:xfrm>
            <a:off x="462796" y="1340768"/>
            <a:ext cx="8429684" cy="5060032"/>
          </a:xfrm>
          <a:prstGeom prst="rect">
            <a:avLst/>
          </a:prstGeom>
          <a:noFill/>
          <a:ln w="9525">
            <a:noFill/>
            <a:miter lim="800000"/>
            <a:headEnd/>
            <a:tailEnd/>
          </a:ln>
        </p:spPr>
        <p:txBody>
          <a:bodyPr/>
          <a:lstStyle/>
          <a:p>
            <a:pPr marL="342900" indent="-342900"/>
            <a:r>
              <a:rPr lang="en-GB" b="1" dirty="0" smtClean="0"/>
              <a:t>Key sector Challenges (problem statement):</a:t>
            </a:r>
          </a:p>
          <a:p>
            <a:pPr marL="342900" indent="-342900">
              <a:buFont typeface="Arial" pitchFamily="34" charset="0"/>
              <a:buChar char="•"/>
            </a:pPr>
            <a:r>
              <a:rPr lang="en-GB" dirty="0" smtClean="0"/>
              <a:t>Inefficient operations</a:t>
            </a:r>
          </a:p>
          <a:p>
            <a:pPr marL="342900" indent="-342900">
              <a:buFont typeface="Arial" pitchFamily="34" charset="0"/>
              <a:buChar char="•"/>
            </a:pPr>
            <a:r>
              <a:rPr lang="en-GB" dirty="0" smtClean="0"/>
              <a:t>Underinvestment in infrastructure and operations</a:t>
            </a:r>
          </a:p>
          <a:p>
            <a:pPr marL="342900" indent="-342900">
              <a:buFont typeface="Arial" pitchFamily="34" charset="0"/>
              <a:buChar char="•"/>
            </a:pPr>
            <a:r>
              <a:rPr lang="en-GB" dirty="0" smtClean="0"/>
              <a:t>Inappropriate policy and regulatory frameworks </a:t>
            </a:r>
          </a:p>
          <a:p>
            <a:pPr marL="342900" indent="-342900"/>
            <a:endParaRPr lang="en-GB" b="1" dirty="0" smtClean="0"/>
          </a:p>
          <a:p>
            <a:pPr marL="342900" indent="-342900"/>
            <a:r>
              <a:rPr lang="en-GB" b="1" dirty="0" smtClean="0"/>
              <a:t>What have we not done right? </a:t>
            </a:r>
          </a:p>
          <a:p>
            <a:pPr marL="342900" indent="-342900">
              <a:buFont typeface="Arial" pitchFamily="34" charset="0"/>
              <a:buChar char="•"/>
            </a:pPr>
            <a:r>
              <a:rPr lang="en-GB" dirty="0" smtClean="0"/>
              <a:t>Failure  to make timely decisions regarding critical transport infrastructure investments</a:t>
            </a:r>
          </a:p>
          <a:p>
            <a:pPr marL="342900" indent="-342900">
              <a:buFont typeface="Arial" pitchFamily="34" charset="0"/>
              <a:buChar char="•"/>
            </a:pPr>
            <a:r>
              <a:rPr lang="en-US" dirty="0" smtClean="0"/>
              <a:t>Inappropriate regulatory frameworks</a:t>
            </a:r>
            <a:endParaRPr lang="en-GB" dirty="0" smtClean="0"/>
          </a:p>
          <a:p>
            <a:pPr marL="342900" indent="-342900">
              <a:buFont typeface="Arial" pitchFamily="34" charset="0"/>
              <a:buChar char="•"/>
            </a:pPr>
            <a:r>
              <a:rPr lang="en-GB" dirty="0" smtClean="0"/>
              <a:t>Lack of transparency on cross subsidisation</a:t>
            </a:r>
          </a:p>
          <a:p>
            <a:pPr marL="342900" indent="-342900">
              <a:buFont typeface="Arial" pitchFamily="34" charset="0"/>
              <a:buChar char="•"/>
            </a:pPr>
            <a:r>
              <a:rPr lang="en-GB" dirty="0" smtClean="0"/>
              <a:t>No involvement of private sector in infrastructure provision and operations</a:t>
            </a:r>
          </a:p>
          <a:p>
            <a:pPr marL="342900" indent="-342900"/>
            <a:endParaRPr lang="en-GB" b="1" dirty="0" smtClean="0"/>
          </a:p>
          <a:p>
            <a:pPr marL="342900" indent="-342900"/>
            <a:r>
              <a:rPr lang="en-GB" b="1" dirty="0" smtClean="0"/>
              <a:t>What  are we going to do differently? </a:t>
            </a:r>
          </a:p>
          <a:p>
            <a:pPr marL="342900" indent="-342900">
              <a:buFont typeface="Arial" pitchFamily="34" charset="0"/>
              <a:buChar char="•"/>
            </a:pPr>
            <a:r>
              <a:rPr lang="en-GB" dirty="0" smtClean="0"/>
              <a:t>Develop and provide policy clarity to facilitate timeous decision-making</a:t>
            </a:r>
          </a:p>
          <a:p>
            <a:pPr marL="342900" indent="-342900">
              <a:buFont typeface="Arial" pitchFamily="34" charset="0"/>
              <a:buChar char="•"/>
            </a:pPr>
            <a:r>
              <a:rPr lang="en-GB" dirty="0" smtClean="0"/>
              <a:t>Develop a framework for economic regulation and competition</a:t>
            </a:r>
          </a:p>
          <a:p>
            <a:pPr marL="342900" indent="-342900">
              <a:buFont typeface="Arial" pitchFamily="34" charset="0"/>
              <a:buChar char="•"/>
            </a:pPr>
            <a:r>
              <a:rPr lang="en-GB" dirty="0" smtClean="0"/>
              <a:t>Introduce and enhance private sector involvement in infrastructure investment and operations</a:t>
            </a:r>
          </a:p>
          <a:p>
            <a:pPr marL="342900" indent="-342900">
              <a:buFont typeface="Arial" pitchFamily="34" charset="0"/>
              <a:buChar char="•"/>
            </a:pPr>
            <a:r>
              <a:rPr lang="en-GB" dirty="0" smtClean="0"/>
              <a:t>Secure adequate funding for infrastructure investment</a:t>
            </a:r>
          </a:p>
        </p:txBody>
      </p:sp>
      <p:sp>
        <p:nvSpPr>
          <p:cNvPr id="7" name="Rectangle 6"/>
          <p:cNvSpPr/>
          <p:nvPr/>
        </p:nvSpPr>
        <p:spPr>
          <a:xfrm>
            <a:off x="323528" y="188640"/>
            <a:ext cx="8568952" cy="936104"/>
          </a:xfrm>
          <a:prstGeom prst="rect">
            <a:avLst/>
          </a:prstGeom>
          <a:solidFill>
            <a:schemeClr val="accent5">
              <a:lumMod val="75000"/>
              <a:alpha val="85000"/>
            </a:schemeClr>
          </a:solidFill>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463550" lvl="0" indent="-463550" algn="ctr" eaLnBrk="0" hangingPunct="0">
              <a:defRPr/>
            </a:pPr>
            <a:r>
              <a:rPr lang="en-US" sz="2000" b="1" kern="0" dirty="0" smtClean="0">
                <a:solidFill>
                  <a:schemeClr val="tx2"/>
                </a:solidFill>
                <a:latin typeface="Arial Black" pitchFamily="34" charset="0"/>
              </a:rPr>
              <a:t>Output 3: Ensure maintenance and strategic expansion of road and rail network, operational efficiency, capacity and competitiveness of sea ports</a:t>
            </a:r>
            <a:endParaRPr lang="en-US" sz="2000" b="1" kern="0" dirty="0">
              <a:solidFill>
                <a:schemeClr val="tx2"/>
              </a:solidFill>
              <a:latin typeface="Arial Black" pitchFamily="34" charset="0"/>
            </a:endParaRPr>
          </a:p>
        </p:txBody>
      </p:sp>
    </p:spTree>
    <p:extLst>
      <p:ext uri="{BB962C8B-B14F-4D97-AF65-F5344CB8AC3E}">
        <p14:creationId xmlns:p14="http://schemas.microsoft.com/office/powerpoint/2010/main" val="392703844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294967295"/>
          </p:nvPr>
        </p:nvSpPr>
        <p:spPr>
          <a:xfrm>
            <a:off x="6553200" y="6245225"/>
            <a:ext cx="2133600" cy="476250"/>
          </a:xfrm>
          <a:prstGeom prst="rect">
            <a:avLst/>
          </a:prstGeom>
        </p:spPr>
        <p:txBody>
          <a:bodyPr/>
          <a:lstStyle/>
          <a:p>
            <a:pPr>
              <a:defRPr/>
            </a:pPr>
            <a:fld id="{16094987-1D2B-48E7-BB26-D7122D5D077A}" type="slidenum">
              <a:rPr lang="en-US" smtClean="0"/>
              <a:pPr>
                <a:defRPr/>
              </a:pPr>
              <a:t>15</a:t>
            </a:fld>
            <a:endParaRPr lang="en-US" dirty="0"/>
          </a:p>
        </p:txBody>
      </p:sp>
      <p:graphicFrame>
        <p:nvGraphicFramePr>
          <p:cNvPr id="8" name="Table 7"/>
          <p:cNvGraphicFramePr>
            <a:graphicFrameLocks noGrp="1"/>
          </p:cNvGraphicFramePr>
          <p:nvPr>
            <p:extLst>
              <p:ext uri="{D42A27DB-BD31-4B8C-83A1-F6EECF244321}">
                <p14:modId xmlns:p14="http://schemas.microsoft.com/office/powerpoint/2010/main" val="3558951075"/>
              </p:ext>
            </p:extLst>
          </p:nvPr>
        </p:nvGraphicFramePr>
        <p:xfrm>
          <a:off x="285721" y="1785926"/>
          <a:ext cx="8606760" cy="4307369"/>
        </p:xfrm>
        <a:graphic>
          <a:graphicData uri="http://schemas.openxmlformats.org/drawingml/2006/table">
            <a:tbl>
              <a:tblPr firstRow="1" bandRow="1">
                <a:tableStyleId>{5C22544A-7EE6-4342-B048-85BDC9FD1C3A}</a:tableStyleId>
              </a:tblPr>
              <a:tblGrid>
                <a:gridCol w="2882584"/>
                <a:gridCol w="2217345"/>
                <a:gridCol w="3506831"/>
              </a:tblGrid>
              <a:tr h="754128">
                <a:tc>
                  <a:txBody>
                    <a:bodyPr/>
                    <a:lstStyle/>
                    <a:p>
                      <a:pPr algn="ctr"/>
                      <a:r>
                        <a:rPr lang="en-US" sz="1600" dirty="0" smtClean="0">
                          <a:solidFill>
                            <a:schemeClr val="tx1"/>
                          </a:solidFill>
                        </a:rPr>
                        <a:t>SUB-OUTPUTS</a:t>
                      </a:r>
                      <a:endParaRPr lang="en-GB" sz="1600" dirty="0">
                        <a:solidFill>
                          <a:schemeClr val="tx1"/>
                        </a:solidFill>
                      </a:endParaRPr>
                    </a:p>
                  </a:txBody>
                  <a:tcPr>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algn="ctr"/>
                      <a:r>
                        <a:rPr lang="en-US" sz="1600" dirty="0" smtClean="0">
                          <a:solidFill>
                            <a:schemeClr val="tx1"/>
                          </a:solidFill>
                        </a:rPr>
                        <a:t>ACTIVITIES</a:t>
                      </a:r>
                      <a:endParaRPr lang="en-GB" sz="16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algn="ctr"/>
                      <a:r>
                        <a:rPr lang="en-US" sz="1600" dirty="0" smtClean="0">
                          <a:solidFill>
                            <a:schemeClr val="tx1"/>
                          </a:solidFill>
                        </a:rPr>
                        <a:t>LINKAGES TO OUTPUT</a:t>
                      </a:r>
                      <a:r>
                        <a:rPr lang="en-US" sz="1600" baseline="0" dirty="0" smtClean="0">
                          <a:solidFill>
                            <a:schemeClr val="tx1"/>
                          </a:solidFill>
                        </a:rPr>
                        <a:t> 3</a:t>
                      </a:r>
                      <a:endParaRPr lang="en-GB" sz="1600" dirty="0">
                        <a:solidFill>
                          <a:schemeClr val="tx1"/>
                        </a:solidFill>
                      </a:endParaRPr>
                    </a:p>
                  </a:txBody>
                  <a:tcP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r>
              <a:tr h="1308756">
                <a:tc>
                  <a:txBody>
                    <a:bodyPr/>
                    <a:lstStyle/>
                    <a:p>
                      <a:r>
                        <a:rPr lang="en-US" sz="1400" dirty="0" smtClean="0"/>
                        <a:t>Increase the market share of total freight to rail to an annualized 250 </a:t>
                      </a:r>
                      <a:r>
                        <a:rPr lang="en-US" sz="1400" dirty="0" err="1" smtClean="0"/>
                        <a:t>mt</a:t>
                      </a:r>
                      <a:r>
                        <a:rPr lang="en-US" sz="1400" dirty="0" smtClean="0"/>
                        <a:t> from the current 177 </a:t>
                      </a:r>
                      <a:r>
                        <a:rPr lang="en-US" sz="1400" dirty="0" err="1" smtClean="0"/>
                        <a:t>mt</a:t>
                      </a:r>
                      <a:r>
                        <a:rPr lang="en-US" sz="1400" dirty="0" smtClean="0"/>
                        <a:t> by 2014</a:t>
                      </a:r>
                      <a:endParaRPr lang="en-GB" sz="1400" dirty="0"/>
                    </a:p>
                  </a:txBody>
                  <a:tcPr>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a:buFont typeface="Arial" pitchFamily="34" charset="0"/>
                        <a:buChar char="•"/>
                      </a:pPr>
                      <a:r>
                        <a:rPr lang="en-US" sz="1400" dirty="0" smtClean="0"/>
                        <a:t> Achieve increase in corridor traffic on rail</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a:buFont typeface="Arial" pitchFamily="34" charset="0"/>
                        <a:buNone/>
                      </a:pPr>
                      <a:r>
                        <a:rPr lang="en-US" sz="1400" dirty="0" smtClean="0"/>
                        <a:t>Increased</a:t>
                      </a:r>
                      <a:r>
                        <a:rPr lang="en-US" sz="1400" baseline="0" dirty="0" smtClean="0"/>
                        <a:t> use of rail as a mode will enable competitive supply chains for bulk exports from SA</a:t>
                      </a:r>
                      <a:endParaRPr lang="en-GB" sz="1400" dirty="0"/>
                    </a:p>
                  </a:txBody>
                  <a:tcP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r>
              <a:tr h="1019886">
                <a:tc>
                  <a:txBody>
                    <a:bodyPr/>
                    <a:lstStyle/>
                    <a:p>
                      <a:r>
                        <a:rPr lang="en-US" sz="1400" dirty="0" smtClean="0"/>
                        <a:t>Introduction of private investment in rail</a:t>
                      </a:r>
                      <a:endParaRPr lang="en-GB" sz="1400" dirty="0"/>
                    </a:p>
                  </a:txBody>
                  <a:tcPr>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algn="l" fontAlgn="t">
                        <a:buFont typeface="Arial" pitchFamily="34" charset="0"/>
                        <a:buChar char="•"/>
                      </a:pPr>
                      <a:r>
                        <a:rPr lang="en-US" sz="1400" b="0" i="0" u="none" strike="noStrike" kern="1200" dirty="0" smtClean="0">
                          <a:solidFill>
                            <a:schemeClr val="dk1"/>
                          </a:solidFill>
                          <a:latin typeface="+mn-lt"/>
                          <a:ea typeface="+mn-ea"/>
                          <a:cs typeface="+mn-cs"/>
                        </a:rPr>
                        <a:t> Introduce</a:t>
                      </a:r>
                      <a:r>
                        <a:rPr lang="en-US" sz="1400" b="0" i="0" u="none" strike="noStrike" kern="1200" baseline="0" dirty="0" smtClean="0">
                          <a:solidFill>
                            <a:schemeClr val="dk1"/>
                          </a:solidFill>
                          <a:latin typeface="+mn-lt"/>
                          <a:ea typeface="+mn-ea"/>
                          <a:cs typeface="+mn-cs"/>
                        </a:rPr>
                        <a:t> Public Private Partnerships (</a:t>
                      </a:r>
                      <a:r>
                        <a:rPr lang="en-US" sz="1400" b="0" i="0" u="none" strike="noStrike" kern="1200" dirty="0" smtClean="0">
                          <a:solidFill>
                            <a:schemeClr val="dk1"/>
                          </a:solidFill>
                          <a:latin typeface="+mn-lt"/>
                          <a:ea typeface="+mn-ea"/>
                          <a:cs typeface="+mn-cs"/>
                        </a:rPr>
                        <a:t>PPPs) in rail</a:t>
                      </a:r>
                      <a:endParaRPr lang="en-GB" sz="1400" b="0" i="0" u="none" strike="noStrike" dirty="0">
                        <a:solidFill>
                          <a:srgbClr val="000000"/>
                        </a:solidFill>
                        <a:latin typeface="Arial"/>
                      </a:endParaRPr>
                    </a:p>
                  </a:txBody>
                  <a:tcPr marL="9525" marR="9525" marT="952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r>
                        <a:rPr lang="en-US" sz="1400" dirty="0" smtClean="0"/>
                        <a:t>Alternative sources of funding will ensure adequate infrastructure</a:t>
                      </a:r>
                      <a:r>
                        <a:rPr lang="en-US" sz="1400" baseline="0" dirty="0" smtClean="0"/>
                        <a:t> without SOE balance sheet constraints</a:t>
                      </a:r>
                      <a:endParaRPr lang="en-GB" sz="1400" dirty="0"/>
                    </a:p>
                  </a:txBody>
                  <a:tcP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r>
              <a:tr h="1224599">
                <a:tc>
                  <a:txBody>
                    <a:bodyPr/>
                    <a:lstStyle/>
                    <a:p>
                      <a:r>
                        <a:rPr lang="en-US" sz="1400" dirty="0" smtClean="0"/>
                        <a:t>Implement the Ports Act and create transparent cross subsidies between ports and rail</a:t>
                      </a:r>
                      <a:endParaRPr lang="en-GB" sz="1400" dirty="0"/>
                    </a:p>
                  </a:txBody>
                  <a:tcPr>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rgbClr val="FFFFFF"/>
                    </a:solidFill>
                  </a:tcPr>
                </a:tc>
                <a:tc>
                  <a:txBody>
                    <a:bodyPr/>
                    <a:lstStyle/>
                    <a:p>
                      <a:pPr>
                        <a:buFont typeface="Arial" pitchFamily="34" charset="0"/>
                        <a:buChar char="•"/>
                      </a:pPr>
                      <a:r>
                        <a:rPr lang="en-US" sz="1400" dirty="0" smtClean="0"/>
                        <a:t> Review</a:t>
                      </a:r>
                      <a:r>
                        <a:rPr lang="en-US" sz="1400" baseline="0" dirty="0" smtClean="0"/>
                        <a:t> Ports Act and propose integrated port and rail infrastructure</a:t>
                      </a:r>
                      <a:endParaRPr lang="en-GB"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rgbClr val="FFFFFF"/>
                    </a:solidFill>
                  </a:tcPr>
                </a:tc>
                <a:tc>
                  <a:txBody>
                    <a:bodyPr/>
                    <a:lstStyle/>
                    <a:p>
                      <a:r>
                        <a:rPr lang="en-US" sz="1400" dirty="0" smtClean="0"/>
                        <a:t>Integrated planning to provide</a:t>
                      </a:r>
                      <a:r>
                        <a:rPr lang="en-US" sz="1400" baseline="0" dirty="0" smtClean="0"/>
                        <a:t> a responsive  and sustainable transport backbone </a:t>
                      </a:r>
                      <a:endParaRPr lang="en-GB" sz="1400" dirty="0"/>
                    </a:p>
                  </a:txBody>
                  <a:tcP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rgbClr val="FFFFFF"/>
                    </a:solidFill>
                  </a:tcPr>
                </a:tc>
              </a:tr>
            </a:tbl>
          </a:graphicData>
        </a:graphic>
      </p:graphicFrame>
      <p:sp>
        <p:nvSpPr>
          <p:cNvPr id="6" name="Rectangle 5"/>
          <p:cNvSpPr/>
          <p:nvPr/>
        </p:nvSpPr>
        <p:spPr>
          <a:xfrm>
            <a:off x="357158" y="332656"/>
            <a:ext cx="8358246" cy="735470"/>
          </a:xfrm>
          <a:prstGeom prst="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463550" lvl="0" indent="-463550" eaLnBrk="0" hangingPunct="0">
              <a:defRPr/>
            </a:pPr>
            <a:r>
              <a:rPr lang="en-US" b="1" kern="0" dirty="0" smtClean="0">
                <a:solidFill>
                  <a:schemeClr val="tx2"/>
                </a:solidFill>
                <a:latin typeface="Arial Black" pitchFamily="34" charset="0"/>
              </a:rPr>
              <a:t>Sub-outputs and activities for transport</a:t>
            </a:r>
            <a:endParaRPr lang="en-US" b="1" kern="0" dirty="0">
              <a:solidFill>
                <a:schemeClr val="tx2"/>
              </a:solidFill>
              <a:latin typeface="Arial Black" pitchFamily="34" charset="0"/>
            </a:endParaRPr>
          </a:p>
        </p:txBody>
      </p:sp>
    </p:spTree>
    <p:extLst>
      <p:ext uri="{BB962C8B-B14F-4D97-AF65-F5344CB8AC3E}">
        <p14:creationId xmlns:p14="http://schemas.microsoft.com/office/powerpoint/2010/main" val="264742400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294967295"/>
          </p:nvPr>
        </p:nvSpPr>
        <p:spPr>
          <a:xfrm>
            <a:off x="6553200" y="6245225"/>
            <a:ext cx="2133600" cy="476250"/>
          </a:xfrm>
          <a:prstGeom prst="rect">
            <a:avLst/>
          </a:prstGeom>
        </p:spPr>
        <p:txBody>
          <a:bodyPr/>
          <a:lstStyle/>
          <a:p>
            <a:pPr>
              <a:defRPr/>
            </a:pPr>
            <a:fld id="{3E5A42B5-597C-42DC-83CC-672E9E5E0675}" type="slidenum">
              <a:rPr lang="en-US" smtClean="0"/>
              <a:pPr>
                <a:defRPr/>
              </a:pPr>
              <a:t>16</a:t>
            </a:fld>
            <a:endParaRPr lang="en-US" dirty="0"/>
          </a:p>
        </p:txBody>
      </p:sp>
      <p:graphicFrame>
        <p:nvGraphicFramePr>
          <p:cNvPr id="7" name="Table 6"/>
          <p:cNvGraphicFramePr>
            <a:graphicFrameLocks noGrp="1"/>
          </p:cNvGraphicFramePr>
          <p:nvPr/>
        </p:nvGraphicFramePr>
        <p:xfrm>
          <a:off x="142843" y="1285860"/>
          <a:ext cx="8605621" cy="4779065"/>
        </p:xfrm>
        <a:graphic>
          <a:graphicData uri="http://schemas.openxmlformats.org/drawingml/2006/table">
            <a:tbl>
              <a:tblPr firstRow="1" bandRow="1">
                <a:tableStyleId>{5C22544A-7EE6-4342-B048-85BDC9FD1C3A}</a:tableStyleId>
              </a:tblPr>
              <a:tblGrid>
                <a:gridCol w="3675319"/>
                <a:gridCol w="2241044"/>
                <a:gridCol w="2689258"/>
              </a:tblGrid>
              <a:tr h="557214">
                <a:tc>
                  <a:txBody>
                    <a:bodyPr/>
                    <a:lstStyle/>
                    <a:p>
                      <a:pPr algn="ctr"/>
                      <a:r>
                        <a:rPr lang="en-US" sz="1600" dirty="0" smtClean="0">
                          <a:solidFill>
                            <a:schemeClr val="tx1"/>
                          </a:solidFill>
                        </a:rPr>
                        <a:t>SUB-OUTPUTS</a:t>
                      </a:r>
                      <a:endParaRPr lang="en-GB" sz="1600" dirty="0">
                        <a:solidFill>
                          <a:schemeClr val="tx1"/>
                        </a:solidFill>
                      </a:endParaRPr>
                    </a:p>
                  </a:txBody>
                  <a:tcPr>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algn="ctr"/>
                      <a:r>
                        <a:rPr lang="en-US" sz="1600" dirty="0" smtClean="0">
                          <a:solidFill>
                            <a:schemeClr val="tx1"/>
                          </a:solidFill>
                        </a:rPr>
                        <a:t>ACTIVITIES</a:t>
                      </a:r>
                      <a:endParaRPr lang="en-GB" sz="16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algn="ctr"/>
                      <a:r>
                        <a:rPr lang="en-US" sz="1600" dirty="0" smtClean="0">
                          <a:solidFill>
                            <a:schemeClr val="tx1"/>
                          </a:solidFill>
                        </a:rPr>
                        <a:t>LINKAGES TO OUTPUT</a:t>
                      </a:r>
                      <a:r>
                        <a:rPr lang="en-US" sz="1600" baseline="0" dirty="0" smtClean="0">
                          <a:solidFill>
                            <a:schemeClr val="tx1"/>
                          </a:solidFill>
                        </a:rPr>
                        <a:t> 3</a:t>
                      </a:r>
                      <a:endParaRPr lang="en-GB" sz="1600" dirty="0">
                        <a:solidFill>
                          <a:schemeClr val="tx1"/>
                        </a:solidFill>
                      </a:endParaRPr>
                    </a:p>
                  </a:txBody>
                  <a:tcP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r>
              <a:tr h="1627651">
                <a:tc>
                  <a:txBody>
                    <a:bodyPr/>
                    <a:lstStyle/>
                    <a:p>
                      <a:r>
                        <a:rPr lang="en-US" sz="1400" dirty="0" smtClean="0"/>
                        <a:t>Review</a:t>
                      </a:r>
                      <a:r>
                        <a:rPr lang="en-US" sz="1400" baseline="0" dirty="0" smtClean="0"/>
                        <a:t> of transport industry structure  to consistently drive the principle of separating policy from regulation from operations</a:t>
                      </a:r>
                      <a:endParaRPr lang="en-GB" sz="1400" dirty="0"/>
                    </a:p>
                  </a:txBody>
                  <a:tcPr>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a:buFont typeface="Arial" pitchFamily="34" charset="0"/>
                        <a:buChar char="•"/>
                      </a:pPr>
                      <a:r>
                        <a:rPr lang="en-US" sz="1400" dirty="0" smtClean="0"/>
                        <a:t> Comprehensive review of existing policy framework in ports and rail</a:t>
                      </a:r>
                    </a:p>
                    <a:p>
                      <a:pPr>
                        <a:buFont typeface="Arial" pitchFamily="34" charset="0"/>
                        <a:buChar char="•"/>
                      </a:pPr>
                      <a:r>
                        <a:rPr lang="en-US" sz="1400" dirty="0" smtClean="0"/>
                        <a:t> Review of the National Freight Logistics Strategy</a:t>
                      </a:r>
                      <a:endParaRPr lang="en-GB"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a:buFont typeface="Arial" pitchFamily="34" charset="0"/>
                        <a:buNone/>
                      </a:pPr>
                      <a:r>
                        <a:rPr lang="en-US" sz="1400" dirty="0" smtClean="0"/>
                        <a:t>An appropriate industry</a:t>
                      </a:r>
                      <a:r>
                        <a:rPr lang="en-US" sz="1400" baseline="0" dirty="0" smtClean="0"/>
                        <a:t> structure will clarify roles of public and private sector in the provision of adequate infrastructure that meets growth demands </a:t>
                      </a:r>
                      <a:endParaRPr lang="en-GB" sz="1400" dirty="0"/>
                    </a:p>
                  </a:txBody>
                  <a:tcP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r>
              <a:tr h="1406454">
                <a:tc>
                  <a:txBody>
                    <a:bodyPr/>
                    <a:lstStyle/>
                    <a:p>
                      <a:r>
                        <a:rPr lang="en-US" sz="1400" dirty="0" smtClean="0"/>
                        <a:t>Measures to implement the Ports Act and the introduction of competition within ports</a:t>
                      </a:r>
                      <a:endParaRPr lang="en-GB" sz="1400" dirty="0"/>
                    </a:p>
                  </a:txBody>
                  <a:tcPr>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a:buFont typeface="Arial" pitchFamily="34" charset="0"/>
                        <a:buNone/>
                      </a:pPr>
                      <a:r>
                        <a:rPr lang="en-US" sz="1400" dirty="0" smtClean="0"/>
                        <a:t>Finalize</a:t>
                      </a:r>
                      <a:r>
                        <a:rPr lang="en-US" sz="1400" baseline="0" dirty="0" smtClean="0"/>
                        <a:t> the economic framework for private sector participation in port operations</a:t>
                      </a:r>
                      <a:endParaRPr lang="en-GB"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r>
                        <a:rPr lang="en-US" sz="1400" dirty="0" smtClean="0"/>
                        <a:t>This will achieve the</a:t>
                      </a:r>
                      <a:r>
                        <a:rPr lang="en-US" sz="1400" baseline="0" dirty="0" smtClean="0"/>
                        <a:t> objective of a globally competitive infrastructure network that is responsive to global industry trends in ports</a:t>
                      </a:r>
                      <a:endParaRPr lang="en-GB" sz="1400" dirty="0"/>
                    </a:p>
                  </a:txBody>
                  <a:tcP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r>
              <a:tr h="1187746">
                <a:tc>
                  <a:txBody>
                    <a:bodyPr/>
                    <a:lstStyle/>
                    <a:p>
                      <a:r>
                        <a:rPr lang="en-US" sz="1400" dirty="0" smtClean="0"/>
                        <a:t>Completion of the</a:t>
                      </a:r>
                      <a:r>
                        <a:rPr lang="en-US" sz="1400" baseline="0" dirty="0" smtClean="0"/>
                        <a:t> Rail Act which establishes the framework for economic and safety regulation as well as competitors within the rail sector</a:t>
                      </a:r>
                      <a:endParaRPr lang="en-GB" sz="1400" dirty="0"/>
                    </a:p>
                  </a:txBody>
                  <a:tcPr>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rgbClr val="FFFFFF"/>
                    </a:solidFill>
                  </a:tcPr>
                </a:tc>
                <a:tc>
                  <a:txBody>
                    <a:bodyPr/>
                    <a:lstStyle/>
                    <a:p>
                      <a:pPr>
                        <a:buFont typeface="Arial" pitchFamily="34" charset="0"/>
                        <a:buChar char="•"/>
                      </a:pPr>
                      <a:r>
                        <a:rPr lang="en-US" sz="1400" dirty="0" smtClean="0"/>
                        <a:t> Completion of draft Rail Act</a:t>
                      </a:r>
                    </a:p>
                    <a:p>
                      <a:pPr>
                        <a:buFont typeface="Arial" pitchFamily="34" charset="0"/>
                        <a:buChar char="•"/>
                      </a:pPr>
                      <a:r>
                        <a:rPr lang="en-US" sz="1400" dirty="0" smtClean="0"/>
                        <a:t> Finalize enabling legislation</a:t>
                      </a:r>
                      <a:r>
                        <a:rPr lang="en-US" sz="1400" baseline="0" dirty="0" smtClean="0"/>
                        <a:t> for branch lines</a:t>
                      </a:r>
                      <a:endParaRPr lang="en-GB"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rgbClr val="FFFFFF"/>
                    </a:solidFill>
                  </a:tcPr>
                </a:tc>
                <a:tc>
                  <a:txBody>
                    <a:bodyPr/>
                    <a:lstStyle/>
                    <a:p>
                      <a:r>
                        <a:rPr lang="en-US" sz="1400" dirty="0" smtClean="0"/>
                        <a:t>Sub-output will address regulatory</a:t>
                      </a:r>
                      <a:r>
                        <a:rPr lang="en-US" sz="1400" baseline="0" dirty="0" smtClean="0"/>
                        <a:t> challenges within the sector and </a:t>
                      </a:r>
                      <a:endParaRPr lang="en-GB" sz="1400" dirty="0"/>
                    </a:p>
                  </a:txBody>
                  <a:tcP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rgbClr val="FFFFFF"/>
                    </a:solidFill>
                  </a:tcPr>
                </a:tc>
              </a:tr>
            </a:tbl>
          </a:graphicData>
        </a:graphic>
      </p:graphicFrame>
      <p:sp>
        <p:nvSpPr>
          <p:cNvPr id="8" name="Rectangle 7"/>
          <p:cNvSpPr/>
          <p:nvPr/>
        </p:nvSpPr>
        <p:spPr>
          <a:xfrm>
            <a:off x="357158" y="332656"/>
            <a:ext cx="8358246" cy="735470"/>
          </a:xfrm>
          <a:prstGeom prst="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463550" lvl="0" indent="-463550" eaLnBrk="0" hangingPunct="0">
              <a:defRPr/>
            </a:pPr>
            <a:r>
              <a:rPr lang="en-US" sz="2000" b="1" kern="0" dirty="0" smtClean="0">
                <a:solidFill>
                  <a:schemeClr val="tx2"/>
                </a:solidFill>
                <a:latin typeface="Arial Black" pitchFamily="34" charset="0"/>
              </a:rPr>
              <a:t>Sub-outputs and activities for transport</a:t>
            </a:r>
            <a:endParaRPr lang="en-US" sz="2000" b="1" kern="0" dirty="0">
              <a:solidFill>
                <a:schemeClr val="tx2"/>
              </a:solidFill>
              <a:latin typeface="Arial Black" pitchFamily="34" charset="0"/>
            </a:endParaRPr>
          </a:p>
        </p:txBody>
      </p:sp>
    </p:spTree>
    <p:extLst>
      <p:ext uri="{BB962C8B-B14F-4D97-AF65-F5344CB8AC3E}">
        <p14:creationId xmlns:p14="http://schemas.microsoft.com/office/powerpoint/2010/main" val="426326886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4"/>
            <a:ext cx="8229600" cy="500066"/>
          </a:xfrm>
        </p:spPr>
        <p:txBody>
          <a:bodyPr/>
          <a:lstStyle/>
          <a:p>
            <a:r>
              <a:rPr lang="en-ZA" sz="2400" b="1" dirty="0" smtClean="0"/>
              <a:t>Indicators, baseline, targets, resources and funding </a:t>
            </a:r>
            <a:endParaRPr lang="en-ZA" sz="2400" b="1" dirty="0"/>
          </a:p>
        </p:txBody>
      </p:sp>
      <p:graphicFrame>
        <p:nvGraphicFramePr>
          <p:cNvPr id="5" name="Content Placeholder 4"/>
          <p:cNvGraphicFramePr>
            <a:graphicFrameLocks noGrp="1"/>
          </p:cNvGraphicFramePr>
          <p:nvPr>
            <p:ph idx="1"/>
          </p:nvPr>
        </p:nvGraphicFramePr>
        <p:xfrm>
          <a:off x="428596" y="714356"/>
          <a:ext cx="8413064" cy="5171737"/>
        </p:xfrm>
        <a:graphic>
          <a:graphicData uri="http://schemas.openxmlformats.org/drawingml/2006/table">
            <a:tbl>
              <a:tblPr firstRow="1" bandRow="1">
                <a:tableStyleId>{5C22544A-7EE6-4342-B048-85BDC9FD1C3A}</a:tableStyleId>
              </a:tblPr>
              <a:tblGrid>
                <a:gridCol w="1619477"/>
                <a:gridCol w="1209209"/>
                <a:gridCol w="1416599"/>
                <a:gridCol w="2179738"/>
                <a:gridCol w="1988041"/>
              </a:tblGrid>
              <a:tr h="543580">
                <a:tc gridSpan="5">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ZA" sz="1600" b="1" dirty="0" smtClean="0">
                          <a:solidFill>
                            <a:schemeClr val="tx1"/>
                          </a:solidFill>
                        </a:rPr>
                        <a:t>Sub-output: </a:t>
                      </a:r>
                      <a:r>
                        <a:rPr lang="en-US" sz="1600" b="1" kern="1200" dirty="0" smtClean="0">
                          <a:solidFill>
                            <a:schemeClr val="tx1"/>
                          </a:solidFill>
                          <a:latin typeface="+mn-lt"/>
                          <a:ea typeface="+mn-ea"/>
                          <a:cs typeface="+mn-cs"/>
                        </a:rPr>
                        <a:t>Increase the market share of total freight to rail to an annualized 250 </a:t>
                      </a:r>
                      <a:r>
                        <a:rPr lang="en-US" sz="1600" b="1" kern="1200" dirty="0" err="1" smtClean="0">
                          <a:solidFill>
                            <a:schemeClr val="tx1"/>
                          </a:solidFill>
                          <a:latin typeface="+mn-lt"/>
                          <a:ea typeface="+mn-ea"/>
                          <a:cs typeface="+mn-cs"/>
                        </a:rPr>
                        <a:t>mt</a:t>
                      </a:r>
                      <a:r>
                        <a:rPr lang="en-US" sz="1600" b="1" kern="1200" dirty="0" smtClean="0">
                          <a:solidFill>
                            <a:schemeClr val="tx1"/>
                          </a:solidFill>
                          <a:latin typeface="+mn-lt"/>
                          <a:ea typeface="+mn-ea"/>
                          <a:cs typeface="+mn-cs"/>
                        </a:rPr>
                        <a:t> from the current 177 </a:t>
                      </a:r>
                      <a:r>
                        <a:rPr lang="en-US" sz="1600" b="1" kern="1200" dirty="0" err="1" smtClean="0">
                          <a:solidFill>
                            <a:schemeClr val="tx1"/>
                          </a:solidFill>
                          <a:latin typeface="+mn-lt"/>
                          <a:ea typeface="+mn-ea"/>
                          <a:cs typeface="+mn-cs"/>
                        </a:rPr>
                        <a:t>mt</a:t>
                      </a:r>
                      <a:r>
                        <a:rPr lang="en-US" sz="1600" b="1" kern="1200" dirty="0" smtClean="0">
                          <a:solidFill>
                            <a:schemeClr val="tx1"/>
                          </a:solidFill>
                          <a:latin typeface="+mn-lt"/>
                          <a:ea typeface="+mn-ea"/>
                          <a:cs typeface="+mn-cs"/>
                        </a:rPr>
                        <a:t> by 2014</a:t>
                      </a:r>
                      <a:endParaRPr lang="en-GB" sz="1600" b="1" kern="1200" dirty="0" smtClean="0">
                        <a:solidFill>
                          <a:schemeClr val="tx1"/>
                        </a:solidFill>
                        <a:latin typeface="+mn-lt"/>
                        <a:ea typeface="+mn-ea"/>
                        <a:cs typeface="+mn-cs"/>
                      </a:endParaRPr>
                    </a:p>
                  </a:txBody>
                  <a:tcPr>
                    <a:solidFill>
                      <a:schemeClr val="accent1"/>
                    </a:solidFill>
                  </a:tcPr>
                </a:tc>
                <a:tc hMerge="1">
                  <a:txBody>
                    <a:bodyPr/>
                    <a:lstStyle/>
                    <a:p>
                      <a:endParaRPr lang="en-ZA"/>
                    </a:p>
                  </a:txBody>
                  <a:tcPr/>
                </a:tc>
                <a:tc hMerge="1">
                  <a:txBody>
                    <a:bodyPr/>
                    <a:lstStyle/>
                    <a:p>
                      <a:endParaRPr lang="en-GB"/>
                    </a:p>
                  </a:txBody>
                  <a:tcPr/>
                </a:tc>
                <a:tc hMerge="1">
                  <a:txBody>
                    <a:bodyPr/>
                    <a:lstStyle/>
                    <a:p>
                      <a:endParaRPr lang="en-ZA"/>
                    </a:p>
                  </a:txBody>
                  <a:tcPr/>
                </a:tc>
                <a:tc hMerge="1">
                  <a:txBody>
                    <a:bodyPr/>
                    <a:lstStyle/>
                    <a:p>
                      <a:endParaRPr lang="en-ZA" sz="1600" dirty="0"/>
                    </a:p>
                  </a:txBody>
                  <a:tcPr/>
                </a:tc>
              </a:tr>
              <a:tr h="293500">
                <a:tc>
                  <a:txBody>
                    <a:bodyPr/>
                    <a:lstStyle/>
                    <a:p>
                      <a:r>
                        <a:rPr lang="en-ZA" sz="1600" b="1" dirty="0" smtClean="0"/>
                        <a:t>Indicator</a:t>
                      </a:r>
                      <a:endParaRPr lang="en-ZA" sz="1600" b="1" dirty="0"/>
                    </a:p>
                  </a:txBody>
                  <a:tcPr/>
                </a:tc>
                <a:tc>
                  <a:txBody>
                    <a:bodyPr/>
                    <a:lstStyle/>
                    <a:p>
                      <a:r>
                        <a:rPr lang="en-ZA" sz="1600" b="1" dirty="0" smtClean="0"/>
                        <a:t>Baseline</a:t>
                      </a:r>
                      <a:endParaRPr lang="en-ZA" sz="1600" b="1" dirty="0"/>
                    </a:p>
                  </a:txBody>
                  <a:tcPr/>
                </a:tc>
                <a:tc>
                  <a:txBody>
                    <a:bodyPr/>
                    <a:lstStyle/>
                    <a:p>
                      <a:r>
                        <a:rPr lang="en-ZA" sz="1600" b="1" dirty="0" smtClean="0"/>
                        <a:t>Targets</a:t>
                      </a:r>
                      <a:endParaRPr lang="en-ZA" sz="1600" b="1" dirty="0"/>
                    </a:p>
                  </a:txBody>
                  <a:tcPr/>
                </a:tc>
                <a:tc>
                  <a:txBody>
                    <a:bodyPr/>
                    <a:lstStyle/>
                    <a:p>
                      <a:r>
                        <a:rPr lang="en-ZA" sz="1600" b="1" dirty="0" smtClean="0"/>
                        <a:t>Resources</a:t>
                      </a:r>
                      <a:endParaRPr lang="en-ZA" sz="1600" b="1" dirty="0"/>
                    </a:p>
                  </a:txBody>
                  <a:tcPr/>
                </a:tc>
                <a:tc>
                  <a:txBody>
                    <a:bodyPr/>
                    <a:lstStyle/>
                    <a:p>
                      <a:r>
                        <a:rPr lang="en-ZA" sz="1600" b="1" dirty="0" smtClean="0"/>
                        <a:t>Funding</a:t>
                      </a:r>
                      <a:endParaRPr lang="en-ZA" sz="1600" b="1" dirty="0"/>
                    </a:p>
                  </a:txBody>
                  <a:tcPr/>
                </a:tc>
              </a:tr>
              <a:tr h="1307407">
                <a:tc>
                  <a:txBody>
                    <a:bodyPr/>
                    <a:lstStyle/>
                    <a:p>
                      <a:pPr>
                        <a:buFont typeface="Arial" pitchFamily="34" charset="0"/>
                        <a:buNone/>
                      </a:pPr>
                      <a:r>
                        <a:rPr lang="en-US" sz="1200" dirty="0" smtClean="0"/>
                        <a:t>Increase freight corridor traffic moved by rail</a:t>
                      </a:r>
                    </a:p>
                  </a:txBody>
                  <a:tcPr/>
                </a:tc>
                <a:tc>
                  <a:txBody>
                    <a:bodyPr/>
                    <a:lstStyle/>
                    <a:p>
                      <a:pPr marL="0" algn="l" defTabSz="914400" rtl="0" eaLnBrk="1" fontAlgn="t" latinLnBrk="0" hangingPunct="1">
                        <a:buFont typeface="Arial" pitchFamily="34" charset="0"/>
                        <a:buNone/>
                      </a:pPr>
                      <a:r>
                        <a:rPr lang="en-GB" sz="1200" kern="1200" dirty="0" smtClean="0">
                          <a:solidFill>
                            <a:schemeClr val="dk1"/>
                          </a:solidFill>
                          <a:latin typeface="+mn-lt"/>
                          <a:ea typeface="+mn-ea"/>
                          <a:cs typeface="+mn-cs"/>
                        </a:rPr>
                        <a:t>Corridor traffic on road 213mt (13%) and rail 45mt (3%) in 2008</a:t>
                      </a:r>
                    </a:p>
                  </a:txBody>
                  <a:tcPr marL="9525" marR="9525" marT="9525" marB="0"/>
                </a:tc>
                <a:tc>
                  <a:txBody>
                    <a:bodyPr/>
                    <a:lstStyle/>
                    <a:p>
                      <a:pPr marL="0" algn="l" defTabSz="914400" rtl="0" eaLnBrk="1" fontAlgn="t" latinLnBrk="0" hangingPunct="1">
                        <a:buFont typeface="Arial" pitchFamily="34" charset="0"/>
                        <a:buNone/>
                      </a:pPr>
                      <a:r>
                        <a:rPr lang="en-GB" sz="1200" kern="1200" dirty="0" smtClean="0">
                          <a:solidFill>
                            <a:schemeClr val="dk1"/>
                          </a:solidFill>
                          <a:latin typeface="+mn-lt"/>
                          <a:ea typeface="+mn-ea"/>
                          <a:cs typeface="+mn-cs"/>
                        </a:rPr>
                        <a:t>Increase in rail corridor traffic to 6% (2012) and 10% by 2014</a:t>
                      </a:r>
                    </a:p>
                  </a:txBody>
                  <a:tcPr marL="9525" marR="9525" marT="9525" marB="0"/>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dk1"/>
                          </a:solidFill>
                          <a:latin typeface="+mn-lt"/>
                          <a:ea typeface="+mn-ea"/>
                          <a:cs typeface="+mn-cs"/>
                        </a:rPr>
                        <a:t>Skilled resources in rail operations,</a:t>
                      </a:r>
                      <a:r>
                        <a:rPr lang="en-US" sz="1200" kern="1200" baseline="0" dirty="0" smtClean="0">
                          <a:solidFill>
                            <a:schemeClr val="dk1"/>
                          </a:solidFill>
                          <a:latin typeface="+mn-lt"/>
                          <a:ea typeface="+mn-ea"/>
                          <a:cs typeface="+mn-cs"/>
                        </a:rPr>
                        <a:t> turnaround specialists and </a:t>
                      </a:r>
                      <a:r>
                        <a:rPr lang="en-US" sz="1200" kern="1200" dirty="0" smtClean="0">
                          <a:solidFill>
                            <a:schemeClr val="dk1"/>
                          </a:solidFill>
                          <a:latin typeface="+mn-lt"/>
                          <a:ea typeface="+mn-ea"/>
                          <a:cs typeface="+mn-cs"/>
                        </a:rPr>
                        <a:t>supervisory functions</a:t>
                      </a:r>
                      <a:endParaRPr lang="en-ZA" sz="1200" kern="1200" dirty="0" smtClean="0">
                        <a:solidFill>
                          <a:schemeClr val="dk1"/>
                        </a:solidFill>
                        <a:latin typeface="+mn-lt"/>
                        <a:ea typeface="+mn-ea"/>
                        <a:cs typeface="+mn-cs"/>
                      </a:endParaRPr>
                    </a:p>
                    <a:p>
                      <a:endParaRPr lang="en-ZA" sz="12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ZA" sz="1200" kern="1200" dirty="0" smtClean="0">
                          <a:solidFill>
                            <a:schemeClr val="dk1"/>
                          </a:solidFill>
                          <a:latin typeface="+mn-lt"/>
                          <a:ea typeface="+mn-ea"/>
                          <a:cs typeface="+mn-cs"/>
                        </a:rPr>
                        <a:t>R44 billion budget for Transnet Freight Rail (TFR) capex over the next 5 years</a:t>
                      </a:r>
                      <a:endParaRPr lang="en-ZA" sz="1200" kern="1200" dirty="0">
                        <a:solidFill>
                          <a:schemeClr val="dk1"/>
                        </a:solidFill>
                        <a:latin typeface="+mn-lt"/>
                        <a:ea typeface="+mn-ea"/>
                        <a:cs typeface="+mn-cs"/>
                      </a:endParaRPr>
                    </a:p>
                  </a:txBody>
                  <a:tcPr/>
                </a:tc>
              </a:tr>
              <a:tr h="321339">
                <a:tc gridSpan="5">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ZA" sz="1600" b="1" dirty="0" smtClean="0">
                          <a:solidFill>
                            <a:schemeClr val="tx1"/>
                          </a:solidFill>
                        </a:rPr>
                        <a:t>Sub-output : </a:t>
                      </a:r>
                      <a:r>
                        <a:rPr lang="en-US" sz="1600" b="1" kern="1200" dirty="0" smtClean="0">
                          <a:solidFill>
                            <a:schemeClr val="tx1"/>
                          </a:solidFill>
                          <a:latin typeface="+mn-lt"/>
                          <a:ea typeface="+mn-ea"/>
                          <a:cs typeface="+mn-cs"/>
                        </a:rPr>
                        <a:t>Coal haulage Logistics</a:t>
                      </a:r>
                      <a:endParaRPr lang="en-GB" sz="1600" b="1" kern="1200" dirty="0" smtClean="0">
                        <a:solidFill>
                          <a:schemeClr val="tx1"/>
                        </a:solidFill>
                        <a:latin typeface="+mn-lt"/>
                        <a:ea typeface="+mn-ea"/>
                        <a:cs typeface="+mn-cs"/>
                      </a:endParaRPr>
                    </a:p>
                  </a:txBody>
                  <a:tcPr>
                    <a:solidFill>
                      <a:schemeClr val="accent1"/>
                    </a:solidFill>
                  </a:tcPr>
                </a:tc>
                <a:tc hMerge="1">
                  <a:txBody>
                    <a:bodyPr/>
                    <a:lstStyle/>
                    <a:p>
                      <a:endParaRPr lang="en-ZA"/>
                    </a:p>
                  </a:txBody>
                  <a:tcPr/>
                </a:tc>
                <a:tc hMerge="1">
                  <a:txBody>
                    <a:bodyPr/>
                    <a:lstStyle/>
                    <a:p>
                      <a:endParaRPr lang="en-GB"/>
                    </a:p>
                  </a:txBody>
                  <a:tcPr/>
                </a:tc>
                <a:tc hMerge="1">
                  <a:txBody>
                    <a:bodyPr/>
                    <a:lstStyle/>
                    <a:p>
                      <a:endParaRPr lang="en-ZA"/>
                    </a:p>
                  </a:txBody>
                  <a:tcPr/>
                </a:tc>
                <a:tc hMerge="1">
                  <a:txBody>
                    <a:bodyPr/>
                    <a:lstStyle/>
                    <a:p>
                      <a:endParaRPr lang="en-ZA" sz="1200" dirty="0"/>
                    </a:p>
                  </a:txBody>
                  <a:tcPr/>
                </a:tc>
              </a:tr>
              <a:tr h="293500">
                <a:tc>
                  <a:txBody>
                    <a:bodyPr/>
                    <a:lstStyle/>
                    <a:p>
                      <a:r>
                        <a:rPr lang="en-ZA" sz="1600" b="1" dirty="0" smtClean="0"/>
                        <a:t>Indicator</a:t>
                      </a:r>
                      <a:endParaRPr lang="en-ZA" sz="1600" b="1" dirty="0"/>
                    </a:p>
                  </a:txBody>
                  <a:tcPr/>
                </a:tc>
                <a:tc>
                  <a:txBody>
                    <a:bodyPr/>
                    <a:lstStyle/>
                    <a:p>
                      <a:r>
                        <a:rPr lang="en-ZA" sz="1600" b="1" dirty="0" smtClean="0"/>
                        <a:t>Baseline</a:t>
                      </a:r>
                      <a:endParaRPr lang="en-ZA" sz="1600" b="1" dirty="0"/>
                    </a:p>
                  </a:txBody>
                  <a:tcPr/>
                </a:tc>
                <a:tc>
                  <a:txBody>
                    <a:bodyPr/>
                    <a:lstStyle/>
                    <a:p>
                      <a:r>
                        <a:rPr lang="en-ZA" sz="1600" b="1" dirty="0" smtClean="0"/>
                        <a:t>Targets</a:t>
                      </a:r>
                      <a:endParaRPr lang="en-ZA" sz="1600" b="1" dirty="0"/>
                    </a:p>
                  </a:txBody>
                  <a:tcPr/>
                </a:tc>
                <a:tc>
                  <a:txBody>
                    <a:bodyPr/>
                    <a:lstStyle/>
                    <a:p>
                      <a:r>
                        <a:rPr lang="en-ZA" sz="1600" b="1" dirty="0" smtClean="0"/>
                        <a:t>Resources</a:t>
                      </a:r>
                      <a:endParaRPr lang="en-ZA" sz="1600" b="1" dirty="0"/>
                    </a:p>
                  </a:txBody>
                  <a:tcPr/>
                </a:tc>
                <a:tc>
                  <a:txBody>
                    <a:bodyPr/>
                    <a:lstStyle/>
                    <a:p>
                      <a:r>
                        <a:rPr lang="en-ZA" sz="1600" b="1" dirty="0" smtClean="0"/>
                        <a:t>Funding</a:t>
                      </a:r>
                      <a:endParaRPr lang="en-ZA" sz="1600" b="1" dirty="0"/>
                    </a:p>
                  </a:txBody>
                  <a:tcPr/>
                </a:tc>
              </a:tr>
              <a:tr h="2279370">
                <a:tc>
                  <a:txBody>
                    <a:bodyPr/>
                    <a:lstStyle/>
                    <a:p>
                      <a:pPr algn="l" fontAlgn="t"/>
                      <a:r>
                        <a:rPr lang="en-GB" sz="1200" kern="1200" dirty="0" smtClean="0">
                          <a:solidFill>
                            <a:schemeClr val="dk1"/>
                          </a:solidFill>
                          <a:latin typeface="+mn-lt"/>
                          <a:ea typeface="+mn-ea"/>
                          <a:cs typeface="+mn-cs"/>
                        </a:rPr>
                        <a:t>Development and implementation</a:t>
                      </a:r>
                      <a:r>
                        <a:rPr lang="en-GB" sz="1200" kern="1200" baseline="0" dirty="0" smtClean="0">
                          <a:solidFill>
                            <a:schemeClr val="dk1"/>
                          </a:solidFill>
                          <a:latin typeface="+mn-lt"/>
                          <a:ea typeface="+mn-ea"/>
                          <a:cs typeface="+mn-cs"/>
                        </a:rPr>
                        <a:t> of a coal haulage road funding solution</a:t>
                      </a:r>
                      <a:endParaRPr lang="en-GB" sz="1200" kern="1200" dirty="0" smtClean="0">
                        <a:solidFill>
                          <a:schemeClr val="dk1"/>
                        </a:solidFill>
                        <a:latin typeface="+mn-lt"/>
                        <a:ea typeface="+mn-ea"/>
                        <a:cs typeface="+mn-cs"/>
                      </a:endParaRPr>
                    </a:p>
                  </a:txBody>
                  <a:tcPr marL="9525" marR="9525" marT="9525" marB="0"/>
                </a:tc>
                <a:tc>
                  <a:txBody>
                    <a:bodyPr/>
                    <a:lstStyle/>
                    <a:p>
                      <a:pPr marL="0" algn="l" defTabSz="914400" rtl="0" eaLnBrk="1" fontAlgn="t" latinLnBrk="0" hangingPunct="1"/>
                      <a:r>
                        <a:rPr lang="en-ZA" sz="1200" kern="1200" dirty="0" smtClean="0">
                          <a:solidFill>
                            <a:schemeClr val="dk1"/>
                          </a:solidFill>
                          <a:latin typeface="+mn-lt"/>
                          <a:ea typeface="+mn-ea"/>
                          <a:cs typeface="+mn-cs"/>
                        </a:rPr>
                        <a:t>Inadequate allocation for maintenance and rehabilitation of coal roads</a:t>
                      </a:r>
                      <a:endParaRPr lang="en-GB" sz="1200" kern="1200" dirty="0" smtClean="0">
                        <a:solidFill>
                          <a:schemeClr val="dk1"/>
                        </a:solidFill>
                        <a:latin typeface="+mn-lt"/>
                        <a:ea typeface="+mn-ea"/>
                        <a:cs typeface="+mn-cs"/>
                      </a:endParaRPr>
                    </a:p>
                  </a:txBody>
                  <a:tcPr marL="9525" marR="9525" marT="9525" marB="0"/>
                </a:tc>
                <a:tc>
                  <a:txBody>
                    <a:bodyPr/>
                    <a:lstStyle/>
                    <a:p>
                      <a:pPr marL="0" algn="l" defTabSz="914400" rtl="0" eaLnBrk="1" fontAlgn="t" latinLnBrk="0" hangingPunct="1"/>
                      <a:r>
                        <a:rPr lang="en-ZA" sz="1200" kern="1200" dirty="0" smtClean="0">
                          <a:solidFill>
                            <a:schemeClr val="dk1"/>
                          </a:solidFill>
                          <a:latin typeface="+mn-lt"/>
                          <a:ea typeface="+mn-ea"/>
                          <a:cs typeface="+mn-cs"/>
                        </a:rPr>
                        <a:t>A sustainable funding mechanism for road maintenance from public and private sectors. </a:t>
                      </a:r>
                      <a:endParaRPr lang="en-GB" sz="1200" kern="1200" dirty="0" smtClean="0">
                        <a:solidFill>
                          <a:schemeClr val="dk1"/>
                        </a:solidFill>
                        <a:latin typeface="+mn-lt"/>
                        <a:ea typeface="+mn-ea"/>
                        <a:cs typeface="+mn-cs"/>
                      </a:endParaRPr>
                    </a:p>
                  </a:txBody>
                  <a:tcPr marL="9525" marR="9525" marT="9525" marB="0"/>
                </a:tc>
                <a:tc>
                  <a:txBody>
                    <a:bodyPr/>
                    <a:lstStyle/>
                    <a:p>
                      <a:r>
                        <a:rPr lang="en-ZA" sz="1200" kern="1200" dirty="0" smtClean="0">
                          <a:solidFill>
                            <a:schemeClr val="dk1"/>
                          </a:solidFill>
                          <a:latin typeface="+mn-lt"/>
                          <a:ea typeface="+mn-ea"/>
                          <a:cs typeface="+mn-cs"/>
                        </a:rPr>
                        <a:t>Road maintenance skills to be enhanced at provincial level</a:t>
                      </a:r>
                      <a:endParaRPr lang="en-ZA" sz="1200" kern="1200" dirty="0">
                        <a:solidFill>
                          <a:schemeClr val="dk1"/>
                        </a:solidFill>
                        <a:latin typeface="+mn-lt"/>
                        <a:ea typeface="+mn-ea"/>
                        <a:cs typeface="+mn-cs"/>
                      </a:endParaRPr>
                    </a:p>
                  </a:txBody>
                  <a:tcPr/>
                </a:tc>
                <a:tc>
                  <a:txBody>
                    <a:bodyPr/>
                    <a:lstStyle/>
                    <a:p>
                      <a:r>
                        <a:rPr lang="en-ZA" sz="1200" kern="1200" dirty="0" smtClean="0">
                          <a:solidFill>
                            <a:schemeClr val="dk1"/>
                          </a:solidFill>
                          <a:latin typeface="+mn-lt"/>
                          <a:ea typeface="+mn-ea"/>
                          <a:cs typeface="+mn-cs"/>
                        </a:rPr>
                        <a:t>R440m over 2009/10 MTEF, further R750m for 2010/11 and 2011/12 MTEF(R1.5b). Allocation of R100m per month for 2010/11 from shadow tolling with Eskom</a:t>
                      </a:r>
                      <a:endParaRPr lang="en-ZA" sz="1200" kern="1200" dirty="0">
                        <a:solidFill>
                          <a:schemeClr val="dk1"/>
                        </a:solidFill>
                        <a:latin typeface="+mn-lt"/>
                        <a:ea typeface="+mn-ea"/>
                        <a:cs typeface="+mn-cs"/>
                      </a:endParaRPr>
                    </a:p>
                  </a:txBody>
                  <a:tcPr/>
                </a:tc>
              </a:tr>
            </a:tbl>
          </a:graphicData>
        </a:graphic>
      </p:graphicFrame>
      <p:sp>
        <p:nvSpPr>
          <p:cNvPr id="4" name="Slide Number Placeholder 3"/>
          <p:cNvSpPr>
            <a:spLocks noGrp="1"/>
          </p:cNvSpPr>
          <p:nvPr>
            <p:ph type="sldNum" sz="quarter" idx="4294967295"/>
          </p:nvPr>
        </p:nvSpPr>
        <p:spPr>
          <a:xfrm>
            <a:off x="6553200" y="6245225"/>
            <a:ext cx="2133600" cy="476250"/>
          </a:xfrm>
          <a:prstGeom prst="rect">
            <a:avLst/>
          </a:prstGeom>
        </p:spPr>
        <p:txBody>
          <a:bodyPr/>
          <a:lstStyle/>
          <a:p>
            <a:pPr>
              <a:defRPr/>
            </a:pPr>
            <a:fld id="{16094987-1D2B-48E7-BB26-D7122D5D077A}" type="slidenum">
              <a:rPr lang="en-US" smtClean="0"/>
              <a:pPr>
                <a:defRPr/>
              </a:pPr>
              <a:t>17</a:t>
            </a:fld>
            <a:endParaRPr lang="en-US" dirty="0"/>
          </a:p>
        </p:txBody>
      </p:sp>
    </p:spTree>
    <p:extLst>
      <p:ext uri="{BB962C8B-B14F-4D97-AF65-F5344CB8AC3E}">
        <p14:creationId xmlns:p14="http://schemas.microsoft.com/office/powerpoint/2010/main" val="207023601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4"/>
            <a:ext cx="8229600" cy="500066"/>
          </a:xfrm>
        </p:spPr>
        <p:txBody>
          <a:bodyPr/>
          <a:lstStyle/>
          <a:p>
            <a:r>
              <a:rPr lang="en-ZA" sz="2400" b="1" dirty="0" smtClean="0"/>
              <a:t>Indicators, baseline, targets, resources and funding </a:t>
            </a:r>
            <a:endParaRPr lang="en-ZA" sz="2400" b="1" dirty="0"/>
          </a:p>
        </p:txBody>
      </p:sp>
      <p:graphicFrame>
        <p:nvGraphicFramePr>
          <p:cNvPr id="5" name="Content Placeholder 4"/>
          <p:cNvGraphicFramePr>
            <a:graphicFrameLocks noGrp="1"/>
          </p:cNvGraphicFramePr>
          <p:nvPr>
            <p:ph idx="1"/>
          </p:nvPr>
        </p:nvGraphicFramePr>
        <p:xfrm>
          <a:off x="467544" y="764704"/>
          <a:ext cx="8136904" cy="4902596"/>
        </p:xfrm>
        <a:graphic>
          <a:graphicData uri="http://schemas.openxmlformats.org/drawingml/2006/table">
            <a:tbl>
              <a:tblPr firstRow="1" bandRow="1">
                <a:tableStyleId>{5C22544A-7EE6-4342-B048-85BDC9FD1C3A}</a:tableStyleId>
              </a:tblPr>
              <a:tblGrid>
                <a:gridCol w="1838906"/>
                <a:gridCol w="173751"/>
                <a:gridCol w="1104219"/>
                <a:gridCol w="1581282"/>
                <a:gridCol w="1990482"/>
                <a:gridCol w="1448264"/>
              </a:tblGrid>
              <a:tr h="587878">
                <a:tc gridSpan="6">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ZA" sz="1600" b="1" dirty="0" smtClean="0">
                          <a:solidFill>
                            <a:schemeClr val="tx1"/>
                          </a:solidFill>
                        </a:rPr>
                        <a:t>Sub-output: </a:t>
                      </a:r>
                      <a:r>
                        <a:rPr lang="en-US" sz="1600" b="1" kern="1200" dirty="0" smtClean="0">
                          <a:solidFill>
                            <a:schemeClr val="tx1"/>
                          </a:solidFill>
                          <a:latin typeface="+mn-lt"/>
                          <a:ea typeface="+mn-ea"/>
                          <a:cs typeface="+mn-cs"/>
                        </a:rPr>
                        <a:t>Measures to implement the Ports Act and the introduction of competition within ports</a:t>
                      </a:r>
                    </a:p>
                  </a:txBody>
                  <a:tcPr>
                    <a:solidFill>
                      <a:schemeClr val="accent1"/>
                    </a:solidFill>
                  </a:tcPr>
                </a:tc>
                <a:tc hMerge="1">
                  <a:txBody>
                    <a:bodyPr/>
                    <a:lstStyle/>
                    <a:p>
                      <a:endParaRPr lang="en-ZA"/>
                    </a:p>
                  </a:txBody>
                  <a:tcPr/>
                </a:tc>
                <a:tc hMerge="1">
                  <a:txBody>
                    <a:bodyPr/>
                    <a:lstStyle/>
                    <a:p>
                      <a:endParaRPr lang="en-ZA"/>
                    </a:p>
                  </a:txBody>
                  <a:tcPr/>
                </a:tc>
                <a:tc hMerge="1">
                  <a:txBody>
                    <a:bodyPr/>
                    <a:lstStyle/>
                    <a:p>
                      <a:endParaRPr lang="en-ZA"/>
                    </a:p>
                  </a:txBody>
                  <a:tcPr/>
                </a:tc>
                <a:tc hMerge="1">
                  <a:txBody>
                    <a:bodyPr/>
                    <a:lstStyle/>
                    <a:p>
                      <a:endParaRPr lang="en-ZA"/>
                    </a:p>
                  </a:txBody>
                  <a:tcPr/>
                </a:tc>
                <a:tc hMerge="1">
                  <a:txBody>
                    <a:bodyPr/>
                    <a:lstStyle/>
                    <a:p>
                      <a:endParaRPr lang="en-ZA" sz="1600" dirty="0"/>
                    </a:p>
                  </a:txBody>
                  <a:tcPr/>
                </a:tc>
              </a:tr>
              <a:tr h="356285">
                <a:tc gridSpan="2">
                  <a:txBody>
                    <a:bodyPr/>
                    <a:lstStyle/>
                    <a:p>
                      <a:r>
                        <a:rPr lang="en-ZA" sz="1600" b="1" dirty="0" smtClean="0"/>
                        <a:t>Indicator</a:t>
                      </a:r>
                      <a:endParaRPr lang="en-ZA" sz="1600" b="1" dirty="0"/>
                    </a:p>
                  </a:txBody>
                  <a:tcPr/>
                </a:tc>
                <a:tc hMerge="1">
                  <a:txBody>
                    <a:bodyPr/>
                    <a:lstStyle/>
                    <a:p>
                      <a:endParaRPr lang="en-ZA"/>
                    </a:p>
                  </a:txBody>
                  <a:tcPr/>
                </a:tc>
                <a:tc>
                  <a:txBody>
                    <a:bodyPr/>
                    <a:lstStyle/>
                    <a:p>
                      <a:r>
                        <a:rPr lang="en-ZA" sz="1600" b="1" dirty="0" smtClean="0"/>
                        <a:t>Baseline</a:t>
                      </a:r>
                      <a:endParaRPr lang="en-ZA" sz="1600" b="1" dirty="0"/>
                    </a:p>
                  </a:txBody>
                  <a:tcPr/>
                </a:tc>
                <a:tc>
                  <a:txBody>
                    <a:bodyPr/>
                    <a:lstStyle/>
                    <a:p>
                      <a:r>
                        <a:rPr lang="en-ZA" sz="1600" b="1" dirty="0" smtClean="0"/>
                        <a:t>Targets</a:t>
                      </a:r>
                      <a:endParaRPr lang="en-ZA" sz="1600" b="1" dirty="0"/>
                    </a:p>
                  </a:txBody>
                  <a:tcPr/>
                </a:tc>
                <a:tc>
                  <a:txBody>
                    <a:bodyPr/>
                    <a:lstStyle/>
                    <a:p>
                      <a:r>
                        <a:rPr lang="en-ZA" sz="1600" b="1" dirty="0" smtClean="0"/>
                        <a:t>Resources</a:t>
                      </a:r>
                      <a:endParaRPr lang="en-ZA" sz="1600" b="1" dirty="0"/>
                    </a:p>
                  </a:txBody>
                  <a:tcPr/>
                </a:tc>
                <a:tc>
                  <a:txBody>
                    <a:bodyPr/>
                    <a:lstStyle/>
                    <a:p>
                      <a:r>
                        <a:rPr lang="en-ZA" sz="1600" b="1" dirty="0" smtClean="0"/>
                        <a:t>Funding</a:t>
                      </a:r>
                      <a:endParaRPr lang="en-ZA" sz="1600" b="1" dirty="0"/>
                    </a:p>
                  </a:txBody>
                  <a:tcPr/>
                </a:tc>
              </a:tr>
              <a:tr h="1078113">
                <a:tc gridSpan="2">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Introduction of a private operator to establish Ngqura as a transshipment * terminal</a:t>
                      </a:r>
                    </a:p>
                  </a:txBody>
                  <a:tcPr/>
                </a:tc>
                <a:tc hMerge="1">
                  <a:txBody>
                    <a:bodyPr/>
                    <a:lstStyle/>
                    <a:p>
                      <a:endParaRPr lang="en-ZA"/>
                    </a:p>
                  </a:txBody>
                  <a:tcPr/>
                </a:tc>
                <a:tc>
                  <a:txBody>
                    <a:bodyPr/>
                    <a:lstStyle/>
                    <a:p>
                      <a:r>
                        <a:rPr lang="en-ZA" sz="1200" kern="1200" dirty="0" smtClean="0">
                          <a:solidFill>
                            <a:schemeClr val="tx1"/>
                          </a:solidFill>
                          <a:latin typeface="+mn-lt"/>
                          <a:ea typeface="+mn-ea"/>
                          <a:cs typeface="+mn-cs"/>
                        </a:rPr>
                        <a:t>No licensed operator</a:t>
                      </a:r>
                      <a:endParaRPr lang="en-ZA" sz="1200" kern="1200" dirty="0">
                        <a:solidFill>
                          <a:schemeClr val="tx1"/>
                        </a:solidFill>
                        <a:latin typeface="+mn-lt"/>
                        <a:ea typeface="+mn-ea"/>
                        <a:cs typeface="+mn-cs"/>
                      </a:endParaRPr>
                    </a:p>
                  </a:txBody>
                  <a:tcPr/>
                </a:tc>
                <a:tc>
                  <a:txBody>
                    <a:bodyPr/>
                    <a:lstStyle/>
                    <a:p>
                      <a:r>
                        <a:rPr lang="en-ZA" sz="1200" kern="1200" dirty="0" smtClean="0">
                          <a:solidFill>
                            <a:schemeClr val="dk1"/>
                          </a:solidFill>
                          <a:latin typeface="+mn-lt"/>
                          <a:ea typeface="+mn-ea"/>
                          <a:cs typeface="+mn-cs"/>
                        </a:rPr>
                        <a:t>Licensed private operator for Ngqura container terminal by 2012</a:t>
                      </a:r>
                      <a:endParaRPr lang="en-ZA" sz="1200" kern="1200" dirty="0">
                        <a:solidFill>
                          <a:schemeClr val="dk1"/>
                        </a:solidFill>
                        <a:latin typeface="+mn-lt"/>
                        <a:ea typeface="+mn-ea"/>
                        <a:cs typeface="+mn-cs"/>
                      </a:endParaRPr>
                    </a:p>
                  </a:txBody>
                  <a:tcPr/>
                </a:tc>
                <a:tc>
                  <a:txBody>
                    <a:bodyPr/>
                    <a:lstStyle/>
                    <a:p>
                      <a:r>
                        <a:rPr lang="en-ZA" sz="1200" kern="1200" dirty="0" smtClean="0">
                          <a:solidFill>
                            <a:schemeClr val="dk1"/>
                          </a:solidFill>
                          <a:latin typeface="+mn-lt"/>
                          <a:ea typeface="+mn-ea"/>
                          <a:cs typeface="+mn-cs"/>
                        </a:rPr>
                        <a:t>Legal resources to oversee the transaction process</a:t>
                      </a:r>
                      <a:endParaRPr lang="en-ZA" sz="1200" kern="1200" dirty="0">
                        <a:solidFill>
                          <a:schemeClr val="dk1"/>
                        </a:solidFill>
                        <a:latin typeface="+mn-lt"/>
                        <a:ea typeface="+mn-ea"/>
                        <a:cs typeface="+mn-cs"/>
                      </a:endParaRPr>
                    </a:p>
                  </a:txBody>
                  <a:tcPr/>
                </a:tc>
                <a:tc>
                  <a:txBody>
                    <a:bodyPr/>
                    <a:lstStyle/>
                    <a:p>
                      <a:r>
                        <a:rPr lang="en-ZA" sz="1200" kern="1200" dirty="0" smtClean="0">
                          <a:solidFill>
                            <a:schemeClr val="dk1"/>
                          </a:solidFill>
                          <a:latin typeface="+mn-lt"/>
                          <a:ea typeface="+mn-ea"/>
                          <a:cs typeface="+mn-cs"/>
                        </a:rPr>
                        <a:t>Funding is part of the Transnet National Ports Authority (NPA) budget</a:t>
                      </a:r>
                      <a:endParaRPr lang="en-ZA" sz="1200" kern="1200" dirty="0">
                        <a:solidFill>
                          <a:schemeClr val="dk1"/>
                        </a:solidFill>
                        <a:latin typeface="+mn-lt"/>
                        <a:ea typeface="+mn-ea"/>
                        <a:cs typeface="+mn-cs"/>
                      </a:endParaRPr>
                    </a:p>
                  </a:txBody>
                  <a:tcPr/>
                </a:tc>
              </a:tr>
              <a:tr h="587878">
                <a:tc gridSpan="6">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ZA" sz="1600" b="1" dirty="0" smtClean="0">
                          <a:solidFill>
                            <a:schemeClr val="tx1"/>
                          </a:solidFill>
                        </a:rPr>
                        <a:t>Sub-output : </a:t>
                      </a:r>
                      <a:r>
                        <a:rPr lang="en-US" sz="1600" b="1" kern="1200" dirty="0" smtClean="0">
                          <a:solidFill>
                            <a:schemeClr val="tx1"/>
                          </a:solidFill>
                          <a:latin typeface="+mn-lt"/>
                          <a:ea typeface="+mn-ea"/>
                          <a:cs typeface="+mn-cs"/>
                        </a:rPr>
                        <a:t>Completion of the Rail Act which establishes the framework for economic and safety regulation as well as competitors within the rail sector</a:t>
                      </a:r>
                      <a:endParaRPr lang="en-GB" sz="1600" b="1" kern="1200" dirty="0" smtClean="0">
                        <a:solidFill>
                          <a:schemeClr val="tx1"/>
                        </a:solidFill>
                        <a:latin typeface="+mn-lt"/>
                        <a:ea typeface="+mn-ea"/>
                        <a:cs typeface="+mn-cs"/>
                      </a:endParaRPr>
                    </a:p>
                  </a:txBody>
                  <a:tcPr>
                    <a:solidFill>
                      <a:schemeClr val="accent1"/>
                    </a:solidFill>
                  </a:tcPr>
                </a:tc>
                <a:tc hMerge="1">
                  <a:txBody>
                    <a:bodyPr/>
                    <a:lstStyle/>
                    <a:p>
                      <a:endParaRPr lang="en-ZA"/>
                    </a:p>
                  </a:txBody>
                  <a:tcPr/>
                </a:tc>
                <a:tc hMerge="1">
                  <a:txBody>
                    <a:bodyPr/>
                    <a:lstStyle/>
                    <a:p>
                      <a:endParaRPr lang="en-ZA"/>
                    </a:p>
                  </a:txBody>
                  <a:tcPr/>
                </a:tc>
                <a:tc hMerge="1">
                  <a:txBody>
                    <a:bodyPr/>
                    <a:lstStyle/>
                    <a:p>
                      <a:endParaRPr lang="en-ZA"/>
                    </a:p>
                  </a:txBody>
                  <a:tcPr/>
                </a:tc>
                <a:tc hMerge="1">
                  <a:txBody>
                    <a:bodyPr/>
                    <a:lstStyle/>
                    <a:p>
                      <a:endParaRPr lang="en-ZA"/>
                    </a:p>
                  </a:txBody>
                  <a:tcPr/>
                </a:tc>
                <a:tc hMerge="1">
                  <a:txBody>
                    <a:bodyPr/>
                    <a:lstStyle/>
                    <a:p>
                      <a:endParaRPr lang="en-ZA" sz="1200" dirty="0"/>
                    </a:p>
                  </a:txBody>
                  <a:tcPr/>
                </a:tc>
              </a:tr>
              <a:tr h="356285">
                <a:tc gridSpan="2">
                  <a:txBody>
                    <a:bodyPr/>
                    <a:lstStyle/>
                    <a:p>
                      <a:r>
                        <a:rPr lang="en-ZA" sz="1600" b="1" dirty="0" smtClean="0"/>
                        <a:t>Indicator</a:t>
                      </a:r>
                      <a:endParaRPr lang="en-ZA" sz="1600" b="1" dirty="0"/>
                    </a:p>
                  </a:txBody>
                  <a:tcPr/>
                </a:tc>
                <a:tc hMerge="1">
                  <a:txBody>
                    <a:bodyPr/>
                    <a:lstStyle/>
                    <a:p>
                      <a:endParaRPr lang="en-ZA"/>
                    </a:p>
                  </a:txBody>
                  <a:tcPr/>
                </a:tc>
                <a:tc>
                  <a:txBody>
                    <a:bodyPr/>
                    <a:lstStyle/>
                    <a:p>
                      <a:r>
                        <a:rPr lang="en-ZA" sz="1600" b="1" dirty="0" smtClean="0"/>
                        <a:t>Baseline</a:t>
                      </a:r>
                      <a:endParaRPr lang="en-ZA" sz="1600" b="1" dirty="0"/>
                    </a:p>
                  </a:txBody>
                  <a:tcPr/>
                </a:tc>
                <a:tc>
                  <a:txBody>
                    <a:bodyPr/>
                    <a:lstStyle/>
                    <a:p>
                      <a:r>
                        <a:rPr lang="en-ZA" sz="1600" b="1" dirty="0" smtClean="0"/>
                        <a:t>Targets</a:t>
                      </a:r>
                      <a:endParaRPr lang="en-ZA" sz="1600" b="1" dirty="0"/>
                    </a:p>
                  </a:txBody>
                  <a:tcPr/>
                </a:tc>
                <a:tc>
                  <a:txBody>
                    <a:bodyPr/>
                    <a:lstStyle/>
                    <a:p>
                      <a:r>
                        <a:rPr lang="en-ZA" sz="1600" b="1" dirty="0" smtClean="0"/>
                        <a:t>Resources</a:t>
                      </a:r>
                      <a:endParaRPr lang="en-ZA" sz="1600" b="1" dirty="0"/>
                    </a:p>
                  </a:txBody>
                  <a:tcPr/>
                </a:tc>
                <a:tc>
                  <a:txBody>
                    <a:bodyPr/>
                    <a:lstStyle/>
                    <a:p>
                      <a:r>
                        <a:rPr lang="en-ZA" sz="1600" b="1" dirty="0" smtClean="0"/>
                        <a:t>Funding</a:t>
                      </a:r>
                      <a:endParaRPr lang="en-ZA" sz="1600" b="1" dirty="0"/>
                    </a:p>
                  </a:txBody>
                  <a:tcPr/>
                </a:tc>
              </a:tr>
              <a:tr h="928045">
                <a:tc gridSpan="2">
                  <a:txBody>
                    <a:bodyPr/>
                    <a:lstStyle/>
                    <a:p>
                      <a:pPr marL="0" algn="l" defTabSz="914400" rtl="0" eaLnBrk="1" latinLnBrk="0" hangingPunct="1"/>
                      <a:r>
                        <a:rPr lang="en-ZA" sz="1200" kern="1200" dirty="0" smtClean="0">
                          <a:solidFill>
                            <a:schemeClr val="dk1"/>
                          </a:solidFill>
                          <a:latin typeface="+mn-lt"/>
                          <a:ea typeface="+mn-ea"/>
                          <a:cs typeface="+mn-cs"/>
                        </a:rPr>
                        <a:t>Enabling legislation for branch lines regulation</a:t>
                      </a:r>
                      <a:endParaRPr lang="en-ZA" sz="1200" kern="1200" dirty="0">
                        <a:solidFill>
                          <a:schemeClr val="dk1"/>
                        </a:solidFill>
                        <a:latin typeface="+mn-lt"/>
                        <a:ea typeface="+mn-ea"/>
                        <a:cs typeface="+mn-cs"/>
                      </a:endParaRPr>
                    </a:p>
                  </a:txBody>
                  <a:tcPr/>
                </a:tc>
                <a:tc hMerge="1">
                  <a:txBody>
                    <a:bodyPr/>
                    <a:lstStyle/>
                    <a:p>
                      <a:endParaRPr lang="en-ZA"/>
                    </a:p>
                  </a:txBody>
                  <a:tcPr/>
                </a:tc>
                <a:tc>
                  <a:txBody>
                    <a:bodyPr/>
                    <a:lstStyle/>
                    <a:p>
                      <a:r>
                        <a:rPr lang="en-ZA" sz="1200" kern="1200" dirty="0" smtClean="0">
                          <a:solidFill>
                            <a:schemeClr val="dk1"/>
                          </a:solidFill>
                          <a:latin typeface="+mn-lt"/>
                          <a:ea typeface="+mn-ea"/>
                          <a:cs typeface="+mn-cs"/>
                        </a:rPr>
                        <a:t>No legislation</a:t>
                      </a:r>
                      <a:endParaRPr lang="en-ZA" sz="1200" kern="1200" dirty="0">
                        <a:solidFill>
                          <a:schemeClr val="dk1"/>
                        </a:solidFill>
                        <a:latin typeface="+mn-lt"/>
                        <a:ea typeface="+mn-ea"/>
                        <a:cs typeface="+mn-cs"/>
                      </a:endParaRPr>
                    </a:p>
                  </a:txBody>
                  <a:tcPr/>
                </a:tc>
                <a:tc>
                  <a:txBody>
                    <a:bodyPr/>
                    <a:lstStyle/>
                    <a:p>
                      <a:r>
                        <a:rPr lang="en-ZA" sz="1200" kern="1200" dirty="0" smtClean="0">
                          <a:solidFill>
                            <a:schemeClr val="dk1"/>
                          </a:solidFill>
                          <a:latin typeface="+mn-lt"/>
                          <a:ea typeface="+mn-ea"/>
                          <a:cs typeface="+mn-cs"/>
                        </a:rPr>
                        <a:t>Branch lines regulatory legislation completed by Dec 2011</a:t>
                      </a:r>
                      <a:endParaRPr lang="en-ZA" sz="1200" kern="1200" dirty="0">
                        <a:solidFill>
                          <a:schemeClr val="dk1"/>
                        </a:solidFill>
                        <a:latin typeface="+mn-lt"/>
                        <a:ea typeface="+mn-ea"/>
                        <a:cs typeface="+mn-cs"/>
                      </a:endParaRPr>
                    </a:p>
                  </a:txBody>
                  <a:tcPr/>
                </a:tc>
                <a:tc>
                  <a:txBody>
                    <a:bodyPr/>
                    <a:lstStyle/>
                    <a:p>
                      <a:r>
                        <a:rPr lang="en-ZA" sz="1200" kern="1200" dirty="0" smtClean="0">
                          <a:solidFill>
                            <a:schemeClr val="dk1"/>
                          </a:solidFill>
                          <a:latin typeface="+mn-lt"/>
                          <a:ea typeface="+mn-ea"/>
                          <a:cs typeface="+mn-cs"/>
                        </a:rPr>
                        <a:t>Policy development skills</a:t>
                      </a:r>
                      <a:endParaRPr lang="en-ZA" sz="1200" kern="1200" dirty="0">
                        <a:solidFill>
                          <a:schemeClr val="dk1"/>
                        </a:solidFill>
                        <a:latin typeface="+mn-lt"/>
                        <a:ea typeface="+mn-ea"/>
                        <a:cs typeface="+mn-cs"/>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ZA" sz="1200" kern="1200" dirty="0" smtClean="0">
                          <a:solidFill>
                            <a:schemeClr val="dk1"/>
                          </a:solidFill>
                          <a:latin typeface="+mn-lt"/>
                          <a:ea typeface="+mn-ea"/>
                          <a:cs typeface="+mn-cs"/>
                        </a:rPr>
                        <a:t>Funds allocated  in Department of Transport </a:t>
                      </a:r>
                      <a:endParaRPr lang="en-ZA" sz="1200" kern="1200" dirty="0">
                        <a:solidFill>
                          <a:schemeClr val="dk1"/>
                        </a:solidFill>
                        <a:latin typeface="+mn-lt"/>
                        <a:ea typeface="+mn-ea"/>
                        <a:cs typeface="+mn-cs"/>
                      </a:endParaRPr>
                    </a:p>
                  </a:txBody>
                  <a:tcPr/>
                </a:tc>
              </a:tr>
              <a:tr h="1008112">
                <a:tc>
                  <a:txBody>
                    <a:bodyPr/>
                    <a:lstStyle/>
                    <a:p>
                      <a:r>
                        <a:rPr lang="en-ZA" sz="1200" kern="1200" dirty="0" smtClean="0">
                          <a:solidFill>
                            <a:schemeClr val="dk1"/>
                          </a:solidFill>
                          <a:latin typeface="+mn-lt"/>
                          <a:ea typeface="+mn-ea"/>
                          <a:cs typeface="+mn-cs"/>
                        </a:rPr>
                        <a:t>Completion of Rail Act</a:t>
                      </a:r>
                      <a:endParaRPr lang="en-ZA" sz="1200" kern="1200" dirty="0">
                        <a:solidFill>
                          <a:schemeClr val="dk1"/>
                        </a:solidFill>
                        <a:latin typeface="+mn-lt"/>
                        <a:ea typeface="+mn-ea"/>
                        <a:cs typeface="+mn-cs"/>
                      </a:endParaRPr>
                    </a:p>
                  </a:txBody>
                  <a:tcPr/>
                </a:tc>
                <a:tc gridSpan="2">
                  <a:txBody>
                    <a:bodyPr/>
                    <a:lstStyle/>
                    <a:p>
                      <a:r>
                        <a:rPr lang="en-ZA" sz="1200" kern="1200" dirty="0" smtClean="0">
                          <a:solidFill>
                            <a:schemeClr val="dk1"/>
                          </a:solidFill>
                          <a:latin typeface="+mn-lt"/>
                          <a:ea typeface="+mn-ea"/>
                          <a:cs typeface="+mn-cs"/>
                        </a:rPr>
                        <a:t>No Rail Act</a:t>
                      </a:r>
                      <a:endParaRPr lang="en-ZA" sz="1200" kern="1200" dirty="0">
                        <a:solidFill>
                          <a:schemeClr val="dk1"/>
                        </a:solidFill>
                        <a:latin typeface="+mn-lt"/>
                        <a:ea typeface="+mn-ea"/>
                        <a:cs typeface="+mn-cs"/>
                      </a:endParaRPr>
                    </a:p>
                  </a:txBody>
                  <a:tcPr/>
                </a:tc>
                <a:tc hMerge="1">
                  <a:txBody>
                    <a:bodyPr/>
                    <a:lstStyle/>
                    <a:p>
                      <a:endParaRPr lang="en-ZA" sz="12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ZA" sz="1200" kern="1200" dirty="0" smtClean="0">
                          <a:solidFill>
                            <a:schemeClr val="dk1"/>
                          </a:solidFill>
                          <a:latin typeface="+mn-lt"/>
                          <a:ea typeface="+mn-ea"/>
                          <a:cs typeface="+mn-cs"/>
                        </a:rPr>
                        <a:t>Draft Rail Bill completed by March 2011 (inclusive of branch lines</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ZA" sz="1200" kern="1200" dirty="0" smtClean="0">
                          <a:solidFill>
                            <a:schemeClr val="dk1"/>
                          </a:solidFill>
                          <a:latin typeface="+mn-lt"/>
                          <a:ea typeface="+mn-ea"/>
                          <a:cs typeface="+mn-cs"/>
                        </a:rPr>
                        <a:t>Policy development skills</a:t>
                      </a:r>
                    </a:p>
                    <a:p>
                      <a:endParaRPr lang="en-ZA" sz="12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ZA" sz="1200" kern="1200" dirty="0" smtClean="0">
                          <a:solidFill>
                            <a:schemeClr val="dk1"/>
                          </a:solidFill>
                          <a:latin typeface="+mn-lt"/>
                          <a:ea typeface="+mn-ea"/>
                          <a:cs typeface="+mn-cs"/>
                        </a:rPr>
                        <a:t>Funds allocated  to</a:t>
                      </a:r>
                      <a:r>
                        <a:rPr lang="en-ZA" sz="1200" kern="1200" baseline="0" dirty="0" smtClean="0">
                          <a:solidFill>
                            <a:schemeClr val="dk1"/>
                          </a:solidFill>
                          <a:latin typeface="+mn-lt"/>
                          <a:ea typeface="+mn-ea"/>
                          <a:cs typeface="+mn-cs"/>
                        </a:rPr>
                        <a:t> the</a:t>
                      </a:r>
                      <a:r>
                        <a:rPr lang="en-ZA" sz="1200" kern="1200" dirty="0" smtClean="0">
                          <a:solidFill>
                            <a:schemeClr val="dk1"/>
                          </a:solidFill>
                          <a:latin typeface="+mn-lt"/>
                          <a:ea typeface="+mn-ea"/>
                          <a:cs typeface="+mn-cs"/>
                        </a:rPr>
                        <a:t> Department of Transport </a:t>
                      </a:r>
                      <a:endParaRPr lang="en-ZA" sz="1200" kern="1200" dirty="0">
                        <a:solidFill>
                          <a:schemeClr val="dk1"/>
                        </a:solidFill>
                        <a:latin typeface="+mn-lt"/>
                        <a:ea typeface="+mn-ea"/>
                        <a:cs typeface="+mn-cs"/>
                      </a:endParaRPr>
                    </a:p>
                  </a:txBody>
                  <a:tcPr/>
                </a:tc>
              </a:tr>
            </a:tbl>
          </a:graphicData>
        </a:graphic>
      </p:graphicFrame>
      <p:sp>
        <p:nvSpPr>
          <p:cNvPr id="4" name="Slide Number Placeholder 3"/>
          <p:cNvSpPr>
            <a:spLocks noGrp="1"/>
          </p:cNvSpPr>
          <p:nvPr>
            <p:ph type="sldNum" sz="quarter" idx="4294967295"/>
          </p:nvPr>
        </p:nvSpPr>
        <p:spPr>
          <a:xfrm>
            <a:off x="6553200" y="6245225"/>
            <a:ext cx="2133600" cy="476250"/>
          </a:xfrm>
          <a:prstGeom prst="rect">
            <a:avLst/>
          </a:prstGeom>
        </p:spPr>
        <p:txBody>
          <a:bodyPr/>
          <a:lstStyle/>
          <a:p>
            <a:pPr>
              <a:defRPr/>
            </a:pPr>
            <a:fld id="{16094987-1D2B-48E7-BB26-D7122D5D077A}" type="slidenum">
              <a:rPr lang="en-US" smtClean="0"/>
              <a:pPr>
                <a:defRPr/>
              </a:pPr>
              <a:t>18</a:t>
            </a:fld>
            <a:endParaRPr lang="en-US" dirty="0"/>
          </a:p>
        </p:txBody>
      </p:sp>
    </p:spTree>
    <p:extLst>
      <p:ext uri="{BB962C8B-B14F-4D97-AF65-F5344CB8AC3E}">
        <p14:creationId xmlns:p14="http://schemas.microsoft.com/office/powerpoint/2010/main" val="126178448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294967295"/>
          </p:nvPr>
        </p:nvSpPr>
        <p:spPr>
          <a:xfrm>
            <a:off x="6553200" y="6245225"/>
            <a:ext cx="2133600" cy="476250"/>
          </a:xfrm>
          <a:prstGeom prst="rect">
            <a:avLst/>
          </a:prstGeom>
        </p:spPr>
        <p:txBody>
          <a:bodyPr/>
          <a:lstStyle/>
          <a:p>
            <a:pPr>
              <a:defRPr/>
            </a:pPr>
            <a:fld id="{16094987-1D2B-48E7-BB26-D7122D5D077A}" type="slidenum">
              <a:rPr lang="en-US" smtClean="0"/>
              <a:pPr>
                <a:defRPr/>
              </a:pPr>
              <a:t>19</a:t>
            </a:fld>
            <a:endParaRPr lang="en-US" dirty="0"/>
          </a:p>
        </p:txBody>
      </p:sp>
      <p:graphicFrame>
        <p:nvGraphicFramePr>
          <p:cNvPr id="8" name="Table 7"/>
          <p:cNvGraphicFramePr>
            <a:graphicFrameLocks noGrp="1"/>
          </p:cNvGraphicFramePr>
          <p:nvPr/>
        </p:nvGraphicFramePr>
        <p:xfrm>
          <a:off x="323528" y="1412776"/>
          <a:ext cx="8280920" cy="4467237"/>
        </p:xfrm>
        <a:graphic>
          <a:graphicData uri="http://schemas.openxmlformats.org/drawingml/2006/table">
            <a:tbl>
              <a:tblPr firstRow="1" bandRow="1">
                <a:tableStyleId>{5C22544A-7EE6-4342-B048-85BDC9FD1C3A}</a:tableStyleId>
              </a:tblPr>
              <a:tblGrid>
                <a:gridCol w="1224136"/>
                <a:gridCol w="2160240"/>
                <a:gridCol w="1800200"/>
                <a:gridCol w="1512168"/>
                <a:gridCol w="1584176"/>
              </a:tblGrid>
              <a:tr h="571905">
                <a:tc>
                  <a:txBody>
                    <a:bodyPr/>
                    <a:lstStyle/>
                    <a:p>
                      <a:pPr algn="ctr"/>
                      <a:endParaRPr lang="en-GB" sz="1600" dirty="0">
                        <a:solidFill>
                          <a:schemeClr val="tx1"/>
                        </a:solidFill>
                      </a:endParaRPr>
                    </a:p>
                  </a:txBody>
                  <a:tcPr>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algn="ctr"/>
                      <a:r>
                        <a:rPr lang="en-US" sz="1600" dirty="0" smtClean="0">
                          <a:solidFill>
                            <a:schemeClr val="tx1"/>
                          </a:solidFill>
                        </a:rPr>
                        <a:t>OBJECTIVE</a:t>
                      </a:r>
                      <a:endParaRPr lang="en-GB" sz="16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algn="ctr"/>
                      <a:r>
                        <a:rPr lang="en-US" sz="1600" dirty="0" smtClean="0">
                          <a:solidFill>
                            <a:schemeClr val="tx1"/>
                          </a:solidFill>
                        </a:rPr>
                        <a:t>OPERATIONAL INDICATOR</a:t>
                      </a:r>
                      <a:endParaRPr lang="en-GB" sz="16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algn="ctr"/>
                      <a:r>
                        <a:rPr lang="en-US" sz="1600" dirty="0" smtClean="0">
                          <a:solidFill>
                            <a:schemeClr val="tx1"/>
                          </a:solidFill>
                        </a:rPr>
                        <a:t>BASELINE</a:t>
                      </a:r>
                      <a:endParaRPr lang="en-GB" sz="16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algn="ctr"/>
                      <a:r>
                        <a:rPr lang="en-US" sz="1600" dirty="0" smtClean="0">
                          <a:solidFill>
                            <a:schemeClr val="tx1"/>
                          </a:solidFill>
                        </a:rPr>
                        <a:t>TARGET</a:t>
                      </a:r>
                      <a:endParaRPr lang="en-GB" sz="1600" dirty="0">
                        <a:solidFill>
                          <a:schemeClr val="tx1"/>
                        </a:solidFill>
                      </a:endParaRPr>
                    </a:p>
                  </a:txBody>
                  <a:tcP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r>
              <a:tr h="1135392">
                <a:tc rowSpan="2">
                  <a:txBody>
                    <a:bodyPr/>
                    <a:lstStyle/>
                    <a:p>
                      <a:pPr marL="0" algn="ctr" defTabSz="914400" rtl="0" eaLnBrk="1" fontAlgn="t" latinLnBrk="0" hangingPunct="1">
                        <a:buFont typeface="Arial" pitchFamily="34" charset="0"/>
                        <a:buNone/>
                      </a:pPr>
                      <a:r>
                        <a:rPr lang="en-US" sz="1400" b="1" kern="1200" dirty="0" smtClean="0">
                          <a:solidFill>
                            <a:schemeClr val="dk1"/>
                          </a:solidFill>
                          <a:latin typeface="+mn-lt"/>
                          <a:ea typeface="+mn-ea"/>
                          <a:cs typeface="+mn-cs"/>
                        </a:rPr>
                        <a:t>PORTS</a:t>
                      </a:r>
                      <a:endParaRPr lang="en-GB" sz="1400" b="1" kern="1200" dirty="0" smtClean="0">
                        <a:solidFill>
                          <a:schemeClr val="dk1"/>
                        </a:solidFill>
                        <a:latin typeface="+mn-lt"/>
                        <a:ea typeface="+mn-ea"/>
                        <a:cs typeface="+mn-cs"/>
                      </a:endParaRPr>
                    </a:p>
                  </a:txBody>
                  <a:tcPr marL="9525" marR="9525" marT="9525" marB="0" anchor="ctr">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marL="0" algn="l" defTabSz="914400" rtl="0" eaLnBrk="1" fontAlgn="t" latinLnBrk="0" hangingPunct="1">
                        <a:buFont typeface="Arial" pitchFamily="34" charset="0"/>
                        <a:buNone/>
                      </a:pPr>
                      <a:r>
                        <a:rPr lang="en-GB" sz="1400" kern="1200" dirty="0" smtClean="0">
                          <a:solidFill>
                            <a:schemeClr val="dk1"/>
                          </a:solidFill>
                          <a:latin typeface="+mn-lt"/>
                          <a:ea typeface="+mn-ea"/>
                          <a:cs typeface="+mn-cs"/>
                        </a:rPr>
                        <a:t>Improvements in productivity in container handling operations</a:t>
                      </a:r>
                    </a:p>
                  </a:txBody>
                  <a:tcPr marL="9525" marR="9525" marT="952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a:buFont typeface="Arial" pitchFamily="34" charset="0"/>
                        <a:buNone/>
                      </a:pPr>
                      <a:r>
                        <a:rPr lang="en-US" sz="1400" dirty="0" smtClean="0"/>
                        <a:t>Crane</a:t>
                      </a:r>
                      <a:r>
                        <a:rPr lang="en-US" sz="1400" baseline="0" dirty="0" smtClean="0"/>
                        <a:t> Moves per hour (in Durban Container Terminal - DCT)</a:t>
                      </a:r>
                      <a:endParaRPr lang="en-GB"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marL="0" algn="l" defTabSz="914400" rtl="0" eaLnBrk="1" fontAlgn="t" latinLnBrk="0" hangingPunct="1">
                        <a:buFont typeface="Arial" pitchFamily="34" charset="0"/>
                        <a:buNone/>
                      </a:pPr>
                      <a:r>
                        <a:rPr lang="en-GB" sz="1400" kern="1200" dirty="0" smtClean="0">
                          <a:solidFill>
                            <a:schemeClr val="dk1"/>
                          </a:solidFill>
                          <a:latin typeface="+mn-lt"/>
                          <a:ea typeface="+mn-ea"/>
                          <a:cs typeface="+mn-cs"/>
                        </a:rPr>
                        <a:t>22 container moves/hr</a:t>
                      </a:r>
                      <a:r>
                        <a:rPr lang="en-GB" sz="1400" kern="1200" baseline="0" dirty="0" smtClean="0">
                          <a:solidFill>
                            <a:schemeClr val="dk1"/>
                          </a:solidFill>
                          <a:latin typeface="+mn-lt"/>
                          <a:ea typeface="+mn-ea"/>
                          <a:cs typeface="+mn-cs"/>
                        </a:rPr>
                        <a:t> in 09/10</a:t>
                      </a:r>
                      <a:r>
                        <a:rPr lang="en-GB" sz="1400" kern="1200" dirty="0" smtClean="0">
                          <a:solidFill>
                            <a:schemeClr val="dk1"/>
                          </a:solidFill>
                          <a:latin typeface="+mn-lt"/>
                          <a:ea typeface="+mn-ea"/>
                          <a:cs typeface="+mn-cs"/>
                        </a:rPr>
                        <a:t> </a:t>
                      </a:r>
                    </a:p>
                  </a:txBody>
                  <a:tcPr marL="9525" marR="9525" marT="952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marL="0" algn="l" defTabSz="914400" rtl="0" eaLnBrk="1" fontAlgn="t" latinLnBrk="0" hangingPunct="1">
                        <a:buFont typeface="Arial" pitchFamily="34" charset="0"/>
                        <a:buNone/>
                      </a:pPr>
                      <a:r>
                        <a:rPr lang="en-GB" sz="1400" kern="1200" dirty="0" smtClean="0">
                          <a:solidFill>
                            <a:schemeClr val="dk1"/>
                          </a:solidFill>
                          <a:latin typeface="+mn-lt"/>
                          <a:ea typeface="+mn-ea"/>
                          <a:cs typeface="+mn-cs"/>
                        </a:rPr>
                        <a:t>40 container moves/hr</a:t>
                      </a:r>
                      <a:r>
                        <a:rPr lang="en-GB" sz="1400" kern="1200" baseline="0" dirty="0" smtClean="0">
                          <a:solidFill>
                            <a:schemeClr val="dk1"/>
                          </a:solidFill>
                          <a:latin typeface="+mn-lt"/>
                          <a:ea typeface="+mn-ea"/>
                          <a:cs typeface="+mn-cs"/>
                        </a:rPr>
                        <a:t> by 2014</a:t>
                      </a:r>
                      <a:endParaRPr lang="en-GB" sz="1400" kern="1200" dirty="0" smtClean="0">
                        <a:solidFill>
                          <a:schemeClr val="dk1"/>
                        </a:solidFill>
                        <a:latin typeface="+mn-lt"/>
                        <a:ea typeface="+mn-ea"/>
                        <a:cs typeface="+mn-cs"/>
                      </a:endParaRPr>
                    </a:p>
                  </a:txBody>
                  <a:tcPr marL="9525" marR="9525" marT="9525" marB="0">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r>
              <a:tr h="893586">
                <a:tc vMerge="1">
                  <a:txBody>
                    <a:bodyPr/>
                    <a:lstStyle/>
                    <a:p>
                      <a:endParaRPr lang="en-GB" sz="1500" dirty="0"/>
                    </a:p>
                  </a:txBody>
                  <a:tcPr>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400" kern="1200" dirty="0" smtClean="0">
                          <a:solidFill>
                            <a:schemeClr val="dk1"/>
                          </a:solidFill>
                          <a:latin typeface="+mn-lt"/>
                          <a:ea typeface="+mn-ea"/>
                          <a:cs typeface="+mn-cs"/>
                        </a:rPr>
                        <a:t>Improvements</a:t>
                      </a:r>
                      <a:r>
                        <a:rPr lang="en-GB" sz="1400" kern="1200" baseline="0" dirty="0" smtClean="0">
                          <a:solidFill>
                            <a:schemeClr val="dk1"/>
                          </a:solidFill>
                          <a:latin typeface="+mn-lt"/>
                          <a:ea typeface="+mn-ea"/>
                          <a:cs typeface="+mn-cs"/>
                        </a:rPr>
                        <a:t> in </a:t>
                      </a:r>
                      <a:r>
                        <a:rPr lang="en-GB" sz="1400" kern="1200" dirty="0" smtClean="0">
                          <a:solidFill>
                            <a:schemeClr val="dk1"/>
                          </a:solidFill>
                          <a:latin typeface="+mn-lt"/>
                          <a:ea typeface="+mn-ea"/>
                          <a:cs typeface="+mn-cs"/>
                        </a:rPr>
                        <a:t>ship turnaround time (STAT) in ports</a:t>
                      </a:r>
                    </a:p>
                    <a:p>
                      <a:endParaRPr lang="en-GB"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a:buFont typeface="Arial" pitchFamily="34" charset="0"/>
                        <a:buNone/>
                      </a:pPr>
                      <a:r>
                        <a:rPr lang="en-US" sz="1400" dirty="0" smtClean="0"/>
                        <a:t>Ship Turnaround Time (STAT)</a:t>
                      </a:r>
                      <a:endParaRPr lang="en-GB"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r>
                        <a:rPr lang="en-GB" sz="1400" kern="1200" dirty="0" smtClean="0">
                          <a:solidFill>
                            <a:schemeClr val="dk1"/>
                          </a:solidFill>
                          <a:latin typeface="+mn-lt"/>
                          <a:ea typeface="+mn-ea"/>
                          <a:cs typeface="+mn-cs"/>
                        </a:rPr>
                        <a:t>48 hours in 09/10</a:t>
                      </a:r>
                      <a:endParaRPr lang="en-GB"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r>
                        <a:rPr lang="en-GB" sz="1400" kern="1200" dirty="0" smtClean="0">
                          <a:solidFill>
                            <a:schemeClr val="dk1"/>
                          </a:solidFill>
                          <a:latin typeface="+mn-lt"/>
                          <a:ea typeface="+mn-ea"/>
                          <a:cs typeface="+mn-cs"/>
                        </a:rPr>
                        <a:t>38 hours</a:t>
                      </a:r>
                      <a:r>
                        <a:rPr lang="en-GB" sz="1400" kern="1200" baseline="0" dirty="0" smtClean="0">
                          <a:solidFill>
                            <a:schemeClr val="dk1"/>
                          </a:solidFill>
                          <a:latin typeface="+mn-lt"/>
                          <a:ea typeface="+mn-ea"/>
                          <a:cs typeface="+mn-cs"/>
                        </a:rPr>
                        <a:t> by 2014</a:t>
                      </a:r>
                      <a:endParaRPr lang="en-GB" sz="1400" dirty="0"/>
                    </a:p>
                  </a:txBody>
                  <a:tcP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r>
              <a:tr h="749488">
                <a:tc rowSpan="2">
                  <a:txBody>
                    <a:bodyPr/>
                    <a:lstStyle/>
                    <a:p>
                      <a:pPr marL="0" algn="ctr" defTabSz="914400" rtl="0" eaLnBrk="1" fontAlgn="t" latinLnBrk="0" hangingPunct="1">
                        <a:buFont typeface="Arial" pitchFamily="34" charset="0"/>
                        <a:buNone/>
                      </a:pPr>
                      <a:r>
                        <a:rPr lang="en-US" sz="1400" b="1" kern="1200" dirty="0" smtClean="0">
                          <a:solidFill>
                            <a:schemeClr val="dk1"/>
                          </a:solidFill>
                          <a:latin typeface="+mn-lt"/>
                          <a:ea typeface="+mn-ea"/>
                          <a:cs typeface="+mn-cs"/>
                        </a:rPr>
                        <a:t>RAIL</a:t>
                      </a:r>
                      <a:endParaRPr lang="en-GB" sz="1400" b="1" kern="1200" dirty="0">
                        <a:solidFill>
                          <a:schemeClr val="dk1"/>
                        </a:solidFill>
                        <a:latin typeface="+mn-lt"/>
                        <a:ea typeface="+mn-ea"/>
                        <a:cs typeface="+mn-cs"/>
                      </a:endParaRPr>
                    </a:p>
                  </a:txBody>
                  <a:tcPr anchor="ctr">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rgbClr val="FFFFFF"/>
                    </a:solidFill>
                  </a:tcPr>
                </a:tc>
                <a:tc>
                  <a:txBody>
                    <a:bodyPr/>
                    <a:lstStyle/>
                    <a:p>
                      <a:r>
                        <a:rPr lang="en-US" sz="1400" dirty="0" smtClean="0"/>
                        <a:t>Market</a:t>
                      </a:r>
                      <a:r>
                        <a:rPr lang="en-US" sz="1400" baseline="0" dirty="0" smtClean="0"/>
                        <a:t> share (rail corridor traffic)</a:t>
                      </a:r>
                      <a:endParaRPr lang="en-GB"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a:buFont typeface="Arial" pitchFamily="34" charset="0"/>
                        <a:buNone/>
                      </a:pPr>
                      <a:r>
                        <a:rPr lang="en-US" sz="1400" dirty="0" smtClean="0"/>
                        <a:t>Rail corridor traffic</a:t>
                      </a:r>
                      <a:r>
                        <a:rPr lang="en-US" sz="1400" baseline="0" dirty="0" smtClean="0"/>
                        <a:t> volume growth (%)</a:t>
                      </a:r>
                      <a:endParaRPr lang="en-GB"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marL="0" algn="l" defTabSz="914400" rtl="0" eaLnBrk="1" fontAlgn="t" latinLnBrk="0" hangingPunct="1"/>
                      <a:r>
                        <a:rPr lang="en-GB" sz="1400" kern="1200" dirty="0" smtClean="0">
                          <a:solidFill>
                            <a:schemeClr val="dk1"/>
                          </a:solidFill>
                          <a:latin typeface="+mn-lt"/>
                          <a:ea typeface="+mn-ea"/>
                          <a:cs typeface="+mn-cs"/>
                        </a:rPr>
                        <a:t>Corridor traffic on road 213mt (13%) and rail 45mt (3%) in 2008</a:t>
                      </a:r>
                    </a:p>
                  </a:txBody>
                  <a:tcPr marL="9525" marR="9525" marT="952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marL="0" algn="l" defTabSz="914400" rtl="0" eaLnBrk="1" fontAlgn="t" latinLnBrk="0" hangingPunct="1"/>
                      <a:r>
                        <a:rPr lang="en-GB" sz="1400" b="0" i="0" u="none" strike="noStrike" kern="1200" dirty="0" smtClean="0">
                          <a:solidFill>
                            <a:schemeClr val="dk1"/>
                          </a:solidFill>
                          <a:latin typeface="+mn-lt"/>
                          <a:ea typeface="+mn-ea"/>
                          <a:cs typeface="+mn-cs"/>
                        </a:rPr>
                        <a:t>Inc</a:t>
                      </a:r>
                      <a:r>
                        <a:rPr lang="en-GB" sz="1400" kern="1200" dirty="0" smtClean="0">
                          <a:solidFill>
                            <a:schemeClr val="dk1"/>
                          </a:solidFill>
                          <a:latin typeface="+mn-lt"/>
                          <a:ea typeface="+mn-ea"/>
                          <a:cs typeface="+mn-cs"/>
                        </a:rPr>
                        <a:t>rease in rail corridor traffic to 6% </a:t>
                      </a:r>
                      <a:r>
                        <a:rPr lang="en-GB" sz="1400" kern="1200" baseline="0" dirty="0" smtClean="0">
                          <a:solidFill>
                            <a:schemeClr val="dk1"/>
                          </a:solidFill>
                          <a:latin typeface="+mn-lt"/>
                          <a:ea typeface="+mn-ea"/>
                          <a:cs typeface="+mn-cs"/>
                        </a:rPr>
                        <a:t> by </a:t>
                      </a:r>
                      <a:r>
                        <a:rPr lang="en-GB" sz="1400" kern="1200" dirty="0" smtClean="0">
                          <a:solidFill>
                            <a:schemeClr val="dk1"/>
                          </a:solidFill>
                          <a:latin typeface="+mn-lt"/>
                          <a:ea typeface="+mn-ea"/>
                          <a:cs typeface="+mn-cs"/>
                        </a:rPr>
                        <a:t>2012 and 10% by 2014</a:t>
                      </a:r>
                    </a:p>
                  </a:txBody>
                  <a:tcPr marL="9525" marR="9525" marT="9525" marB="0">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r>
              <a:tr h="928694">
                <a:tc vMerge="1">
                  <a:txBody>
                    <a:bodyPr/>
                    <a:lstStyle/>
                    <a:p>
                      <a:endParaRPr lang="en-GB" sz="1500" dirty="0"/>
                    </a:p>
                  </a:txBody>
                  <a:tcPr>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rgbClr val="FFFFFF"/>
                    </a:solidFill>
                  </a:tcPr>
                </a:tc>
                <a:tc>
                  <a:txBody>
                    <a:bodyPr/>
                    <a:lstStyle/>
                    <a:p>
                      <a:r>
                        <a:rPr lang="en-US" sz="1400" dirty="0" smtClean="0"/>
                        <a:t>Service</a:t>
                      </a:r>
                      <a:r>
                        <a:rPr lang="en-US" sz="1400" baseline="0" dirty="0" smtClean="0"/>
                        <a:t> reliability</a:t>
                      </a:r>
                      <a:endParaRPr lang="en-GB"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rgbClr val="FFFFFF"/>
                    </a:solidFill>
                  </a:tcPr>
                </a:tc>
                <a:tc>
                  <a:txBody>
                    <a:bodyPr/>
                    <a:lstStyle/>
                    <a:p>
                      <a:pPr>
                        <a:buFont typeface="Arial" pitchFamily="34" charset="0"/>
                        <a:buNone/>
                      </a:pPr>
                      <a:r>
                        <a:rPr lang="en-US" sz="1400" dirty="0" smtClean="0"/>
                        <a:t>Average deviation</a:t>
                      </a:r>
                      <a:r>
                        <a:rPr lang="en-US" sz="1400" baseline="0" dirty="0" smtClean="0"/>
                        <a:t> from scheduled departure and arrival times</a:t>
                      </a:r>
                      <a:endParaRPr lang="en-GB"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rgbClr val="FFFFFF"/>
                    </a:solidFill>
                  </a:tcPr>
                </a:tc>
                <a:tc>
                  <a:txBody>
                    <a:bodyPr/>
                    <a:lstStyle/>
                    <a:p>
                      <a:r>
                        <a:rPr lang="en-US" sz="1400" dirty="0" smtClean="0"/>
                        <a:t>To</a:t>
                      </a:r>
                      <a:r>
                        <a:rPr lang="en-US" sz="1400" baseline="0" dirty="0" smtClean="0"/>
                        <a:t> check prior year performance</a:t>
                      </a:r>
                      <a:endParaRPr lang="en-GB"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rgbClr val="FFFFFF"/>
                    </a:solidFill>
                  </a:tcPr>
                </a:tc>
                <a:tc>
                  <a:txBody>
                    <a:bodyPr/>
                    <a:lstStyle/>
                    <a:p>
                      <a:r>
                        <a:rPr lang="en-US" sz="1400" b="1" dirty="0" smtClean="0"/>
                        <a:t>To be agreed with Transnet</a:t>
                      </a:r>
                      <a:endParaRPr lang="en-GB" sz="1400" b="1" dirty="0"/>
                    </a:p>
                  </a:txBody>
                  <a:tcP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rgbClr val="FFFFFF"/>
                    </a:solidFill>
                  </a:tcPr>
                </a:tc>
              </a:tr>
            </a:tbl>
          </a:graphicData>
        </a:graphic>
      </p:graphicFrame>
      <p:sp>
        <p:nvSpPr>
          <p:cNvPr id="9" name="Rectangle 8"/>
          <p:cNvSpPr/>
          <p:nvPr/>
        </p:nvSpPr>
        <p:spPr>
          <a:xfrm>
            <a:off x="323528" y="260648"/>
            <a:ext cx="8358246" cy="735470"/>
          </a:xfrm>
          <a:prstGeom prst="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463550" lvl="0" indent="-463550" eaLnBrk="0" hangingPunct="0">
              <a:defRPr/>
            </a:pPr>
            <a:r>
              <a:rPr lang="en-US" sz="2000" b="1" kern="0" dirty="0" smtClean="0">
                <a:solidFill>
                  <a:schemeClr val="tx2"/>
                </a:solidFill>
                <a:latin typeface="Arial Black" pitchFamily="34" charset="0"/>
              </a:rPr>
              <a:t>Operational efficiency indicators for transport </a:t>
            </a:r>
            <a:endParaRPr lang="en-US" sz="2000" b="1" kern="0" dirty="0">
              <a:solidFill>
                <a:schemeClr val="tx2"/>
              </a:solidFill>
              <a:latin typeface="Arial Black" pitchFamily="34" charset="0"/>
            </a:endParaRPr>
          </a:p>
        </p:txBody>
      </p:sp>
    </p:spTree>
    <p:extLst>
      <p:ext uri="{BB962C8B-B14F-4D97-AF65-F5344CB8AC3E}">
        <p14:creationId xmlns:p14="http://schemas.microsoft.com/office/powerpoint/2010/main" val="378420470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332656"/>
            <a:ext cx="8229600" cy="1143000"/>
          </a:xfrm>
        </p:spPr>
        <p:txBody>
          <a:bodyPr/>
          <a:lstStyle/>
          <a:p>
            <a:r>
              <a:rPr lang="en-US" dirty="0" smtClean="0"/>
              <a:t>What is sustainability?</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733268384"/>
              </p:ext>
            </p:extLst>
          </p:nvPr>
        </p:nvGraphicFramePr>
        <p:xfrm>
          <a:off x="457200" y="1600200"/>
          <a:ext cx="8219256" cy="4525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30563360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9552" y="188640"/>
            <a:ext cx="8229600" cy="1143000"/>
          </a:xfrm>
        </p:spPr>
        <p:txBody>
          <a:bodyPr>
            <a:normAutofit fontScale="90000"/>
          </a:bodyPr>
          <a:lstStyle/>
          <a:p>
            <a:r>
              <a:rPr lang="en-US" dirty="0" smtClean="0"/>
              <a:t>Current Seminal Documents for Africa</a:t>
            </a:r>
            <a:endParaRPr lang="en-US" dirty="0"/>
          </a:p>
        </p:txBody>
      </p:sp>
      <p:sp>
        <p:nvSpPr>
          <p:cNvPr id="3" name="Content Placeholder 2"/>
          <p:cNvSpPr>
            <a:spLocks noGrp="1"/>
          </p:cNvSpPr>
          <p:nvPr>
            <p:ph idx="1"/>
          </p:nvPr>
        </p:nvSpPr>
        <p:spPr>
          <a:xfrm>
            <a:off x="0" y="1484784"/>
            <a:ext cx="9144000" cy="4752528"/>
          </a:xfrm>
        </p:spPr>
        <p:txBody>
          <a:bodyPr>
            <a:normAutofit fontScale="85000" lnSpcReduction="20000"/>
          </a:bodyPr>
          <a:lstStyle/>
          <a:p>
            <a:r>
              <a:rPr lang="en-US" dirty="0" smtClean="0">
                <a:solidFill>
                  <a:schemeClr val="bg1"/>
                </a:solidFill>
              </a:rPr>
              <a:t>‘Infrastructure to 2030’: (ISBN 978-92-64-02398-7 OECD Publishing, May 2006)</a:t>
            </a:r>
          </a:p>
          <a:p>
            <a:r>
              <a:rPr lang="en-US" dirty="0" smtClean="0">
                <a:solidFill>
                  <a:schemeClr val="bg1"/>
                </a:solidFill>
              </a:rPr>
              <a:t>‘The African Infrastructure Country Diagnostic (Study)’:"Africa‘s Infrastructure: A Time for Transformation”: The World Bank, released end 2009</a:t>
            </a:r>
          </a:p>
          <a:p>
            <a:pPr>
              <a:buNone/>
            </a:pPr>
            <a:r>
              <a:rPr lang="en-US" dirty="0" smtClean="0">
                <a:solidFill>
                  <a:schemeClr val="bg1"/>
                </a:solidFill>
              </a:rPr>
              <a:t>	</a:t>
            </a:r>
            <a:r>
              <a:rPr lang="en-US" dirty="0" smtClean="0">
                <a:solidFill>
                  <a:schemeClr val="bg1"/>
                </a:solidFill>
                <a:hlinkClick r:id="rId3"/>
              </a:rPr>
              <a:t> http://www.infrastructureafrica.org/aicd</a:t>
            </a:r>
            <a:endParaRPr lang="en-US" dirty="0" smtClean="0">
              <a:solidFill>
                <a:schemeClr val="bg1"/>
              </a:solidFill>
            </a:endParaRPr>
          </a:p>
          <a:p>
            <a:r>
              <a:rPr lang="en-US" dirty="0" smtClean="0">
                <a:solidFill>
                  <a:schemeClr val="bg1"/>
                </a:solidFill>
              </a:rPr>
              <a:t>IRF International Road and CODATU public transport statistics, published annually, together with </a:t>
            </a:r>
            <a:r>
              <a:rPr lang="en-US" dirty="0" err="1" smtClean="0">
                <a:solidFill>
                  <a:schemeClr val="bg1"/>
                </a:solidFill>
              </a:rPr>
              <a:t>gTKP</a:t>
            </a:r>
            <a:r>
              <a:rPr lang="en-US" dirty="0" smtClean="0">
                <a:solidFill>
                  <a:schemeClr val="bg1"/>
                </a:solidFill>
              </a:rPr>
              <a:t>/SUTP (German), ITDP (New York), ITSSA and ‘The New Mobility/Economy’ Cape Town</a:t>
            </a:r>
          </a:p>
          <a:p>
            <a:r>
              <a:rPr lang="en-US" dirty="0" smtClean="0">
                <a:solidFill>
                  <a:schemeClr val="bg1"/>
                </a:solidFill>
              </a:rPr>
              <a:t>‘Heads in the Sand’: Martin Creamer Publications: A Report by Global Witness: October 2009</a:t>
            </a:r>
          </a:p>
          <a:p>
            <a:pPr>
              <a:buNone/>
            </a:pPr>
            <a:endParaRPr lang="en-US" dirty="0" smtClean="0"/>
          </a:p>
        </p:txBody>
      </p:sp>
      <p:sp>
        <p:nvSpPr>
          <p:cNvPr id="4" name="Date Placeholder 3"/>
          <p:cNvSpPr>
            <a:spLocks noGrp="1"/>
          </p:cNvSpPr>
          <p:nvPr>
            <p:ph type="dt" sz="half" idx="4294967295"/>
          </p:nvPr>
        </p:nvSpPr>
        <p:spPr>
          <a:xfrm>
            <a:off x="457200" y="6356350"/>
            <a:ext cx="2133600" cy="365125"/>
          </a:xfrm>
          <a:prstGeom prst="rect">
            <a:avLst/>
          </a:prstGeom>
        </p:spPr>
        <p:txBody>
          <a:bodyPr/>
          <a:lstStyle/>
          <a:p>
            <a:pPr>
              <a:defRPr/>
            </a:pPr>
            <a:fld id="{E86086AC-336C-40E5-957B-3B9AF0EC24A9}" type="datetime1">
              <a:rPr lang="en-US" smtClean="0"/>
              <a:t>5/6/2012</a:t>
            </a:fld>
            <a:endParaRPr lang="en-GB" dirty="0"/>
          </a:p>
        </p:txBody>
      </p:sp>
      <p:sp>
        <p:nvSpPr>
          <p:cNvPr id="5" name="Footer Placeholder 4"/>
          <p:cNvSpPr>
            <a:spLocks noGrp="1"/>
          </p:cNvSpPr>
          <p:nvPr>
            <p:ph type="ftr" sz="quarter" idx="4294967295"/>
          </p:nvPr>
        </p:nvSpPr>
        <p:spPr>
          <a:xfrm>
            <a:off x="3124200" y="6356350"/>
            <a:ext cx="2895600" cy="365125"/>
          </a:xfrm>
          <a:prstGeom prst="rect">
            <a:avLst/>
          </a:prstGeom>
        </p:spPr>
        <p:txBody>
          <a:bodyPr/>
          <a:lstStyle/>
          <a:p>
            <a:pPr>
              <a:defRPr/>
            </a:pPr>
            <a:r>
              <a:rPr lang="en-GB" sz="1200" smtClean="0"/>
              <a:t>SARF_RPF Conference, Fernhill: PMB/Msunduze</a:t>
            </a:r>
            <a:endParaRPr lang="en-GB" dirty="0"/>
          </a:p>
        </p:txBody>
      </p:sp>
    </p:spTree>
    <p:extLst>
      <p:ext uri="{BB962C8B-B14F-4D97-AF65-F5344CB8AC3E}">
        <p14:creationId xmlns:p14="http://schemas.microsoft.com/office/powerpoint/2010/main" val="426638686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188640"/>
            <a:ext cx="8229600" cy="1143000"/>
          </a:xfrm>
        </p:spPr>
        <p:txBody>
          <a:bodyPr/>
          <a:lstStyle/>
          <a:p>
            <a:r>
              <a:rPr lang="en-US" dirty="0" smtClean="0"/>
              <a:t>Fundamental Findings: OECD</a:t>
            </a:r>
            <a:endParaRPr lang="en-US" dirty="0"/>
          </a:p>
        </p:txBody>
      </p:sp>
      <p:sp>
        <p:nvSpPr>
          <p:cNvPr id="3" name="Content Placeholder 2"/>
          <p:cNvSpPr>
            <a:spLocks noGrp="1"/>
          </p:cNvSpPr>
          <p:nvPr>
            <p:ph idx="1"/>
          </p:nvPr>
        </p:nvSpPr>
        <p:spPr>
          <a:xfrm>
            <a:off x="467544" y="1268761"/>
            <a:ext cx="8219256" cy="4752628"/>
          </a:xfrm>
        </p:spPr>
        <p:txBody>
          <a:bodyPr/>
          <a:lstStyle/>
          <a:p>
            <a:r>
              <a:rPr lang="en-US" sz="2800" dirty="0" smtClean="0">
                <a:solidFill>
                  <a:schemeClr val="bg1"/>
                </a:solidFill>
              </a:rPr>
              <a:t>Fifteen policy recommendations, three of which are listed here.</a:t>
            </a:r>
          </a:p>
          <a:p>
            <a:r>
              <a:rPr lang="en-US" sz="2800" dirty="0" smtClean="0">
                <a:solidFill>
                  <a:schemeClr val="bg1"/>
                </a:solidFill>
              </a:rPr>
              <a:t>Infrastructure is long term in nature and its provision is necessary irrespective of changing political persuasions</a:t>
            </a:r>
          </a:p>
          <a:p>
            <a:r>
              <a:rPr lang="en-US" sz="2800" dirty="0" smtClean="0">
                <a:solidFill>
                  <a:schemeClr val="bg1"/>
                </a:solidFill>
              </a:rPr>
              <a:t>Asset management is of equal importance to new investment</a:t>
            </a:r>
          </a:p>
          <a:p>
            <a:r>
              <a:rPr lang="en-US" sz="2800" dirty="0" smtClean="0">
                <a:solidFill>
                  <a:schemeClr val="bg1"/>
                </a:solidFill>
              </a:rPr>
              <a:t>The governments of the World can no longer afford to provide the necessary infrastructure unaided. There have to be PPPs. </a:t>
            </a:r>
            <a:endParaRPr lang="en-US" sz="2800" dirty="0">
              <a:solidFill>
                <a:schemeClr val="bg1"/>
              </a:solidFill>
            </a:endParaRPr>
          </a:p>
        </p:txBody>
      </p:sp>
      <p:sp>
        <p:nvSpPr>
          <p:cNvPr id="4" name="Date Placeholder 3"/>
          <p:cNvSpPr>
            <a:spLocks noGrp="1"/>
          </p:cNvSpPr>
          <p:nvPr>
            <p:ph type="dt" sz="half" idx="4294967295"/>
          </p:nvPr>
        </p:nvSpPr>
        <p:spPr>
          <a:xfrm>
            <a:off x="457200" y="6245225"/>
            <a:ext cx="2133600" cy="476250"/>
          </a:xfrm>
          <a:prstGeom prst="rect">
            <a:avLst/>
          </a:prstGeom>
        </p:spPr>
        <p:txBody>
          <a:bodyPr/>
          <a:lstStyle/>
          <a:p>
            <a:pPr>
              <a:defRPr/>
            </a:pPr>
            <a:fld id="{A78D3C9D-07F7-453B-8463-10876D6CC373}" type="datetime1">
              <a:rPr lang="en-US" smtClean="0"/>
              <a:t>5/6/2012</a:t>
            </a:fld>
            <a:endParaRPr lang="en-GB" dirty="0"/>
          </a:p>
        </p:txBody>
      </p:sp>
      <p:sp>
        <p:nvSpPr>
          <p:cNvPr id="5" name="Footer Placeholder 4"/>
          <p:cNvSpPr>
            <a:spLocks noGrp="1"/>
          </p:cNvSpPr>
          <p:nvPr>
            <p:ph type="ftr" sz="quarter" idx="4294967295"/>
          </p:nvPr>
        </p:nvSpPr>
        <p:spPr>
          <a:xfrm>
            <a:off x="3124200" y="6245225"/>
            <a:ext cx="2895600" cy="476250"/>
          </a:xfrm>
          <a:prstGeom prst="rect">
            <a:avLst/>
          </a:prstGeom>
        </p:spPr>
        <p:txBody>
          <a:bodyPr/>
          <a:lstStyle/>
          <a:p>
            <a:pPr>
              <a:defRPr/>
            </a:pPr>
            <a:r>
              <a:rPr lang="en-ZA" sz="1200" smtClean="0"/>
              <a:t>SARF_RPF Conference, Fernhill: PMB/Msunduze</a:t>
            </a:r>
            <a:endParaRPr lang="en-GB" dirty="0"/>
          </a:p>
        </p:txBody>
      </p:sp>
    </p:spTree>
    <p:extLst>
      <p:ext uri="{BB962C8B-B14F-4D97-AF65-F5344CB8AC3E}">
        <p14:creationId xmlns:p14="http://schemas.microsoft.com/office/powerpoint/2010/main" val="509521759"/>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cstate="print"/>
          <a:srcRect/>
          <a:stretch>
            <a:fillRect/>
          </a:stretch>
        </p:blipFill>
        <p:spPr bwMode="auto">
          <a:xfrm>
            <a:off x="1404938" y="0"/>
            <a:ext cx="6334125" cy="9715500"/>
          </a:xfrm>
          <a:prstGeom prst="rect">
            <a:avLst/>
          </a:prstGeom>
          <a:noFill/>
          <a:ln w="9525">
            <a:noFill/>
            <a:miter lim="800000"/>
            <a:headEnd/>
            <a:tailEnd/>
          </a:ln>
        </p:spPr>
      </p:pic>
    </p:spTree>
    <p:extLst>
      <p:ext uri="{BB962C8B-B14F-4D97-AF65-F5344CB8AC3E}">
        <p14:creationId xmlns:p14="http://schemas.microsoft.com/office/powerpoint/2010/main" val="1569706492"/>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9552" y="188640"/>
            <a:ext cx="8229600" cy="1143000"/>
          </a:xfrm>
        </p:spPr>
        <p:txBody>
          <a:bodyPr/>
          <a:lstStyle/>
          <a:p>
            <a:r>
              <a:rPr lang="en-US" dirty="0" smtClean="0"/>
              <a:t>Where does South Africa stand…..</a:t>
            </a:r>
            <a:endParaRPr lang="en-US" dirty="0"/>
          </a:p>
        </p:txBody>
      </p:sp>
      <p:sp>
        <p:nvSpPr>
          <p:cNvPr id="3" name="Content Placeholder 2"/>
          <p:cNvSpPr>
            <a:spLocks noGrp="1"/>
          </p:cNvSpPr>
          <p:nvPr>
            <p:ph idx="1"/>
          </p:nvPr>
        </p:nvSpPr>
        <p:spPr>
          <a:xfrm>
            <a:off x="467544" y="1600200"/>
            <a:ext cx="8219256" cy="4525963"/>
          </a:xfrm>
        </p:spPr>
        <p:txBody>
          <a:bodyPr>
            <a:normAutofit fontScale="92500" lnSpcReduction="10000"/>
          </a:bodyPr>
          <a:lstStyle/>
          <a:p>
            <a:r>
              <a:rPr lang="en-US" dirty="0" smtClean="0">
                <a:solidFill>
                  <a:schemeClr val="bg1"/>
                </a:solidFill>
              </a:rPr>
              <a:t>Except for Road Safety data, South Africa’s comes from 2000 and remains largely incomplete </a:t>
            </a:r>
            <a:r>
              <a:rPr lang="en-US" sz="3000" dirty="0" smtClean="0">
                <a:solidFill>
                  <a:schemeClr val="bg1"/>
                </a:solidFill>
              </a:rPr>
              <a:t>(Thanks to SABITA and SANRAL for what there is)</a:t>
            </a:r>
          </a:p>
          <a:p>
            <a:r>
              <a:rPr lang="en-US" dirty="0" smtClean="0">
                <a:solidFill>
                  <a:schemeClr val="bg1"/>
                </a:solidFill>
              </a:rPr>
              <a:t>Competitors’ (</a:t>
            </a:r>
            <a:r>
              <a:rPr lang="en-US" dirty="0" err="1" smtClean="0">
                <a:solidFill>
                  <a:schemeClr val="bg1"/>
                </a:solidFill>
              </a:rPr>
              <a:t>ie</a:t>
            </a:r>
            <a:r>
              <a:rPr lang="en-US" dirty="0" smtClean="0">
                <a:solidFill>
                  <a:schemeClr val="bg1"/>
                </a:solidFill>
              </a:rPr>
              <a:t> BRICs) data is complete and current </a:t>
            </a:r>
            <a:r>
              <a:rPr lang="en-US" dirty="0" err="1" smtClean="0">
                <a:solidFill>
                  <a:schemeClr val="bg1"/>
                </a:solidFill>
              </a:rPr>
              <a:t>viz</a:t>
            </a:r>
            <a:r>
              <a:rPr lang="en-US" dirty="0" smtClean="0">
                <a:solidFill>
                  <a:schemeClr val="bg1"/>
                </a:solidFill>
              </a:rPr>
              <a:t> 2005 (now 2009)</a:t>
            </a:r>
          </a:p>
          <a:p>
            <a:r>
              <a:rPr lang="en-US" dirty="0" smtClean="0">
                <a:solidFill>
                  <a:schemeClr val="bg1"/>
                </a:solidFill>
              </a:rPr>
              <a:t>Current IRF statistics are dated 2011, data up to 2009, available from SARF Head Office in </a:t>
            </a:r>
            <a:r>
              <a:rPr lang="en-US" dirty="0" err="1" smtClean="0">
                <a:solidFill>
                  <a:schemeClr val="bg1"/>
                </a:solidFill>
              </a:rPr>
              <a:t>Braamfontein</a:t>
            </a:r>
            <a:r>
              <a:rPr lang="en-US" dirty="0" smtClean="0">
                <a:solidFill>
                  <a:schemeClr val="bg1"/>
                </a:solidFill>
              </a:rPr>
              <a:t> at no cost if you are a paid up member of SARF</a:t>
            </a:r>
            <a:endParaRPr lang="en-US" dirty="0">
              <a:solidFill>
                <a:schemeClr val="bg1"/>
              </a:solidFill>
            </a:endParaRPr>
          </a:p>
        </p:txBody>
      </p:sp>
    </p:spTree>
    <p:extLst>
      <p:ext uri="{BB962C8B-B14F-4D97-AF65-F5344CB8AC3E}">
        <p14:creationId xmlns:p14="http://schemas.microsoft.com/office/powerpoint/2010/main" val="1483733876"/>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9552" y="188640"/>
            <a:ext cx="8229600" cy="1143000"/>
          </a:xfrm>
        </p:spPr>
        <p:txBody>
          <a:bodyPr/>
          <a:lstStyle/>
          <a:p>
            <a:r>
              <a:rPr lang="en-US" dirty="0" smtClean="0"/>
              <a:t>Generic observations</a:t>
            </a:r>
            <a:endParaRPr lang="en-US" dirty="0"/>
          </a:p>
        </p:txBody>
      </p:sp>
      <p:sp>
        <p:nvSpPr>
          <p:cNvPr id="3" name="Content Placeholder 2"/>
          <p:cNvSpPr>
            <a:spLocks noGrp="1"/>
          </p:cNvSpPr>
          <p:nvPr>
            <p:ph idx="1"/>
          </p:nvPr>
        </p:nvSpPr>
        <p:spPr>
          <a:xfrm>
            <a:off x="539552" y="1600200"/>
            <a:ext cx="8147248" cy="4525963"/>
          </a:xfrm>
        </p:spPr>
        <p:txBody>
          <a:bodyPr>
            <a:noAutofit/>
          </a:bodyPr>
          <a:lstStyle/>
          <a:p>
            <a:r>
              <a:rPr lang="en-US" sz="2200" dirty="0" smtClean="0">
                <a:solidFill>
                  <a:schemeClr val="bg1"/>
                </a:solidFill>
              </a:rPr>
              <a:t>While the title of the IRF publication says ‘International World Roads Statistics’ they extend very comprehensively into rail and liquid energy, also accommodating economic indicators and environmental considerations (</a:t>
            </a:r>
            <a:r>
              <a:rPr lang="en-US" sz="2200" dirty="0" err="1" smtClean="0">
                <a:solidFill>
                  <a:schemeClr val="bg1"/>
                </a:solidFill>
              </a:rPr>
              <a:t>eg</a:t>
            </a:r>
            <a:r>
              <a:rPr lang="en-US" sz="2200" dirty="0" smtClean="0">
                <a:solidFill>
                  <a:schemeClr val="bg1"/>
                </a:solidFill>
              </a:rPr>
              <a:t> fuel consumption and carbon emissions), although not yet logistics or public transport data</a:t>
            </a:r>
          </a:p>
          <a:p>
            <a:pPr>
              <a:buNone/>
            </a:pPr>
            <a:endParaRPr lang="en-US" sz="2200" dirty="0" smtClean="0">
              <a:solidFill>
                <a:schemeClr val="bg1"/>
              </a:solidFill>
            </a:endParaRPr>
          </a:p>
          <a:p>
            <a:r>
              <a:rPr lang="en-US" sz="2200" b="1" dirty="0" smtClean="0">
                <a:solidFill>
                  <a:schemeClr val="bg1"/>
                </a:solidFill>
              </a:rPr>
              <a:t>RPF requested to consider how to bring South Africa back on board in providing timeous, comprehensive internationally comparative quality data within the international data set already described by and existent with the IRF</a:t>
            </a:r>
            <a:r>
              <a:rPr lang="en-US" sz="2300" b="1" dirty="0" smtClean="0">
                <a:solidFill>
                  <a:schemeClr val="bg1"/>
                </a:solidFill>
              </a:rPr>
              <a:t> </a:t>
            </a:r>
            <a:r>
              <a:rPr lang="en-US" sz="2300" dirty="0" smtClean="0">
                <a:solidFill>
                  <a:schemeClr val="bg1"/>
                </a:solidFill>
              </a:rPr>
              <a:t>(with extension into public transport, logistics and other related energy data </a:t>
            </a:r>
            <a:r>
              <a:rPr lang="en-US" sz="2300" dirty="0" err="1" smtClean="0">
                <a:solidFill>
                  <a:schemeClr val="bg1"/>
                </a:solidFill>
              </a:rPr>
              <a:t>eg</a:t>
            </a:r>
            <a:r>
              <a:rPr lang="en-US" sz="2300" dirty="0" smtClean="0">
                <a:solidFill>
                  <a:schemeClr val="bg1"/>
                </a:solidFill>
              </a:rPr>
              <a:t> electricity for both rail traction and electricity/gas for road based vehicles)</a:t>
            </a:r>
            <a:endParaRPr lang="en-US" sz="2300" b="1" dirty="0">
              <a:solidFill>
                <a:schemeClr val="bg1"/>
              </a:solidFill>
            </a:endParaRPr>
          </a:p>
        </p:txBody>
      </p:sp>
    </p:spTree>
    <p:extLst>
      <p:ext uri="{BB962C8B-B14F-4D97-AF65-F5344CB8AC3E}">
        <p14:creationId xmlns:p14="http://schemas.microsoft.com/office/powerpoint/2010/main" val="667341100"/>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9552" y="332656"/>
            <a:ext cx="8229600" cy="1143000"/>
          </a:xfrm>
        </p:spPr>
        <p:txBody>
          <a:bodyPr/>
          <a:lstStyle/>
          <a:p>
            <a:r>
              <a:rPr lang="en-US" dirty="0" smtClean="0"/>
              <a:t>Fundamental Closing Thoughts</a:t>
            </a:r>
            <a:endParaRPr lang="en-ZA" dirty="0"/>
          </a:p>
        </p:txBody>
      </p:sp>
      <p:sp>
        <p:nvSpPr>
          <p:cNvPr id="3" name="Content Placeholder 2"/>
          <p:cNvSpPr>
            <a:spLocks noGrp="1"/>
          </p:cNvSpPr>
          <p:nvPr>
            <p:ph idx="1"/>
          </p:nvPr>
        </p:nvSpPr>
        <p:spPr>
          <a:xfrm>
            <a:off x="323528" y="1700808"/>
            <a:ext cx="8568952" cy="4425355"/>
          </a:xfrm>
        </p:spPr>
        <p:txBody>
          <a:bodyPr/>
          <a:lstStyle/>
          <a:p>
            <a:r>
              <a:rPr lang="en-US" sz="2800" dirty="0" smtClean="0">
                <a:solidFill>
                  <a:schemeClr val="bg1"/>
                </a:solidFill>
              </a:rPr>
              <a:t>Economic roads should be funded as directly as possible. This means direct user charging, using loan funding if necessary.</a:t>
            </a:r>
          </a:p>
          <a:p>
            <a:r>
              <a:rPr lang="en-US" sz="2800" dirty="0" smtClean="0">
                <a:solidFill>
                  <a:schemeClr val="bg1"/>
                </a:solidFill>
              </a:rPr>
              <a:t>Roads with a mixed economic and social function should be funded from an indirect tax. This means a levy on fuel, with decisions being taken as close to the ground as possible. Do NOT loan fund.</a:t>
            </a:r>
          </a:p>
          <a:p>
            <a:r>
              <a:rPr lang="en-US" sz="2800" dirty="0" smtClean="0">
                <a:solidFill>
                  <a:schemeClr val="bg1"/>
                </a:solidFill>
              </a:rPr>
              <a:t>Roads with a purely social function should be funded from the general tax bases, using loan funding if essential.</a:t>
            </a:r>
          </a:p>
        </p:txBody>
      </p:sp>
    </p:spTree>
    <p:extLst>
      <p:ext uri="{BB962C8B-B14F-4D97-AF65-F5344CB8AC3E}">
        <p14:creationId xmlns:p14="http://schemas.microsoft.com/office/powerpoint/2010/main" val="2396314571"/>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9552" y="260648"/>
            <a:ext cx="8229600" cy="1143000"/>
          </a:xfrm>
        </p:spPr>
        <p:txBody>
          <a:bodyPr/>
          <a:lstStyle/>
          <a:p>
            <a:r>
              <a:rPr lang="en-US" dirty="0" smtClean="0"/>
              <a:t>Takeaway</a:t>
            </a:r>
            <a:endParaRPr lang="en-ZA" dirty="0"/>
          </a:p>
        </p:txBody>
      </p:sp>
      <p:sp>
        <p:nvSpPr>
          <p:cNvPr id="3" name="Content Placeholder 2"/>
          <p:cNvSpPr>
            <a:spLocks noGrp="1"/>
          </p:cNvSpPr>
          <p:nvPr>
            <p:ph idx="1"/>
          </p:nvPr>
        </p:nvSpPr>
        <p:spPr>
          <a:xfrm>
            <a:off x="395536" y="1340768"/>
            <a:ext cx="8424936" cy="4968552"/>
          </a:xfrm>
        </p:spPr>
        <p:txBody>
          <a:bodyPr/>
          <a:lstStyle/>
          <a:p>
            <a:r>
              <a:rPr lang="en-US" sz="3000" dirty="0">
                <a:solidFill>
                  <a:schemeClr val="bg1"/>
                </a:solidFill>
              </a:rPr>
              <a:t>The mix of these options remains a political choice.</a:t>
            </a:r>
          </a:p>
          <a:p>
            <a:r>
              <a:rPr lang="en-US" sz="3000" dirty="0">
                <a:solidFill>
                  <a:schemeClr val="bg1"/>
                </a:solidFill>
              </a:rPr>
              <a:t>Tolls; fuel levy; </a:t>
            </a:r>
            <a:r>
              <a:rPr lang="en-US" sz="3000" dirty="0" smtClean="0">
                <a:solidFill>
                  <a:schemeClr val="bg1"/>
                </a:solidFill>
              </a:rPr>
              <a:t>EPWP/Jobs Fund </a:t>
            </a:r>
          </a:p>
          <a:p>
            <a:r>
              <a:rPr lang="en-US" sz="3000" dirty="0" smtClean="0">
                <a:solidFill>
                  <a:schemeClr val="bg1"/>
                </a:solidFill>
              </a:rPr>
              <a:t>Transport operational subsidies …..sustainability?</a:t>
            </a:r>
          </a:p>
          <a:p>
            <a:r>
              <a:rPr lang="en-US" sz="3000" dirty="0" err="1" smtClean="0">
                <a:solidFill>
                  <a:schemeClr val="bg1"/>
                </a:solidFill>
              </a:rPr>
              <a:t>Recognising</a:t>
            </a:r>
            <a:r>
              <a:rPr lang="en-US" sz="3000" dirty="0" smtClean="0">
                <a:solidFill>
                  <a:schemeClr val="bg1"/>
                </a:solidFill>
              </a:rPr>
              <a:t> the political nature of road and transport investment decisions, is it not time to resuscitate the National Transport Commission, representative of government, stakeholders, users, business and civil society?</a:t>
            </a:r>
            <a:endParaRPr lang="en-ZA" sz="3000" dirty="0">
              <a:solidFill>
                <a:schemeClr val="bg1"/>
              </a:solidFill>
            </a:endParaRPr>
          </a:p>
        </p:txBody>
      </p:sp>
    </p:spTree>
    <p:extLst>
      <p:ext uri="{BB962C8B-B14F-4D97-AF65-F5344CB8AC3E}">
        <p14:creationId xmlns:p14="http://schemas.microsoft.com/office/powerpoint/2010/main" val="242348607"/>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Thank you</a:t>
            </a:r>
            <a:endParaRPr lang="en-US" dirty="0"/>
          </a:p>
        </p:txBody>
      </p:sp>
      <p:sp>
        <p:nvSpPr>
          <p:cNvPr id="3" name="Text Placeholder 2"/>
          <p:cNvSpPr>
            <a:spLocks noGrp="1"/>
          </p:cNvSpPr>
          <p:nvPr>
            <p:ph type="body" idx="1"/>
          </p:nvPr>
        </p:nvSpPr>
        <p:spPr/>
        <p:txBody>
          <a:bodyPr/>
          <a:lstStyle/>
          <a:p>
            <a:r>
              <a:rPr lang="en-US" dirty="0" smtClean="0"/>
              <a:t>Peter Copley Pr Eng: Evaluation Specialist DBSA: peterc@dbsa.org</a:t>
            </a:r>
            <a:endParaRPr lang="en-US" dirty="0"/>
          </a:p>
        </p:txBody>
      </p:sp>
    </p:spTree>
    <p:extLst>
      <p:ext uri="{BB962C8B-B14F-4D97-AF65-F5344CB8AC3E}">
        <p14:creationId xmlns:p14="http://schemas.microsoft.com/office/powerpoint/2010/main" val="1311165922"/>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1666" name="Rectangle 2"/>
          <p:cNvSpPr>
            <a:spLocks noGrp="1" noChangeArrowheads="1"/>
          </p:cNvSpPr>
          <p:nvPr>
            <p:ph type="title"/>
          </p:nvPr>
        </p:nvSpPr>
        <p:spPr/>
        <p:txBody>
          <a:bodyPr/>
          <a:lstStyle/>
          <a:p>
            <a:r>
              <a:rPr lang="en-US"/>
              <a:t>Contact Details</a:t>
            </a:r>
          </a:p>
        </p:txBody>
      </p:sp>
      <p:graphicFrame>
        <p:nvGraphicFramePr>
          <p:cNvPr id="241703" name="Group 39"/>
          <p:cNvGraphicFramePr>
            <a:graphicFrameLocks noGrp="1"/>
          </p:cNvGraphicFramePr>
          <p:nvPr>
            <p:ph idx="1"/>
            <p:extLst>
              <p:ext uri="{D42A27DB-BD31-4B8C-83A1-F6EECF244321}">
                <p14:modId xmlns:p14="http://schemas.microsoft.com/office/powerpoint/2010/main" val="2262578114"/>
              </p:ext>
            </p:extLst>
          </p:nvPr>
        </p:nvGraphicFramePr>
        <p:xfrm>
          <a:off x="715963" y="1717675"/>
          <a:ext cx="7716837" cy="4335904"/>
        </p:xfrm>
        <a:graphic>
          <a:graphicData uri="http://schemas.openxmlformats.org/drawingml/2006/table">
            <a:tbl>
              <a:tblPr/>
              <a:tblGrid>
                <a:gridCol w="2646362"/>
                <a:gridCol w="2454275"/>
                <a:gridCol w="2616200"/>
              </a:tblGrid>
              <a:tr h="577850">
                <a:tc gridSpan="3">
                  <a:txBody>
                    <a:bodyPr/>
                    <a:lstStyle/>
                    <a:p>
                      <a:pPr marL="0" marR="0" lvl="0" indent="0" algn="l" defTabSz="839788"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dirty="0" smtClean="0">
                          <a:ln>
                            <a:noFill/>
                          </a:ln>
                          <a:solidFill>
                            <a:schemeClr val="bg1"/>
                          </a:solidFill>
                          <a:effectLst/>
                          <a:latin typeface="Arial" charset="0"/>
                        </a:rPr>
                        <a:t>Development Bank of Southern Africa</a:t>
                      </a:r>
                    </a:p>
                  </a:txBody>
                  <a:tcPr marL="91416" marR="91416" marT="45707" marB="45707" horzOverflow="overflow">
                    <a:lnL w="12700" cap="flat" cmpd="sng" algn="ctr">
                      <a:solidFill>
                        <a:schemeClr val="bg1"/>
                      </a:solidFill>
                      <a:prstDash val="solid"/>
                      <a:round/>
                      <a:headEnd type="none" w="sm" len="sm"/>
                      <a:tailEnd type="none" w="sm" len="sm"/>
                    </a:lnL>
                    <a:lnR w="12700" cap="flat" cmpd="sng" algn="ctr">
                      <a:solidFill>
                        <a:schemeClr val="bg1"/>
                      </a:solidFill>
                      <a:prstDash val="solid"/>
                      <a:round/>
                      <a:headEnd type="none" w="sm" len="sm"/>
                      <a:tailEnd type="none" w="sm" len="sm"/>
                    </a:lnR>
                    <a:lnT w="12700" cap="flat" cmpd="sng" algn="ctr">
                      <a:solidFill>
                        <a:schemeClr val="bg1"/>
                      </a:solidFill>
                      <a:prstDash val="solid"/>
                      <a:round/>
                      <a:headEnd type="none" w="sm" len="sm"/>
                      <a:tailEnd type="none" w="sm" len="sm"/>
                    </a:lnT>
                    <a:lnB w="12700" cap="flat" cmpd="sng" algn="ctr">
                      <a:solidFill>
                        <a:schemeClr val="bg1"/>
                      </a:solidFill>
                      <a:prstDash val="solid"/>
                      <a:round/>
                      <a:headEnd type="none" w="med" len="med"/>
                      <a:tailEnd type="none" w="med" len="med"/>
                    </a:lnB>
                    <a:lnTlToBr>
                      <a:noFill/>
                    </a:lnTlToBr>
                    <a:lnBlToTr>
                      <a:noFill/>
                    </a:lnBlToTr>
                    <a:solidFill>
                      <a:schemeClr val="tx1">
                        <a:alpha val="50000"/>
                      </a:schemeClr>
                    </a:solidFill>
                  </a:tcPr>
                </a:tc>
                <a:tc hMerge="1">
                  <a:txBody>
                    <a:bodyPr/>
                    <a:lstStyle/>
                    <a:p>
                      <a:endParaRPr lang="en-US"/>
                    </a:p>
                  </a:txBody>
                  <a:tcPr/>
                </a:tc>
                <a:tc hMerge="1">
                  <a:txBody>
                    <a:bodyPr/>
                    <a:lstStyle/>
                    <a:p>
                      <a:endParaRPr lang="en-US"/>
                    </a:p>
                  </a:txBody>
                  <a:tcPr/>
                </a:tc>
              </a:tr>
              <a:tr h="166688">
                <a:tc>
                  <a:txBody>
                    <a:bodyPr/>
                    <a:lstStyle/>
                    <a:p>
                      <a:pPr marL="0" marR="0" lvl="0" indent="0" algn="l" defTabSz="839788"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smtClean="0">
                          <a:ln>
                            <a:noFill/>
                          </a:ln>
                          <a:solidFill>
                            <a:schemeClr val="bg1"/>
                          </a:solidFill>
                          <a:effectLst/>
                          <a:latin typeface="Arial" charset="0"/>
                        </a:rPr>
                        <a:t>Registered office</a:t>
                      </a:r>
                      <a:endParaRPr kumimoji="0" lang="en-GB" sz="2000" b="0" i="0" u="none" strike="noStrike" cap="none" normalizeH="0" baseline="0" smtClean="0">
                        <a:ln>
                          <a:noFill/>
                        </a:ln>
                        <a:solidFill>
                          <a:schemeClr val="bg1"/>
                        </a:solidFill>
                        <a:effectLst/>
                        <a:latin typeface="Arial" charset="0"/>
                      </a:endParaRPr>
                    </a:p>
                  </a:txBody>
                  <a:tcPr marL="91416" marR="91416" marT="45707" marB="45707" horzOverflow="overflow">
                    <a:lnL w="12700" cap="flat" cmpd="sng" algn="ctr">
                      <a:solidFill>
                        <a:schemeClr val="bg1"/>
                      </a:solidFill>
                      <a:prstDash val="solid"/>
                      <a:round/>
                      <a:headEnd type="none" w="sm" len="sm"/>
                      <a:tailEnd type="none" w="sm" len="sm"/>
                    </a:lnL>
                    <a:lnR w="12700" cap="flat" cmpd="sng" algn="ctr">
                      <a:solidFill>
                        <a:schemeClr val="bg1"/>
                      </a:solidFill>
                      <a:prstDash val="solid"/>
                      <a:round/>
                      <a:headEnd type="none" w="sm" len="sm"/>
                      <a:tailEnd type="none" w="sm" len="sm"/>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sm" len="sm"/>
                      <a:tailEnd type="none" w="sm" len="sm"/>
                    </a:lnB>
                    <a:lnTlToBr>
                      <a:noFill/>
                    </a:lnTlToBr>
                    <a:lnBlToTr>
                      <a:noFill/>
                    </a:lnBlToTr>
                    <a:solidFill>
                      <a:schemeClr val="tx1">
                        <a:alpha val="50000"/>
                      </a:schemeClr>
                    </a:solidFill>
                  </a:tcPr>
                </a:tc>
                <a:tc>
                  <a:txBody>
                    <a:bodyPr/>
                    <a:lstStyle/>
                    <a:p>
                      <a:pPr marL="0" marR="0" lvl="0" indent="0" algn="l" defTabSz="839788"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smtClean="0">
                          <a:ln>
                            <a:noFill/>
                          </a:ln>
                          <a:solidFill>
                            <a:schemeClr val="bg1"/>
                          </a:solidFill>
                          <a:effectLst/>
                          <a:latin typeface="Arial" charset="0"/>
                        </a:rPr>
                        <a:t>Postal Address</a:t>
                      </a:r>
                      <a:endParaRPr kumimoji="0" lang="en-GB" sz="2000" b="0" i="0" u="none" strike="noStrike" cap="none" normalizeH="0" baseline="0" smtClean="0">
                        <a:ln>
                          <a:noFill/>
                        </a:ln>
                        <a:solidFill>
                          <a:schemeClr val="bg1"/>
                        </a:solidFill>
                        <a:effectLst/>
                        <a:latin typeface="Arial" charset="0"/>
                      </a:endParaRPr>
                    </a:p>
                  </a:txBody>
                  <a:tcPr marL="91416" marR="91416" marT="45707" marB="45707" horzOverflow="overflow">
                    <a:lnL w="12700" cap="flat" cmpd="sng" algn="ctr">
                      <a:solidFill>
                        <a:schemeClr val="bg1"/>
                      </a:solidFill>
                      <a:prstDash val="solid"/>
                      <a:round/>
                      <a:headEnd type="none" w="sm" len="sm"/>
                      <a:tailEnd type="none" w="sm" len="sm"/>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sm" len="sm"/>
                      <a:tailEnd type="none" w="sm" len="sm"/>
                    </a:lnB>
                    <a:lnTlToBr>
                      <a:noFill/>
                    </a:lnTlToBr>
                    <a:lnBlToTr>
                      <a:noFill/>
                    </a:lnBlToTr>
                    <a:solidFill>
                      <a:schemeClr val="tx1">
                        <a:alpha val="50000"/>
                      </a:schemeClr>
                    </a:solidFill>
                  </a:tcPr>
                </a:tc>
                <a:tc>
                  <a:txBody>
                    <a:bodyPr/>
                    <a:lstStyle/>
                    <a:p>
                      <a:pPr marL="0" marR="0" lvl="0" indent="0" algn="l" defTabSz="839788"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smtClean="0">
                          <a:ln>
                            <a:noFill/>
                          </a:ln>
                          <a:solidFill>
                            <a:schemeClr val="bg1"/>
                          </a:solidFill>
                          <a:effectLst/>
                          <a:latin typeface="Arial" charset="0"/>
                        </a:rPr>
                        <a:t>Telephone</a:t>
                      </a:r>
                      <a:endParaRPr kumimoji="0" lang="en-GB" sz="2000" b="0" i="0" u="none" strike="noStrike" cap="none" normalizeH="0" baseline="0" smtClean="0">
                        <a:ln>
                          <a:noFill/>
                        </a:ln>
                        <a:solidFill>
                          <a:schemeClr val="bg1"/>
                        </a:solidFill>
                        <a:effectLst/>
                        <a:latin typeface="Arial" charset="0"/>
                      </a:endParaRPr>
                    </a:p>
                  </a:txBody>
                  <a:tcPr marL="91416" marR="91416" marT="45707" marB="45707"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sm" len="sm"/>
                      <a:tailEnd type="none" w="sm" len="sm"/>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sm" len="sm"/>
                      <a:tailEnd type="none" w="sm" len="sm"/>
                    </a:lnB>
                    <a:lnTlToBr>
                      <a:noFill/>
                    </a:lnTlToBr>
                    <a:lnBlToTr>
                      <a:noFill/>
                    </a:lnBlToTr>
                    <a:solidFill>
                      <a:schemeClr val="tx1">
                        <a:alpha val="50000"/>
                      </a:schemeClr>
                    </a:solidFill>
                  </a:tcPr>
                </a:tc>
              </a:tr>
              <a:tr h="1184275">
                <a:tc>
                  <a:txBody>
                    <a:bodyPr/>
                    <a:lstStyle/>
                    <a:p>
                      <a:pPr marL="0" marR="0" lvl="0" indent="0" algn="l" defTabSz="839788" rtl="0" eaLnBrk="1" fontAlgn="base" latinLnBrk="0" hangingPunct="1">
                        <a:lnSpc>
                          <a:spcPct val="90000"/>
                        </a:lnSpc>
                        <a:spcBef>
                          <a:spcPct val="50000"/>
                        </a:spcBef>
                        <a:spcAft>
                          <a:spcPct val="0"/>
                        </a:spcAft>
                        <a:buClrTx/>
                        <a:buSzTx/>
                        <a:buFontTx/>
                        <a:buNone/>
                        <a:tabLst/>
                      </a:pPr>
                      <a:r>
                        <a:rPr kumimoji="0" lang="en-US" sz="1400" b="1" i="0" u="none" strike="noStrike" cap="none" normalizeH="0" baseline="0" smtClean="0">
                          <a:ln>
                            <a:noFill/>
                          </a:ln>
                          <a:solidFill>
                            <a:schemeClr val="tx1"/>
                          </a:solidFill>
                          <a:effectLst/>
                          <a:latin typeface="Arial" charset="0"/>
                        </a:rPr>
                        <a:t>1258 Lever Road</a:t>
                      </a:r>
                    </a:p>
                    <a:p>
                      <a:pPr marL="0" marR="0" lvl="0" indent="0" algn="l" defTabSz="839788" rtl="0" eaLnBrk="1" fontAlgn="base" latinLnBrk="0" hangingPunct="1">
                        <a:lnSpc>
                          <a:spcPct val="90000"/>
                        </a:lnSpc>
                        <a:spcBef>
                          <a:spcPct val="50000"/>
                        </a:spcBef>
                        <a:spcAft>
                          <a:spcPct val="0"/>
                        </a:spcAft>
                        <a:buClrTx/>
                        <a:buSzTx/>
                        <a:buFontTx/>
                        <a:buNone/>
                        <a:tabLst/>
                      </a:pPr>
                      <a:r>
                        <a:rPr kumimoji="0" lang="en-US" sz="1400" b="1" i="0" u="none" strike="noStrike" cap="none" normalizeH="0" baseline="0" smtClean="0">
                          <a:ln>
                            <a:noFill/>
                          </a:ln>
                          <a:solidFill>
                            <a:schemeClr val="tx1"/>
                          </a:solidFill>
                          <a:effectLst/>
                          <a:latin typeface="Arial" charset="0"/>
                        </a:rPr>
                        <a:t>Headway Hill</a:t>
                      </a:r>
                    </a:p>
                    <a:p>
                      <a:pPr marL="0" marR="0" lvl="0" indent="0" algn="l" defTabSz="839788" rtl="0" eaLnBrk="1" fontAlgn="base" latinLnBrk="0" hangingPunct="1">
                        <a:lnSpc>
                          <a:spcPct val="90000"/>
                        </a:lnSpc>
                        <a:spcBef>
                          <a:spcPct val="50000"/>
                        </a:spcBef>
                        <a:spcAft>
                          <a:spcPct val="0"/>
                        </a:spcAft>
                        <a:buClrTx/>
                        <a:buSzTx/>
                        <a:buFontTx/>
                        <a:buNone/>
                        <a:tabLst/>
                      </a:pPr>
                      <a:r>
                        <a:rPr kumimoji="0" lang="en-US" sz="1400" b="1" i="0" u="none" strike="noStrike" cap="none" normalizeH="0" baseline="0" smtClean="0">
                          <a:ln>
                            <a:noFill/>
                          </a:ln>
                          <a:solidFill>
                            <a:schemeClr val="tx1"/>
                          </a:solidFill>
                          <a:effectLst/>
                          <a:latin typeface="Arial" charset="0"/>
                        </a:rPr>
                        <a:t>Halfway House</a:t>
                      </a:r>
                    </a:p>
                    <a:p>
                      <a:pPr marL="0" marR="0" lvl="0" indent="0" algn="l" defTabSz="839788" rtl="0" eaLnBrk="1" fontAlgn="base" latinLnBrk="0" hangingPunct="1">
                        <a:lnSpc>
                          <a:spcPct val="90000"/>
                        </a:lnSpc>
                        <a:spcBef>
                          <a:spcPct val="50000"/>
                        </a:spcBef>
                        <a:spcAft>
                          <a:spcPct val="0"/>
                        </a:spcAft>
                        <a:buClrTx/>
                        <a:buSzTx/>
                        <a:buFontTx/>
                        <a:buNone/>
                        <a:tabLst/>
                      </a:pPr>
                      <a:r>
                        <a:rPr kumimoji="0" lang="en-US" sz="1400" b="1" i="0" u="none" strike="noStrike" cap="none" normalizeH="0" baseline="0" smtClean="0">
                          <a:ln>
                            <a:noFill/>
                          </a:ln>
                          <a:solidFill>
                            <a:schemeClr val="tx1"/>
                          </a:solidFill>
                          <a:effectLst/>
                          <a:latin typeface="Arial" charset="0"/>
                        </a:rPr>
                        <a:t>South Africa</a:t>
                      </a:r>
                    </a:p>
                    <a:p>
                      <a:pPr marL="0" marR="0" lvl="0" indent="0" algn="l" defTabSz="839788" rtl="0" eaLnBrk="1" fontAlgn="base" latinLnBrk="0" hangingPunct="1">
                        <a:lnSpc>
                          <a:spcPct val="90000"/>
                        </a:lnSpc>
                        <a:spcBef>
                          <a:spcPct val="50000"/>
                        </a:spcBef>
                        <a:spcAft>
                          <a:spcPct val="0"/>
                        </a:spcAft>
                        <a:buClrTx/>
                        <a:buSzTx/>
                        <a:buFontTx/>
                        <a:buNone/>
                        <a:tabLst/>
                      </a:pPr>
                      <a:r>
                        <a:rPr kumimoji="0" lang="en-US" sz="1400" b="1" i="0" u="none" strike="noStrike" cap="none" normalizeH="0" baseline="0" smtClean="0">
                          <a:ln>
                            <a:noFill/>
                          </a:ln>
                          <a:solidFill>
                            <a:schemeClr val="tx1"/>
                          </a:solidFill>
                          <a:effectLst/>
                          <a:latin typeface="Arial" charset="0"/>
                        </a:rPr>
                        <a:t>1685</a:t>
                      </a:r>
                      <a:endParaRPr kumimoji="0" lang="en-GB" sz="1400" b="1" i="0" u="none" strike="noStrike" cap="none" normalizeH="0" baseline="0" smtClean="0">
                        <a:ln>
                          <a:noFill/>
                        </a:ln>
                        <a:solidFill>
                          <a:schemeClr val="tx1"/>
                        </a:solidFill>
                        <a:effectLst/>
                        <a:latin typeface="Arial" charset="0"/>
                      </a:endParaRPr>
                    </a:p>
                  </a:txBody>
                  <a:tcPr marL="91416" marR="91416" marT="45707" marB="45707" horzOverflow="overflow">
                    <a:lnL w="12700" cap="flat" cmpd="sng" algn="ctr">
                      <a:solidFill>
                        <a:schemeClr val="bg1"/>
                      </a:solidFill>
                      <a:prstDash val="solid"/>
                      <a:round/>
                      <a:headEnd type="none" w="sm" len="sm"/>
                      <a:tailEnd type="none" w="sm" len="sm"/>
                    </a:lnL>
                    <a:lnR w="12700" cap="flat" cmpd="sng" algn="ctr">
                      <a:solidFill>
                        <a:schemeClr val="bg1"/>
                      </a:solidFill>
                      <a:prstDash val="solid"/>
                      <a:round/>
                      <a:headEnd type="none" w="sm" len="sm"/>
                      <a:tailEnd type="none" w="sm" len="sm"/>
                    </a:lnR>
                    <a:lnT w="12700" cap="flat" cmpd="sng" algn="ctr">
                      <a:solidFill>
                        <a:schemeClr val="bg1"/>
                      </a:solidFill>
                      <a:prstDash val="solid"/>
                      <a:round/>
                      <a:headEnd type="none" w="sm" len="sm"/>
                      <a:tailEnd type="none" w="sm" len="sm"/>
                    </a:lnT>
                    <a:lnB w="12700" cap="flat" cmpd="sng" algn="ctr">
                      <a:solidFill>
                        <a:schemeClr val="bg1"/>
                      </a:solidFill>
                      <a:prstDash val="solid"/>
                      <a:round/>
                      <a:headEnd type="none" w="med" len="med"/>
                      <a:tailEnd type="none" w="med" len="med"/>
                    </a:lnB>
                    <a:lnTlToBr>
                      <a:noFill/>
                    </a:lnTlToBr>
                    <a:lnBlToTr>
                      <a:noFill/>
                    </a:lnBlToTr>
                    <a:solidFill>
                      <a:srgbClr val="0099CC">
                        <a:alpha val="50000"/>
                      </a:srgbClr>
                    </a:solidFill>
                  </a:tcPr>
                </a:tc>
                <a:tc>
                  <a:txBody>
                    <a:bodyPr/>
                    <a:lstStyle/>
                    <a:p>
                      <a:pPr marL="0" marR="0" lvl="0" indent="0" algn="l" defTabSz="839788" rtl="0" eaLnBrk="1" fontAlgn="base" latinLnBrk="0" hangingPunct="1">
                        <a:lnSpc>
                          <a:spcPct val="90000"/>
                        </a:lnSpc>
                        <a:spcBef>
                          <a:spcPct val="50000"/>
                        </a:spcBef>
                        <a:spcAft>
                          <a:spcPct val="0"/>
                        </a:spcAft>
                        <a:buClrTx/>
                        <a:buSzTx/>
                        <a:buFontTx/>
                        <a:buNone/>
                        <a:tabLst/>
                      </a:pPr>
                      <a:r>
                        <a:rPr kumimoji="0" lang="en-US" sz="1400" b="1" i="0" u="none" strike="noStrike" cap="none" normalizeH="0" baseline="0" smtClean="0">
                          <a:ln>
                            <a:noFill/>
                          </a:ln>
                          <a:solidFill>
                            <a:schemeClr val="tx1"/>
                          </a:solidFill>
                          <a:effectLst/>
                          <a:latin typeface="Arial" charset="0"/>
                        </a:rPr>
                        <a:t>PO Box 1234</a:t>
                      </a:r>
                    </a:p>
                    <a:p>
                      <a:pPr marL="0" marR="0" lvl="0" indent="0" algn="l" defTabSz="839788" rtl="0" eaLnBrk="1" fontAlgn="base" latinLnBrk="0" hangingPunct="1">
                        <a:lnSpc>
                          <a:spcPct val="90000"/>
                        </a:lnSpc>
                        <a:spcBef>
                          <a:spcPct val="50000"/>
                        </a:spcBef>
                        <a:spcAft>
                          <a:spcPct val="0"/>
                        </a:spcAft>
                        <a:buClrTx/>
                        <a:buSzTx/>
                        <a:buFontTx/>
                        <a:buNone/>
                        <a:tabLst/>
                      </a:pPr>
                      <a:r>
                        <a:rPr kumimoji="0" lang="en-US" sz="1400" b="1" i="0" u="none" strike="noStrike" cap="none" normalizeH="0" baseline="0" smtClean="0">
                          <a:ln>
                            <a:noFill/>
                          </a:ln>
                          <a:solidFill>
                            <a:schemeClr val="tx1"/>
                          </a:solidFill>
                          <a:effectLst/>
                          <a:latin typeface="Arial" charset="0"/>
                        </a:rPr>
                        <a:t>Halfway House</a:t>
                      </a:r>
                    </a:p>
                    <a:p>
                      <a:pPr marL="0" marR="0" lvl="0" indent="0" algn="l" defTabSz="839788" rtl="0" eaLnBrk="1" fontAlgn="base" latinLnBrk="0" hangingPunct="1">
                        <a:lnSpc>
                          <a:spcPct val="90000"/>
                        </a:lnSpc>
                        <a:spcBef>
                          <a:spcPct val="50000"/>
                        </a:spcBef>
                        <a:spcAft>
                          <a:spcPct val="0"/>
                        </a:spcAft>
                        <a:buClrTx/>
                        <a:buSzTx/>
                        <a:buFontTx/>
                        <a:buNone/>
                        <a:tabLst/>
                      </a:pPr>
                      <a:r>
                        <a:rPr kumimoji="0" lang="en-US" sz="1400" b="1" i="0" u="none" strike="noStrike" cap="none" normalizeH="0" baseline="0" smtClean="0">
                          <a:ln>
                            <a:noFill/>
                          </a:ln>
                          <a:solidFill>
                            <a:schemeClr val="tx1"/>
                          </a:solidFill>
                          <a:effectLst/>
                          <a:latin typeface="Arial" charset="0"/>
                        </a:rPr>
                        <a:t>Midrand</a:t>
                      </a:r>
                    </a:p>
                    <a:p>
                      <a:pPr marL="0" marR="0" lvl="0" indent="0" algn="l" defTabSz="839788" rtl="0" eaLnBrk="1" fontAlgn="base" latinLnBrk="0" hangingPunct="1">
                        <a:lnSpc>
                          <a:spcPct val="90000"/>
                        </a:lnSpc>
                        <a:spcBef>
                          <a:spcPct val="50000"/>
                        </a:spcBef>
                        <a:spcAft>
                          <a:spcPct val="0"/>
                        </a:spcAft>
                        <a:buClrTx/>
                        <a:buSzTx/>
                        <a:buFontTx/>
                        <a:buNone/>
                        <a:tabLst/>
                      </a:pPr>
                      <a:r>
                        <a:rPr kumimoji="0" lang="en-US" sz="1400" b="1" i="0" u="none" strike="noStrike" cap="none" normalizeH="0" baseline="0" smtClean="0">
                          <a:ln>
                            <a:noFill/>
                          </a:ln>
                          <a:solidFill>
                            <a:schemeClr val="tx1"/>
                          </a:solidFill>
                          <a:effectLst/>
                          <a:latin typeface="Arial" charset="0"/>
                        </a:rPr>
                        <a:t>South Africa </a:t>
                      </a:r>
                    </a:p>
                    <a:p>
                      <a:pPr marL="0" marR="0" lvl="0" indent="0" algn="l" defTabSz="839788" rtl="0" eaLnBrk="1" fontAlgn="base" latinLnBrk="0" hangingPunct="1">
                        <a:lnSpc>
                          <a:spcPct val="90000"/>
                        </a:lnSpc>
                        <a:spcBef>
                          <a:spcPct val="50000"/>
                        </a:spcBef>
                        <a:spcAft>
                          <a:spcPct val="0"/>
                        </a:spcAft>
                        <a:buClrTx/>
                        <a:buSzTx/>
                        <a:buFontTx/>
                        <a:buNone/>
                        <a:tabLst/>
                      </a:pPr>
                      <a:r>
                        <a:rPr kumimoji="0" lang="en-US" sz="1400" b="1" i="0" u="none" strike="noStrike" cap="none" normalizeH="0" baseline="0" smtClean="0">
                          <a:ln>
                            <a:noFill/>
                          </a:ln>
                          <a:solidFill>
                            <a:schemeClr val="tx1"/>
                          </a:solidFill>
                          <a:effectLst/>
                          <a:latin typeface="Arial" charset="0"/>
                        </a:rPr>
                        <a:t>1685</a:t>
                      </a:r>
                      <a:endParaRPr kumimoji="0" lang="en-GB" sz="1400" b="1" i="0" u="none" strike="noStrike" cap="none" normalizeH="0" baseline="0" smtClean="0">
                        <a:ln>
                          <a:noFill/>
                        </a:ln>
                        <a:solidFill>
                          <a:schemeClr val="tx1"/>
                        </a:solidFill>
                        <a:effectLst/>
                        <a:latin typeface="Arial" charset="0"/>
                      </a:endParaRPr>
                    </a:p>
                  </a:txBody>
                  <a:tcPr marL="91416" marR="91416" marT="45707" marB="45707" horzOverflow="overflow">
                    <a:lnL w="12700" cap="flat" cmpd="sng" algn="ctr">
                      <a:solidFill>
                        <a:schemeClr val="bg1"/>
                      </a:solidFill>
                      <a:prstDash val="solid"/>
                      <a:round/>
                      <a:headEnd type="none" w="sm" len="sm"/>
                      <a:tailEnd type="none" w="sm" len="sm"/>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sm" len="sm"/>
                      <a:tailEnd type="none" w="sm" len="sm"/>
                    </a:lnT>
                    <a:lnB w="12700" cap="flat" cmpd="sng" algn="ctr">
                      <a:solidFill>
                        <a:schemeClr val="bg1"/>
                      </a:solidFill>
                      <a:prstDash val="solid"/>
                      <a:round/>
                      <a:headEnd type="none" w="med" len="med"/>
                      <a:tailEnd type="none" w="med" len="med"/>
                    </a:lnB>
                    <a:lnTlToBr>
                      <a:noFill/>
                    </a:lnTlToBr>
                    <a:lnBlToTr>
                      <a:noFill/>
                    </a:lnBlToTr>
                    <a:solidFill>
                      <a:srgbClr val="0099CC">
                        <a:alpha val="50000"/>
                      </a:srgbClr>
                    </a:solidFill>
                  </a:tcPr>
                </a:tc>
                <a:tc>
                  <a:txBody>
                    <a:bodyPr/>
                    <a:lstStyle/>
                    <a:p>
                      <a:pPr marL="0" marR="0" lvl="0" indent="0" algn="l" defTabSz="839788" rtl="0" eaLnBrk="1" fontAlgn="base" latinLnBrk="0" hangingPunct="1">
                        <a:lnSpc>
                          <a:spcPct val="90000"/>
                        </a:lnSpc>
                        <a:spcBef>
                          <a:spcPct val="50000"/>
                        </a:spcBef>
                        <a:spcAft>
                          <a:spcPct val="0"/>
                        </a:spcAft>
                        <a:buClrTx/>
                        <a:buSzTx/>
                        <a:buFontTx/>
                        <a:buNone/>
                        <a:tabLst/>
                      </a:pPr>
                      <a:r>
                        <a:rPr kumimoji="0" lang="fr-FR" sz="1400" b="1" i="0" u="none" strike="noStrike" cap="none" normalizeH="0" baseline="0" dirty="0" smtClean="0">
                          <a:ln>
                            <a:noFill/>
                          </a:ln>
                          <a:solidFill>
                            <a:schemeClr val="tx1"/>
                          </a:solidFill>
                          <a:effectLst/>
                          <a:latin typeface="Arial" charset="0"/>
                        </a:rPr>
                        <a:t>+27 11 313 3911 </a:t>
                      </a:r>
                    </a:p>
                    <a:p>
                      <a:pPr marL="0" marR="0" lvl="0" indent="0" algn="l" defTabSz="839788" rtl="0" eaLnBrk="1" fontAlgn="base" latinLnBrk="0" hangingPunct="1">
                        <a:lnSpc>
                          <a:spcPct val="90000"/>
                        </a:lnSpc>
                        <a:spcBef>
                          <a:spcPct val="50000"/>
                        </a:spcBef>
                        <a:spcAft>
                          <a:spcPct val="0"/>
                        </a:spcAft>
                        <a:buClrTx/>
                        <a:buSzTx/>
                        <a:buFontTx/>
                        <a:buNone/>
                        <a:tabLst/>
                      </a:pPr>
                      <a:r>
                        <a:rPr kumimoji="0" lang="fr-FR" sz="1400" b="1" i="0" u="none" strike="noStrike" cap="none" normalizeH="0" baseline="0" dirty="0" smtClean="0">
                          <a:ln>
                            <a:noFill/>
                          </a:ln>
                          <a:solidFill>
                            <a:schemeClr val="tx1"/>
                          </a:solidFill>
                          <a:effectLst/>
                          <a:latin typeface="Arial" charset="0"/>
                        </a:rPr>
                        <a:t>Fax  +27 11 313 3086 </a:t>
                      </a:r>
                    </a:p>
                    <a:p>
                      <a:pPr marL="0" marR="0" lvl="0" indent="0" algn="r" defTabSz="839788" rtl="0" eaLnBrk="1" fontAlgn="base" latinLnBrk="0" hangingPunct="1">
                        <a:lnSpc>
                          <a:spcPct val="90000"/>
                        </a:lnSpc>
                        <a:spcBef>
                          <a:spcPct val="50000"/>
                        </a:spcBef>
                        <a:spcAft>
                          <a:spcPct val="0"/>
                        </a:spcAft>
                        <a:buClrTx/>
                        <a:buSzTx/>
                        <a:buFontTx/>
                        <a:buNone/>
                        <a:tabLst/>
                      </a:pPr>
                      <a:endParaRPr kumimoji="0" lang="en-GB" sz="1400" b="1" i="0" u="none" strike="noStrike" cap="none" normalizeH="0" baseline="0" dirty="0" smtClean="0">
                        <a:ln>
                          <a:noFill/>
                        </a:ln>
                        <a:solidFill>
                          <a:schemeClr val="tx1"/>
                        </a:solidFill>
                        <a:effectLst/>
                        <a:latin typeface="Arial" charset="0"/>
                      </a:endParaRPr>
                    </a:p>
                  </a:txBody>
                  <a:tcPr marL="91416" marR="91416" marT="45707" marB="45707"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sm" len="sm"/>
                      <a:tailEnd type="none" w="sm" len="sm"/>
                    </a:lnR>
                    <a:lnT w="12700" cap="flat" cmpd="sng" algn="ctr">
                      <a:solidFill>
                        <a:schemeClr val="bg1"/>
                      </a:solidFill>
                      <a:prstDash val="solid"/>
                      <a:round/>
                      <a:headEnd type="none" w="sm" len="sm"/>
                      <a:tailEnd type="none" w="sm" len="sm"/>
                    </a:lnT>
                    <a:lnB w="12700" cap="flat" cmpd="sng" algn="ctr">
                      <a:solidFill>
                        <a:schemeClr val="bg1"/>
                      </a:solidFill>
                      <a:prstDash val="solid"/>
                      <a:round/>
                      <a:headEnd type="none" w="med" len="med"/>
                      <a:tailEnd type="none" w="med" len="med"/>
                    </a:lnB>
                    <a:lnTlToBr>
                      <a:noFill/>
                    </a:lnTlToBr>
                    <a:lnBlToTr>
                      <a:noFill/>
                    </a:lnBlToTr>
                    <a:solidFill>
                      <a:srgbClr val="0099CC">
                        <a:alpha val="50000"/>
                      </a:srgbClr>
                    </a:solidFill>
                  </a:tcPr>
                </a:tc>
              </a:tr>
              <a:tr h="180975">
                <a:tc>
                  <a:txBody>
                    <a:bodyPr/>
                    <a:lstStyle/>
                    <a:p>
                      <a:pPr marL="0" marR="0" lvl="0" indent="0" algn="l" defTabSz="839788" rtl="0" eaLnBrk="1" fontAlgn="base" latinLnBrk="0" hangingPunct="1">
                        <a:lnSpc>
                          <a:spcPct val="100000"/>
                        </a:lnSpc>
                        <a:spcBef>
                          <a:spcPct val="20000"/>
                        </a:spcBef>
                        <a:spcAft>
                          <a:spcPct val="0"/>
                        </a:spcAft>
                        <a:buClrTx/>
                        <a:buSzTx/>
                        <a:buFontTx/>
                        <a:buNone/>
                        <a:tabLst/>
                      </a:pPr>
                      <a:r>
                        <a:rPr kumimoji="0" lang="en-GB" sz="1600" b="1" i="0" u="none" strike="noStrike" cap="none" normalizeH="0" baseline="0" smtClean="0">
                          <a:ln>
                            <a:noFill/>
                          </a:ln>
                          <a:solidFill>
                            <a:schemeClr val="tx1"/>
                          </a:solidFill>
                          <a:effectLst/>
                          <a:latin typeface="Arial" charset="0"/>
                        </a:rPr>
                        <a:t>WEBSITE ADDRESS:</a:t>
                      </a:r>
                    </a:p>
                  </a:txBody>
                  <a:tcPr marL="91416" marR="91416" marT="45707" marB="45707" horzOverflow="overflow">
                    <a:lnL w="12700" cap="flat" cmpd="sng" algn="ctr">
                      <a:solidFill>
                        <a:schemeClr val="bg1"/>
                      </a:solidFill>
                      <a:prstDash val="solid"/>
                      <a:round/>
                      <a:headEnd type="none" w="sm" len="sm"/>
                      <a:tailEnd type="none" w="sm" len="sm"/>
                    </a:lnL>
                    <a:lnR w="12700" cap="flat" cmpd="sng" algn="ctr">
                      <a:solidFill>
                        <a:schemeClr val="bg1"/>
                      </a:solidFill>
                      <a:prstDash val="solid"/>
                      <a:round/>
                      <a:headEnd type="none" w="sm" len="sm"/>
                      <a:tailEnd type="none" w="sm" len="sm"/>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0099CC">
                        <a:alpha val="50000"/>
                      </a:srgbClr>
                    </a:solidFill>
                  </a:tcPr>
                </a:tc>
                <a:tc>
                  <a:txBody>
                    <a:bodyPr/>
                    <a:lstStyle/>
                    <a:p>
                      <a:pPr marL="0" marR="0" lvl="0" indent="0" algn="l" defTabSz="839788" rtl="0" eaLnBrk="1" fontAlgn="base" latinLnBrk="0" hangingPunct="1">
                        <a:lnSpc>
                          <a:spcPct val="100000"/>
                        </a:lnSpc>
                        <a:spcBef>
                          <a:spcPct val="20000"/>
                        </a:spcBef>
                        <a:spcAft>
                          <a:spcPct val="0"/>
                        </a:spcAft>
                        <a:buClrTx/>
                        <a:buSzTx/>
                        <a:buFontTx/>
                        <a:buNone/>
                        <a:tabLst/>
                      </a:pPr>
                      <a:r>
                        <a:rPr kumimoji="0" lang="en-GB" sz="1600" b="1" i="0" u="none" strike="noStrike" cap="none" normalizeH="0" baseline="0" smtClean="0">
                          <a:ln>
                            <a:noFill/>
                          </a:ln>
                          <a:solidFill>
                            <a:schemeClr val="tx1"/>
                          </a:solidFill>
                          <a:effectLst/>
                          <a:latin typeface="Arial" charset="0"/>
                        </a:rPr>
                        <a:t>www.dbsa.org</a:t>
                      </a:r>
                    </a:p>
                  </a:txBody>
                  <a:tcPr marL="91416" marR="91416" marT="45707" marB="45707" horzOverflow="overflow">
                    <a:lnL w="12700" cap="flat" cmpd="sng" algn="ctr">
                      <a:solidFill>
                        <a:schemeClr val="bg1"/>
                      </a:solidFill>
                      <a:prstDash val="solid"/>
                      <a:round/>
                      <a:headEnd type="none" w="sm" len="sm"/>
                      <a:tailEnd type="none" w="sm" len="sm"/>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0099CC">
                        <a:alpha val="50000"/>
                      </a:srgbClr>
                    </a:solidFill>
                  </a:tcPr>
                </a:tc>
                <a:tc>
                  <a:txBody>
                    <a:bodyPr/>
                    <a:lstStyle/>
                    <a:p>
                      <a:pPr marL="0" marR="0" lvl="0" indent="0" algn="l" defTabSz="839788" rtl="0" eaLnBrk="1" fontAlgn="base" latinLnBrk="0" hangingPunct="1">
                        <a:lnSpc>
                          <a:spcPct val="100000"/>
                        </a:lnSpc>
                        <a:spcBef>
                          <a:spcPct val="20000"/>
                        </a:spcBef>
                        <a:spcAft>
                          <a:spcPct val="0"/>
                        </a:spcAft>
                        <a:buClrTx/>
                        <a:buSzTx/>
                        <a:buFontTx/>
                        <a:buNone/>
                        <a:tabLst/>
                      </a:pPr>
                      <a:endParaRPr kumimoji="0" lang="en-US" sz="1600" b="1" i="0" u="none" strike="noStrike" cap="none" normalizeH="0" baseline="0" smtClean="0">
                        <a:ln>
                          <a:noFill/>
                        </a:ln>
                        <a:solidFill>
                          <a:schemeClr val="tx1"/>
                        </a:solidFill>
                        <a:effectLst/>
                        <a:latin typeface="Arial" charset="0"/>
                      </a:endParaRPr>
                    </a:p>
                  </a:txBody>
                  <a:tcPr marL="91416" marR="91416" marT="45707" marB="45707"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sm" len="sm"/>
                      <a:tailEnd type="none" w="sm" len="sm"/>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0099CC">
                        <a:alpha val="50000"/>
                      </a:srgbClr>
                    </a:solidFill>
                  </a:tcPr>
                </a:tc>
              </a:tr>
              <a:tr h="180975">
                <a:tc>
                  <a:txBody>
                    <a:bodyPr/>
                    <a:lstStyle/>
                    <a:p>
                      <a:pPr marL="0" marR="0" lvl="0" indent="0" algn="l" defTabSz="839788" rtl="0" eaLnBrk="1" fontAlgn="base" latinLnBrk="0" hangingPunct="1">
                        <a:lnSpc>
                          <a:spcPct val="100000"/>
                        </a:lnSpc>
                        <a:spcBef>
                          <a:spcPct val="20000"/>
                        </a:spcBef>
                        <a:spcAft>
                          <a:spcPct val="0"/>
                        </a:spcAft>
                        <a:buClrTx/>
                        <a:buSzTx/>
                        <a:buFontTx/>
                        <a:buNone/>
                        <a:tabLst/>
                      </a:pPr>
                      <a:endParaRPr kumimoji="0" lang="en-US" sz="1600" b="1" i="0" u="none" strike="noStrike" cap="none" normalizeH="0" baseline="0" smtClean="0">
                        <a:ln>
                          <a:noFill/>
                        </a:ln>
                        <a:solidFill>
                          <a:schemeClr val="tx1"/>
                        </a:solidFill>
                        <a:effectLst/>
                        <a:latin typeface="Arial" charset="0"/>
                      </a:endParaRPr>
                    </a:p>
                  </a:txBody>
                  <a:tcPr marL="91416" marR="91416" marT="45707" marB="45707" horzOverflow="overflow">
                    <a:lnL w="12700" cap="flat" cmpd="sng" algn="ctr">
                      <a:solidFill>
                        <a:schemeClr val="bg1"/>
                      </a:solidFill>
                      <a:prstDash val="solid"/>
                      <a:round/>
                      <a:headEnd type="none" w="sm" len="sm"/>
                      <a:tailEnd type="none" w="sm" len="sm"/>
                    </a:lnL>
                    <a:lnR w="12700" cap="flat" cmpd="sng" algn="ctr">
                      <a:solidFill>
                        <a:schemeClr val="bg1"/>
                      </a:solidFill>
                      <a:prstDash val="solid"/>
                      <a:round/>
                      <a:headEnd type="none" w="sm" len="sm"/>
                      <a:tailEnd type="none" w="sm" len="sm"/>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alpha val="50000"/>
                      </a:schemeClr>
                    </a:solidFill>
                  </a:tcPr>
                </a:tc>
                <a:tc>
                  <a:txBody>
                    <a:bodyPr/>
                    <a:lstStyle/>
                    <a:p>
                      <a:pPr marL="0" marR="0" lvl="0" indent="0" algn="l" defTabSz="839788" rtl="0" eaLnBrk="1" fontAlgn="base" latinLnBrk="0" hangingPunct="1">
                        <a:lnSpc>
                          <a:spcPct val="100000"/>
                        </a:lnSpc>
                        <a:spcBef>
                          <a:spcPct val="20000"/>
                        </a:spcBef>
                        <a:spcAft>
                          <a:spcPct val="0"/>
                        </a:spcAft>
                        <a:buClrTx/>
                        <a:buSzTx/>
                        <a:buFontTx/>
                        <a:buNone/>
                        <a:tabLst/>
                      </a:pPr>
                      <a:endParaRPr kumimoji="0" lang="en-US" sz="1600" b="1" i="0" u="none" strike="noStrike" cap="none" normalizeH="0" baseline="0" smtClean="0">
                        <a:ln>
                          <a:noFill/>
                        </a:ln>
                        <a:solidFill>
                          <a:schemeClr val="tx1"/>
                        </a:solidFill>
                        <a:effectLst/>
                        <a:latin typeface="Arial" charset="0"/>
                      </a:endParaRPr>
                    </a:p>
                  </a:txBody>
                  <a:tcPr marL="91416" marR="91416" marT="45707" marB="45707" horzOverflow="overflow">
                    <a:lnL w="12700" cap="flat" cmpd="sng" algn="ctr">
                      <a:solidFill>
                        <a:schemeClr val="bg1"/>
                      </a:solidFill>
                      <a:prstDash val="solid"/>
                      <a:round/>
                      <a:headEnd type="none" w="sm" len="sm"/>
                      <a:tailEnd type="none" w="sm" len="sm"/>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alpha val="50000"/>
                      </a:schemeClr>
                    </a:solidFill>
                  </a:tcPr>
                </a:tc>
                <a:tc>
                  <a:txBody>
                    <a:bodyPr/>
                    <a:lstStyle/>
                    <a:p>
                      <a:pPr marL="0" marR="0" lvl="0" indent="0" algn="l" defTabSz="839788" rtl="0" eaLnBrk="1" fontAlgn="base" latinLnBrk="0" hangingPunct="1">
                        <a:lnSpc>
                          <a:spcPct val="100000"/>
                        </a:lnSpc>
                        <a:spcBef>
                          <a:spcPct val="20000"/>
                        </a:spcBef>
                        <a:spcAft>
                          <a:spcPct val="0"/>
                        </a:spcAft>
                        <a:buClrTx/>
                        <a:buSzTx/>
                        <a:buFontTx/>
                        <a:buNone/>
                        <a:tabLst/>
                      </a:pPr>
                      <a:endParaRPr kumimoji="0" lang="en-US" sz="1600" b="1" i="0" u="none" strike="noStrike" cap="none" normalizeH="0" baseline="0" smtClean="0">
                        <a:ln>
                          <a:noFill/>
                        </a:ln>
                        <a:solidFill>
                          <a:schemeClr val="tx1"/>
                        </a:solidFill>
                        <a:effectLst/>
                        <a:latin typeface="Arial" charset="0"/>
                      </a:endParaRPr>
                    </a:p>
                  </a:txBody>
                  <a:tcPr marL="91416" marR="91416" marT="45707" marB="45707"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sm" len="sm"/>
                      <a:tailEnd type="none" w="sm" len="sm"/>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alpha val="50000"/>
                      </a:schemeClr>
                    </a:solidFill>
                  </a:tcPr>
                </a:tc>
              </a:tr>
              <a:tr h="180975">
                <a:tc>
                  <a:txBody>
                    <a:bodyPr/>
                    <a:lstStyle/>
                    <a:p>
                      <a:pPr marL="0" marR="0" lvl="0" indent="0" algn="l" defTabSz="839788" rtl="0" eaLnBrk="1" fontAlgn="base" latinLnBrk="0" hangingPunct="1">
                        <a:lnSpc>
                          <a:spcPct val="100000"/>
                        </a:lnSpc>
                        <a:spcBef>
                          <a:spcPct val="20000"/>
                        </a:spcBef>
                        <a:spcAft>
                          <a:spcPct val="0"/>
                        </a:spcAft>
                        <a:buClrTx/>
                        <a:buSzTx/>
                        <a:buFontTx/>
                        <a:buNone/>
                        <a:tabLst/>
                      </a:pPr>
                      <a:r>
                        <a:rPr kumimoji="0" lang="en-GB" sz="1600" b="1" i="0" u="none" strike="noStrike" cap="none" normalizeH="0" baseline="0" dirty="0" err="1" smtClean="0">
                          <a:ln>
                            <a:noFill/>
                          </a:ln>
                          <a:solidFill>
                            <a:schemeClr val="tx1"/>
                          </a:solidFill>
                          <a:effectLst/>
                          <a:latin typeface="Arial" charset="0"/>
                        </a:rPr>
                        <a:t>Laverene</a:t>
                      </a:r>
                      <a:r>
                        <a:rPr kumimoji="0" lang="en-GB" sz="1600" b="1" i="0" u="none" strike="noStrike" cap="none" normalizeH="0" baseline="0" dirty="0" smtClean="0">
                          <a:ln>
                            <a:noFill/>
                          </a:ln>
                          <a:solidFill>
                            <a:schemeClr val="tx1"/>
                          </a:solidFill>
                          <a:effectLst/>
                          <a:latin typeface="Arial" charset="0"/>
                        </a:rPr>
                        <a:t> </a:t>
                      </a:r>
                      <a:r>
                        <a:rPr kumimoji="0" lang="en-GB" sz="1600" b="1" i="0" u="none" strike="noStrike" cap="none" normalizeH="0" baseline="0" dirty="0" err="1" smtClean="0">
                          <a:ln>
                            <a:noFill/>
                          </a:ln>
                          <a:solidFill>
                            <a:schemeClr val="tx1"/>
                          </a:solidFill>
                          <a:effectLst/>
                          <a:latin typeface="Arial" charset="0"/>
                        </a:rPr>
                        <a:t>Dimitrov</a:t>
                      </a:r>
                      <a:endParaRPr kumimoji="0" lang="en-GB" sz="1600" b="1" i="0" u="none" strike="noStrike" cap="none" normalizeH="0" baseline="0" dirty="0" smtClean="0">
                        <a:ln>
                          <a:noFill/>
                        </a:ln>
                        <a:solidFill>
                          <a:schemeClr val="tx1"/>
                        </a:solidFill>
                        <a:effectLst/>
                        <a:latin typeface="Arial" charset="0"/>
                      </a:endParaRPr>
                    </a:p>
                    <a:p>
                      <a:pPr marL="0" marR="0" lvl="0" indent="0" algn="l" defTabSz="839788" rtl="0" eaLnBrk="1" fontAlgn="base" latinLnBrk="0" hangingPunct="1">
                        <a:lnSpc>
                          <a:spcPct val="100000"/>
                        </a:lnSpc>
                        <a:spcBef>
                          <a:spcPct val="20000"/>
                        </a:spcBef>
                        <a:spcAft>
                          <a:spcPct val="0"/>
                        </a:spcAft>
                        <a:buClrTx/>
                        <a:buSzTx/>
                        <a:buFontTx/>
                        <a:buNone/>
                        <a:tabLst/>
                      </a:pPr>
                      <a:r>
                        <a:rPr kumimoji="0" lang="en-GB" sz="1600" b="1" i="0" u="none" strike="noStrike" cap="none" normalizeH="0" baseline="0" dirty="0" err="1" smtClean="0">
                          <a:ln>
                            <a:noFill/>
                          </a:ln>
                          <a:solidFill>
                            <a:schemeClr val="tx1"/>
                          </a:solidFill>
                          <a:effectLst/>
                          <a:latin typeface="Arial" charset="0"/>
                        </a:rPr>
                        <a:t>Crynos</a:t>
                      </a:r>
                      <a:r>
                        <a:rPr kumimoji="0" lang="en-GB" sz="1600" b="1" i="0" u="none" strike="noStrike" cap="none" normalizeH="0" baseline="0" dirty="0" smtClean="0">
                          <a:ln>
                            <a:noFill/>
                          </a:ln>
                          <a:solidFill>
                            <a:schemeClr val="tx1"/>
                          </a:solidFill>
                          <a:effectLst/>
                          <a:latin typeface="Arial" charset="0"/>
                        </a:rPr>
                        <a:t> </a:t>
                      </a:r>
                      <a:r>
                        <a:rPr kumimoji="0" lang="en-GB" sz="1600" b="1" i="0" u="none" strike="noStrike" cap="none" normalizeH="0" baseline="0" dirty="0" err="1" smtClean="0">
                          <a:ln>
                            <a:noFill/>
                          </a:ln>
                          <a:solidFill>
                            <a:schemeClr val="tx1"/>
                          </a:solidFill>
                          <a:effectLst/>
                          <a:latin typeface="Arial" charset="0"/>
                        </a:rPr>
                        <a:t>Matenkera</a:t>
                      </a:r>
                      <a:endParaRPr kumimoji="0" lang="en-GB" sz="1600" b="1" i="0" u="none" strike="noStrike" cap="none" normalizeH="0" baseline="0" dirty="0" smtClean="0">
                        <a:ln>
                          <a:noFill/>
                        </a:ln>
                        <a:solidFill>
                          <a:schemeClr val="tx1"/>
                        </a:solidFill>
                        <a:effectLst/>
                        <a:latin typeface="Arial" charset="0"/>
                      </a:endParaRPr>
                    </a:p>
                    <a:p>
                      <a:pPr marL="0" marR="0" lvl="0" indent="0" algn="l" defTabSz="839788" rtl="0" eaLnBrk="1" fontAlgn="base" latinLnBrk="0" hangingPunct="1">
                        <a:lnSpc>
                          <a:spcPct val="100000"/>
                        </a:lnSpc>
                        <a:spcBef>
                          <a:spcPct val="20000"/>
                        </a:spcBef>
                        <a:spcAft>
                          <a:spcPct val="0"/>
                        </a:spcAft>
                        <a:buClrTx/>
                        <a:buSzTx/>
                        <a:buFontTx/>
                        <a:buNone/>
                        <a:tabLst/>
                      </a:pPr>
                      <a:r>
                        <a:rPr kumimoji="0" lang="en-GB" sz="1600" b="1" i="0" u="none" strike="noStrike" cap="none" normalizeH="0" baseline="0" dirty="0" err="1" smtClean="0">
                          <a:ln>
                            <a:noFill/>
                          </a:ln>
                          <a:solidFill>
                            <a:schemeClr val="tx1"/>
                          </a:solidFill>
                          <a:effectLst/>
                          <a:latin typeface="Arial" charset="0"/>
                        </a:rPr>
                        <a:t>Mirriam</a:t>
                      </a:r>
                      <a:r>
                        <a:rPr kumimoji="0" lang="en-GB" sz="1600" b="1" i="0" u="none" strike="noStrike" cap="none" normalizeH="0" baseline="0" dirty="0" smtClean="0">
                          <a:ln>
                            <a:noFill/>
                          </a:ln>
                          <a:solidFill>
                            <a:schemeClr val="tx1"/>
                          </a:solidFill>
                          <a:effectLst/>
                          <a:latin typeface="Arial" charset="0"/>
                        </a:rPr>
                        <a:t> Chikwanda</a:t>
                      </a:r>
                    </a:p>
                    <a:p>
                      <a:pPr marL="0" marR="0" lvl="0" indent="0" algn="l" defTabSz="839788" rtl="0" eaLnBrk="1" fontAlgn="base" latinLnBrk="0" hangingPunct="1">
                        <a:lnSpc>
                          <a:spcPct val="100000"/>
                        </a:lnSpc>
                        <a:spcBef>
                          <a:spcPct val="20000"/>
                        </a:spcBef>
                        <a:spcAft>
                          <a:spcPct val="0"/>
                        </a:spcAft>
                        <a:buClrTx/>
                        <a:buSzTx/>
                        <a:buFontTx/>
                        <a:buNone/>
                        <a:tabLst/>
                      </a:pPr>
                      <a:r>
                        <a:rPr kumimoji="0" lang="en-GB" sz="1600" b="1" i="0" u="none" strike="noStrike" cap="none" normalizeH="0" baseline="0" dirty="0" smtClean="0">
                          <a:ln>
                            <a:noFill/>
                          </a:ln>
                          <a:solidFill>
                            <a:schemeClr val="tx1"/>
                          </a:solidFill>
                          <a:effectLst/>
                          <a:latin typeface="Arial" charset="0"/>
                        </a:rPr>
                        <a:t>Peter Copley</a:t>
                      </a:r>
                    </a:p>
                  </a:txBody>
                  <a:tcPr marL="91416" marR="91416" marT="45707" marB="45707" horzOverflow="overflow">
                    <a:lnL w="12700" cap="flat" cmpd="sng" algn="ctr">
                      <a:solidFill>
                        <a:schemeClr val="bg1"/>
                      </a:solidFill>
                      <a:prstDash val="solid"/>
                      <a:round/>
                      <a:headEnd type="none" w="sm" len="sm"/>
                      <a:tailEnd type="none" w="sm" len="sm"/>
                    </a:lnL>
                    <a:lnR w="12700" cap="flat" cmpd="sng" algn="ctr">
                      <a:solidFill>
                        <a:schemeClr val="bg1"/>
                      </a:solidFill>
                      <a:prstDash val="solid"/>
                      <a:round/>
                      <a:headEnd type="none" w="sm" len="sm"/>
                      <a:tailEnd type="none" w="sm" len="sm"/>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sm" len="sm"/>
                      <a:tailEnd type="none" w="sm" len="sm"/>
                    </a:lnB>
                    <a:lnTlToBr>
                      <a:noFill/>
                    </a:lnTlToBr>
                    <a:lnBlToTr>
                      <a:noFill/>
                    </a:lnBlToTr>
                    <a:solidFill>
                      <a:srgbClr val="0099CC">
                        <a:alpha val="50000"/>
                      </a:srgbClr>
                    </a:solidFill>
                  </a:tcPr>
                </a:tc>
                <a:tc>
                  <a:txBody>
                    <a:bodyPr/>
                    <a:lstStyle/>
                    <a:p>
                      <a:pPr marL="0" marR="0" lvl="0" indent="0" algn="l" defTabSz="839788" rtl="0" eaLnBrk="1" fontAlgn="base" latinLnBrk="0" hangingPunct="1">
                        <a:lnSpc>
                          <a:spcPct val="100000"/>
                        </a:lnSpc>
                        <a:spcBef>
                          <a:spcPct val="20000"/>
                        </a:spcBef>
                        <a:spcAft>
                          <a:spcPct val="0"/>
                        </a:spcAft>
                        <a:buClrTx/>
                        <a:buSzTx/>
                        <a:buFontTx/>
                        <a:buNone/>
                        <a:tabLst/>
                      </a:pPr>
                      <a:r>
                        <a:rPr kumimoji="0" lang="en-GB" sz="1600" b="1" i="0" u="none" strike="noStrike" cap="none" normalizeH="0" baseline="0" dirty="0" smtClean="0">
                          <a:ln>
                            <a:noFill/>
                          </a:ln>
                          <a:solidFill>
                            <a:schemeClr val="tx1"/>
                          </a:solidFill>
                          <a:effectLst/>
                          <a:latin typeface="Arial" charset="0"/>
                        </a:rPr>
                        <a:t>Transport Specialist</a:t>
                      </a:r>
                    </a:p>
                    <a:p>
                      <a:pPr marL="0" marR="0" lvl="0" indent="0" algn="l" defTabSz="839788" rtl="0" eaLnBrk="1" fontAlgn="base" latinLnBrk="0" hangingPunct="1">
                        <a:lnSpc>
                          <a:spcPct val="100000"/>
                        </a:lnSpc>
                        <a:spcBef>
                          <a:spcPct val="20000"/>
                        </a:spcBef>
                        <a:spcAft>
                          <a:spcPct val="0"/>
                        </a:spcAft>
                        <a:buClrTx/>
                        <a:buSzTx/>
                        <a:buFontTx/>
                        <a:buNone/>
                        <a:tabLst/>
                      </a:pPr>
                      <a:r>
                        <a:rPr kumimoji="0" lang="en-GB" sz="1600" b="1" i="0" u="none" strike="noStrike" cap="none" normalizeH="0" baseline="0" dirty="0" smtClean="0">
                          <a:ln>
                            <a:noFill/>
                          </a:ln>
                          <a:solidFill>
                            <a:schemeClr val="tx1"/>
                          </a:solidFill>
                          <a:effectLst/>
                          <a:latin typeface="Arial" charset="0"/>
                        </a:rPr>
                        <a:t>Transport Specialist</a:t>
                      </a:r>
                    </a:p>
                    <a:p>
                      <a:pPr marL="0" marR="0" lvl="0" indent="0" algn="l" defTabSz="839788" rtl="0" eaLnBrk="1" fontAlgn="base" latinLnBrk="0" hangingPunct="1">
                        <a:lnSpc>
                          <a:spcPct val="100000"/>
                        </a:lnSpc>
                        <a:spcBef>
                          <a:spcPct val="20000"/>
                        </a:spcBef>
                        <a:spcAft>
                          <a:spcPct val="0"/>
                        </a:spcAft>
                        <a:buClrTx/>
                        <a:buSzTx/>
                        <a:buFontTx/>
                        <a:buNone/>
                        <a:tabLst/>
                      </a:pPr>
                      <a:r>
                        <a:rPr kumimoji="0" lang="en-GB" sz="1600" b="1" i="0" u="none" strike="noStrike" cap="none" normalizeH="0" baseline="0" dirty="0" smtClean="0">
                          <a:ln>
                            <a:noFill/>
                          </a:ln>
                          <a:solidFill>
                            <a:schemeClr val="tx1"/>
                          </a:solidFill>
                          <a:effectLst/>
                          <a:latin typeface="Arial" charset="0"/>
                        </a:rPr>
                        <a:t>Water/</a:t>
                      </a:r>
                      <a:r>
                        <a:rPr kumimoji="0" lang="en-GB" sz="1600" b="1" i="0" u="none" strike="noStrike" cap="none" normalizeH="0" baseline="0" dirty="0" err="1" smtClean="0">
                          <a:ln>
                            <a:noFill/>
                          </a:ln>
                          <a:solidFill>
                            <a:schemeClr val="tx1"/>
                          </a:solidFill>
                          <a:effectLst/>
                          <a:latin typeface="Arial" charset="0"/>
                        </a:rPr>
                        <a:t>RoadsSpecialist</a:t>
                      </a:r>
                      <a:endParaRPr kumimoji="0" lang="en-GB" sz="1600" b="1" i="0" u="none" strike="noStrike" cap="none" normalizeH="0" baseline="0" dirty="0" smtClean="0">
                        <a:ln>
                          <a:noFill/>
                        </a:ln>
                        <a:solidFill>
                          <a:schemeClr val="tx1"/>
                        </a:solidFill>
                        <a:effectLst/>
                        <a:latin typeface="Arial" charset="0"/>
                      </a:endParaRPr>
                    </a:p>
                    <a:p>
                      <a:pPr marL="0" marR="0" lvl="0" indent="0" algn="l" defTabSz="839788" rtl="0" eaLnBrk="1" fontAlgn="base" latinLnBrk="0" hangingPunct="1">
                        <a:lnSpc>
                          <a:spcPct val="100000"/>
                        </a:lnSpc>
                        <a:spcBef>
                          <a:spcPct val="20000"/>
                        </a:spcBef>
                        <a:spcAft>
                          <a:spcPct val="0"/>
                        </a:spcAft>
                        <a:buClrTx/>
                        <a:buSzTx/>
                        <a:buFontTx/>
                        <a:buNone/>
                        <a:tabLst/>
                      </a:pPr>
                      <a:r>
                        <a:rPr kumimoji="0" lang="en-GB" sz="1600" b="1" i="0" u="none" strike="noStrike" cap="none" normalizeH="0" baseline="0" dirty="0" smtClean="0">
                          <a:ln>
                            <a:noFill/>
                          </a:ln>
                          <a:solidFill>
                            <a:schemeClr val="tx1"/>
                          </a:solidFill>
                          <a:effectLst/>
                          <a:latin typeface="Arial" charset="0"/>
                        </a:rPr>
                        <a:t>Evaluation Specialist</a:t>
                      </a:r>
                    </a:p>
                  </a:txBody>
                  <a:tcPr marL="91416" marR="91416" marT="45707" marB="45707" horzOverflow="overflow">
                    <a:lnL w="12700" cap="flat" cmpd="sng" algn="ctr">
                      <a:solidFill>
                        <a:schemeClr val="bg1"/>
                      </a:solidFill>
                      <a:prstDash val="solid"/>
                      <a:round/>
                      <a:headEnd type="none" w="sm" len="sm"/>
                      <a:tailEnd type="none" w="sm" len="sm"/>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sm" len="sm"/>
                      <a:tailEnd type="none" w="sm" len="sm"/>
                    </a:lnB>
                    <a:lnTlToBr>
                      <a:noFill/>
                    </a:lnTlToBr>
                    <a:lnBlToTr>
                      <a:noFill/>
                    </a:lnBlToTr>
                    <a:solidFill>
                      <a:srgbClr val="0099CC">
                        <a:alpha val="50000"/>
                      </a:srgbClr>
                    </a:solidFill>
                  </a:tcPr>
                </a:tc>
                <a:tc>
                  <a:txBody>
                    <a:bodyPr/>
                    <a:lstStyle/>
                    <a:p>
                      <a:pPr marL="0" marR="0" lvl="0" indent="0" algn="l" defTabSz="839788"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rgbClr val="FF0000"/>
                          </a:solidFill>
                          <a:effectLst/>
                          <a:latin typeface="Arial" charset="0"/>
                          <a:hlinkClick r:id=""/>
                        </a:rPr>
                        <a:t>laverned@dbsa.org</a:t>
                      </a:r>
                    </a:p>
                    <a:p>
                      <a:pPr marL="0" marR="0" lvl="0" indent="0" algn="l" defTabSz="839788"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rgbClr val="FF0000"/>
                          </a:solidFill>
                          <a:effectLst/>
                          <a:latin typeface="Arial" charset="0"/>
                          <a:hlinkClick r:id=""/>
                        </a:rPr>
                        <a:t>crynosm@dbsa.org</a:t>
                      </a:r>
                    </a:p>
                    <a:p>
                      <a:pPr marL="0" marR="0" lvl="0" indent="0" algn="l" defTabSz="839788"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rgbClr val="FF0000"/>
                          </a:solidFill>
                          <a:effectLst/>
                          <a:latin typeface="Arial" charset="0"/>
                          <a:hlinkClick r:id=""/>
                        </a:rPr>
                        <a:t>mirriamc@dbsa.org</a:t>
                      </a:r>
                    </a:p>
                    <a:p>
                      <a:pPr marL="0" marR="0" lvl="0" indent="0" algn="l" defTabSz="839788"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rgbClr val="FF0000"/>
                          </a:solidFill>
                          <a:effectLst/>
                          <a:latin typeface="Arial" charset="0"/>
                          <a:hlinkClick r:id="rId3"/>
                        </a:rPr>
                        <a:t>peterc@dbsa.org</a:t>
                      </a:r>
                      <a:endParaRPr kumimoji="0" lang="en-US" sz="1600" b="1" i="0" u="none" strike="noStrike" cap="none" normalizeH="0" baseline="0" dirty="0" smtClean="0">
                        <a:ln>
                          <a:noFill/>
                        </a:ln>
                        <a:solidFill>
                          <a:srgbClr val="FF0000"/>
                        </a:solidFill>
                        <a:effectLst/>
                        <a:latin typeface="Arial" charset="0"/>
                      </a:endParaRPr>
                    </a:p>
                  </a:txBody>
                  <a:tcPr marL="91416" marR="91416" marT="45707" marB="45707"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sm" len="sm"/>
                      <a:tailEnd type="none" w="sm" len="sm"/>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sm" len="sm"/>
                      <a:tailEnd type="none" w="sm" len="sm"/>
                    </a:lnB>
                    <a:lnTlToBr>
                      <a:noFill/>
                    </a:lnTlToBr>
                    <a:lnBlToTr>
                      <a:noFill/>
                    </a:lnBlToTr>
                    <a:solidFill>
                      <a:srgbClr val="0099CC">
                        <a:alpha val="50000"/>
                      </a:srgbClr>
                    </a:solidFill>
                  </a:tcPr>
                </a:tc>
              </a:tr>
            </a:tbl>
          </a:graphicData>
        </a:graphic>
      </p:graphicFrame>
      <p:sp>
        <p:nvSpPr>
          <p:cNvPr id="4" name="Date Placeholder 3"/>
          <p:cNvSpPr>
            <a:spLocks noGrp="1"/>
          </p:cNvSpPr>
          <p:nvPr>
            <p:ph type="dt" sz="half" idx="10"/>
          </p:nvPr>
        </p:nvSpPr>
        <p:spPr/>
        <p:txBody>
          <a:bodyPr/>
          <a:lstStyle/>
          <a:p>
            <a:fld id="{9B69B7F2-F7D3-4DC4-AE3B-54C08CBE855B}" type="datetime1">
              <a:rPr lang="en-US" smtClean="0">
                <a:solidFill>
                  <a:srgbClr val="000000"/>
                </a:solidFill>
              </a:rPr>
              <a:t>5/6/2012</a:t>
            </a:fld>
            <a:endParaRPr lang="en-GB" dirty="0">
              <a:solidFill>
                <a:srgbClr val="000000"/>
              </a:solidFill>
            </a:endParaRPr>
          </a:p>
        </p:txBody>
      </p:sp>
      <p:sp>
        <p:nvSpPr>
          <p:cNvPr id="5" name="Footer Placeholder 4"/>
          <p:cNvSpPr>
            <a:spLocks noGrp="1"/>
          </p:cNvSpPr>
          <p:nvPr>
            <p:ph type="ftr" sz="quarter" idx="11"/>
          </p:nvPr>
        </p:nvSpPr>
        <p:spPr/>
        <p:txBody>
          <a:bodyPr/>
          <a:lstStyle/>
          <a:p>
            <a:r>
              <a:rPr lang="en-GB" smtClean="0">
                <a:solidFill>
                  <a:srgbClr val="000000"/>
                </a:solidFill>
              </a:rPr>
              <a:t>SARF_RPF Conference, Fernhill: PMB/Msunduze</a:t>
            </a:r>
            <a:endParaRPr lang="en-GB" dirty="0">
              <a:solidFill>
                <a:srgbClr val="000000"/>
              </a:solidFill>
            </a:endParaRPr>
          </a:p>
        </p:txBody>
      </p:sp>
      <p:sp>
        <p:nvSpPr>
          <p:cNvPr id="6" name="Slide Number Placeholder 5"/>
          <p:cNvSpPr>
            <a:spLocks noGrp="1"/>
          </p:cNvSpPr>
          <p:nvPr>
            <p:ph type="sldNum" sz="quarter" idx="4294967295"/>
          </p:nvPr>
        </p:nvSpPr>
        <p:spPr>
          <a:xfrm>
            <a:off x="6357950" y="6215082"/>
            <a:ext cx="2133600" cy="476250"/>
          </a:xfrm>
          <a:prstGeom prst="rect">
            <a:avLst/>
          </a:prstGeom>
        </p:spPr>
        <p:txBody>
          <a:bodyPr/>
          <a:lstStyle/>
          <a:p>
            <a:fld id="{4F6CEA4F-F358-4C5B-A7A5-6F6301428A46}" type="slidenum">
              <a:rPr lang="en-GB" smtClean="0">
                <a:solidFill>
                  <a:srgbClr val="000000"/>
                </a:solidFill>
              </a:rPr>
              <a:pPr/>
              <a:t>28</a:t>
            </a:fld>
            <a:endParaRPr lang="en-GB" dirty="0">
              <a:solidFill>
                <a:srgbClr val="000000"/>
              </a:solidFill>
            </a:endParaRPr>
          </a:p>
        </p:txBody>
      </p:sp>
    </p:spTree>
    <p:extLst>
      <p:ext uri="{BB962C8B-B14F-4D97-AF65-F5344CB8AC3E}">
        <p14:creationId xmlns:p14="http://schemas.microsoft.com/office/powerpoint/2010/main" val="2794955349"/>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Drivers of Road Provision</a:t>
            </a:r>
            <a:endParaRPr lang="en-ZA" dirty="0"/>
          </a:p>
        </p:txBody>
      </p:sp>
      <p:sp>
        <p:nvSpPr>
          <p:cNvPr id="3" name="Subtitle 2"/>
          <p:cNvSpPr>
            <a:spLocks noGrp="1"/>
          </p:cNvSpPr>
          <p:nvPr>
            <p:ph type="subTitle" idx="1"/>
          </p:nvPr>
        </p:nvSpPr>
        <p:spPr/>
        <p:txBody>
          <a:bodyPr/>
          <a:lstStyle/>
          <a:p>
            <a:r>
              <a:rPr lang="en-US" dirty="0" smtClean="0"/>
              <a:t>Miriam Chikwanda/Peter Copley</a:t>
            </a:r>
          </a:p>
          <a:p>
            <a:r>
              <a:rPr lang="en-US" dirty="0" smtClean="0"/>
              <a:t>Advisory Unit DBSA</a:t>
            </a:r>
            <a:endParaRPr lang="en-ZA" dirty="0"/>
          </a:p>
        </p:txBody>
      </p:sp>
    </p:spTree>
    <p:extLst>
      <p:ext uri="{BB962C8B-B14F-4D97-AF65-F5344CB8AC3E}">
        <p14:creationId xmlns:p14="http://schemas.microsoft.com/office/powerpoint/2010/main" val="199745106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4" name="Picture 5" descr="barometer powerpoint-1.jpg"/>
          <p:cNvPicPr>
            <a:picLocks noChangeAspect="1"/>
          </p:cNvPicPr>
          <p:nvPr/>
        </p:nvPicPr>
        <p:blipFill>
          <a:blip r:embed="rId3" cstate="print"/>
          <a:srcRect/>
          <a:stretch>
            <a:fillRect/>
          </a:stretch>
        </p:blipFill>
        <p:spPr bwMode="auto">
          <a:xfrm>
            <a:off x="0" y="0"/>
            <a:ext cx="9144000" cy="6858000"/>
          </a:xfrm>
          <a:prstGeom prst="rect">
            <a:avLst/>
          </a:prstGeom>
          <a:noFill/>
          <a:ln w="9525">
            <a:noFill/>
            <a:miter lim="800000"/>
            <a:headEnd/>
            <a:tailEnd/>
          </a:ln>
        </p:spPr>
      </p:pic>
      <p:sp>
        <p:nvSpPr>
          <p:cNvPr id="23555" name="Title 1"/>
          <p:cNvSpPr>
            <a:spLocks noGrp="1"/>
          </p:cNvSpPr>
          <p:nvPr>
            <p:ph type="title"/>
          </p:nvPr>
        </p:nvSpPr>
        <p:spPr>
          <a:xfrm>
            <a:off x="417512" y="901700"/>
            <a:ext cx="8512205" cy="757238"/>
          </a:xfrm>
        </p:spPr>
        <p:txBody>
          <a:bodyPr/>
          <a:lstStyle/>
          <a:p>
            <a:pPr eaLnBrk="1" hangingPunct="1"/>
            <a:r>
              <a:rPr lang="en-US" sz="2000" dirty="0" smtClean="0"/>
              <a:t>Real Gross Fixed Capital Formation by General Government and Public Corporations on Economic and Social Infrastructure, 1946 -2007 (</a:t>
            </a:r>
            <a:r>
              <a:rPr lang="en-US" sz="2000" dirty="0" err="1" smtClean="0"/>
              <a:t>Rm</a:t>
            </a:r>
            <a:r>
              <a:rPr lang="en-US" sz="2000" dirty="0" smtClean="0"/>
              <a:t>)</a:t>
            </a:r>
            <a:r>
              <a:rPr lang="en-US" sz="2300" dirty="0" smtClean="0"/>
              <a:t/>
            </a:r>
            <a:br>
              <a:rPr lang="en-US" sz="2300" dirty="0" smtClean="0"/>
            </a:br>
            <a:endParaRPr lang="en-US" sz="2300" dirty="0" smtClean="0"/>
          </a:p>
        </p:txBody>
      </p:sp>
      <p:graphicFrame>
        <p:nvGraphicFramePr>
          <p:cNvPr id="9" name="Content Placeholder 8"/>
          <p:cNvGraphicFramePr>
            <a:graphicFrameLocks noGrp="1"/>
          </p:cNvGraphicFramePr>
          <p:nvPr>
            <p:ph idx="1"/>
            <p:extLst>
              <p:ext uri="{D42A27DB-BD31-4B8C-83A1-F6EECF244321}">
                <p14:modId xmlns:p14="http://schemas.microsoft.com/office/powerpoint/2010/main" val="2503646115"/>
              </p:ext>
            </p:extLst>
          </p:nvPr>
        </p:nvGraphicFramePr>
        <p:xfrm>
          <a:off x="0" y="892950"/>
          <a:ext cx="9048750" cy="5488377"/>
        </p:xfrm>
        <a:graphic>
          <a:graphicData uri="http://schemas.openxmlformats.org/drawingml/2006/chart">
            <c:chart xmlns:c="http://schemas.openxmlformats.org/drawingml/2006/chart" xmlns:r="http://schemas.openxmlformats.org/officeDocument/2006/relationships" r:id="rId4"/>
          </a:graphicData>
        </a:graphic>
      </p:graphicFrame>
      <p:sp>
        <p:nvSpPr>
          <p:cNvPr id="5" name="Date Placeholder 4"/>
          <p:cNvSpPr>
            <a:spLocks noGrp="1"/>
          </p:cNvSpPr>
          <p:nvPr>
            <p:ph type="dt" sz="half" idx="4294967295"/>
          </p:nvPr>
        </p:nvSpPr>
        <p:spPr>
          <a:xfrm>
            <a:off x="457200" y="6245225"/>
            <a:ext cx="2133600" cy="476250"/>
          </a:xfrm>
          <a:prstGeom prst="rect">
            <a:avLst/>
          </a:prstGeom>
        </p:spPr>
        <p:txBody>
          <a:bodyPr/>
          <a:lstStyle/>
          <a:p>
            <a:pPr>
              <a:defRPr/>
            </a:pPr>
            <a:fld id="{AB8F673D-50DB-4BDE-AE49-947EE323919F}" type="datetime1">
              <a:rPr lang="en-US" smtClean="0"/>
              <a:t>5/6/2012</a:t>
            </a:fld>
            <a:endParaRPr lang="en-GB"/>
          </a:p>
        </p:txBody>
      </p:sp>
      <p:sp>
        <p:nvSpPr>
          <p:cNvPr id="6" name="Footer Placeholder 5"/>
          <p:cNvSpPr>
            <a:spLocks noGrp="1"/>
          </p:cNvSpPr>
          <p:nvPr>
            <p:ph type="ftr" sz="quarter" idx="4294967295"/>
          </p:nvPr>
        </p:nvSpPr>
        <p:spPr>
          <a:xfrm>
            <a:off x="3124200" y="6245225"/>
            <a:ext cx="2895600" cy="476250"/>
          </a:xfrm>
          <a:prstGeom prst="rect">
            <a:avLst/>
          </a:prstGeom>
        </p:spPr>
        <p:txBody>
          <a:bodyPr/>
          <a:lstStyle/>
          <a:p>
            <a:pPr>
              <a:defRPr/>
            </a:pPr>
            <a:r>
              <a:rPr lang="en-ZA" smtClean="0"/>
              <a:t>SARF_RPF Conference, Fernhill: PMB/Msunduze</a:t>
            </a:r>
            <a:endParaRPr lang="en-GB"/>
          </a:p>
        </p:txBody>
      </p:sp>
    </p:spTree>
    <p:extLst>
      <p:ext uri="{BB962C8B-B14F-4D97-AF65-F5344CB8AC3E}">
        <p14:creationId xmlns:p14="http://schemas.microsoft.com/office/powerpoint/2010/main" val="1572628993"/>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lstStyle/>
          <a:p>
            <a:pPr eaLnBrk="1" hangingPunct="1"/>
            <a:r>
              <a:rPr lang="en-ZA" sz="3200" dirty="0" smtClean="0"/>
              <a:t>An indication of viability for self sustaining projects</a:t>
            </a:r>
          </a:p>
        </p:txBody>
      </p:sp>
      <p:sp>
        <p:nvSpPr>
          <p:cNvPr id="15363" name="Rectangle 3"/>
          <p:cNvSpPr>
            <a:spLocks noGrp="1" noChangeArrowheads="1"/>
          </p:cNvSpPr>
          <p:nvPr>
            <p:ph type="body" idx="1"/>
          </p:nvPr>
        </p:nvSpPr>
        <p:spPr>
          <a:xfrm>
            <a:off x="428596" y="1214422"/>
            <a:ext cx="8229600" cy="4525963"/>
          </a:xfrm>
          <a:noFill/>
        </p:spPr>
        <p:txBody>
          <a:bodyPr/>
          <a:lstStyle/>
          <a:p>
            <a:pPr eaLnBrk="1" hangingPunct="1">
              <a:lnSpc>
                <a:spcPct val="90000"/>
              </a:lnSpc>
            </a:pPr>
            <a:r>
              <a:rPr lang="en-ZA" sz="2200" dirty="0" smtClean="0"/>
              <a:t>Road tolling in the South African model can start at between 4 000 and 4 500 vpd AADT, with approximately 17% heavy vehicles</a:t>
            </a:r>
          </a:p>
          <a:p>
            <a:pPr eaLnBrk="1" hangingPunct="1">
              <a:lnSpc>
                <a:spcPct val="90000"/>
              </a:lnSpc>
            </a:pPr>
            <a:r>
              <a:rPr lang="en-ZA" sz="2200" dirty="0" smtClean="0"/>
              <a:t>Rail requires 1 m tonnes per annum (South African Freight Rail) </a:t>
            </a:r>
            <a:r>
              <a:rPr lang="en-ZA" sz="2200" dirty="0" err="1" smtClean="0"/>
              <a:t>cf</a:t>
            </a:r>
            <a:r>
              <a:rPr lang="en-ZA" sz="2200" dirty="0" smtClean="0"/>
              <a:t> 300 000 tonnes per annum for the BBR and other rail  </a:t>
            </a:r>
            <a:r>
              <a:rPr lang="en-ZA" sz="2200" dirty="0" err="1" smtClean="0"/>
              <a:t>concessionnaires</a:t>
            </a:r>
            <a:r>
              <a:rPr lang="en-ZA" sz="2200" dirty="0" smtClean="0"/>
              <a:t>..but fixed investment needs are substantial</a:t>
            </a:r>
          </a:p>
          <a:p>
            <a:pPr eaLnBrk="1" hangingPunct="1">
              <a:lnSpc>
                <a:spcPct val="90000"/>
              </a:lnSpc>
            </a:pPr>
            <a:r>
              <a:rPr lang="en-ZA" sz="2200" dirty="0" smtClean="0"/>
              <a:t>Ports appear to require 3 million tonnes per annum</a:t>
            </a:r>
          </a:p>
          <a:p>
            <a:pPr eaLnBrk="1" hangingPunct="1">
              <a:lnSpc>
                <a:spcPct val="90000"/>
              </a:lnSpc>
            </a:pPr>
            <a:r>
              <a:rPr lang="en-ZA" sz="2200" dirty="0" smtClean="0"/>
              <a:t>Airports are difficult but appear to need in excess of 500 000 persons per annum</a:t>
            </a:r>
          </a:p>
          <a:p>
            <a:pPr eaLnBrk="1" hangingPunct="1">
              <a:lnSpc>
                <a:spcPct val="90000"/>
              </a:lnSpc>
            </a:pPr>
            <a:r>
              <a:rPr lang="en-ZA" sz="2200" dirty="0" smtClean="0"/>
              <a:t>Below these thresholds does not imply PPP’s can’t be developed but other measures of support need to be considered (</a:t>
            </a:r>
            <a:r>
              <a:rPr lang="en-ZA" sz="2200" dirty="0" err="1" smtClean="0"/>
              <a:t>eg</a:t>
            </a:r>
            <a:r>
              <a:rPr lang="en-ZA" sz="2200" dirty="0" smtClean="0"/>
              <a:t> shadow tolls; market guarantees; increasing the revenue base; capital from government, operations from private sector)</a:t>
            </a:r>
          </a:p>
          <a:p>
            <a:pPr eaLnBrk="1" hangingPunct="1">
              <a:lnSpc>
                <a:spcPct val="90000"/>
              </a:lnSpc>
            </a:pPr>
            <a:r>
              <a:rPr lang="en-ZA" sz="2200" dirty="0" smtClean="0"/>
              <a:t>In general, speaking of debt equity ratios of approx 17:83 and DSCR of between 1,0 and 1,5 in year 5 to 8</a:t>
            </a:r>
          </a:p>
          <a:p>
            <a:pPr eaLnBrk="1" hangingPunct="1">
              <a:lnSpc>
                <a:spcPct val="90000"/>
              </a:lnSpc>
            </a:pPr>
            <a:endParaRPr lang="en-ZA" sz="2400" dirty="0" smtClean="0"/>
          </a:p>
          <a:p>
            <a:pPr eaLnBrk="1" hangingPunct="1">
              <a:lnSpc>
                <a:spcPct val="90000"/>
              </a:lnSpc>
            </a:pPr>
            <a:endParaRPr lang="en-ZA" sz="2400" dirty="0" smtClean="0"/>
          </a:p>
        </p:txBody>
      </p:sp>
      <p:sp>
        <p:nvSpPr>
          <p:cNvPr id="15364" name="Date Placeholder 3"/>
          <p:cNvSpPr>
            <a:spLocks noGrp="1"/>
          </p:cNvSpPr>
          <p:nvPr>
            <p:ph type="dt" sz="quarter" idx="4294967295"/>
          </p:nvPr>
        </p:nvSpPr>
        <p:spPr>
          <a:xfrm>
            <a:off x="457200" y="6245225"/>
            <a:ext cx="2133600" cy="476250"/>
          </a:xfrm>
          <a:prstGeom prst="rect">
            <a:avLst/>
          </a:prstGeom>
          <a:noFill/>
        </p:spPr>
        <p:txBody>
          <a:bodyPr/>
          <a:lstStyle/>
          <a:p>
            <a:fld id="{7FD82C1F-D24C-421D-9B11-7A172FCCF233}" type="datetime1">
              <a:rPr lang="en-US" smtClean="0"/>
              <a:t>5/6/2012</a:t>
            </a:fld>
            <a:endParaRPr lang="en-GB" dirty="0" smtClean="0"/>
          </a:p>
        </p:txBody>
      </p:sp>
      <p:sp>
        <p:nvSpPr>
          <p:cNvPr id="15365" name="Footer Placeholder 4"/>
          <p:cNvSpPr>
            <a:spLocks noGrp="1"/>
          </p:cNvSpPr>
          <p:nvPr>
            <p:ph type="ftr" sz="quarter" idx="4294967295"/>
          </p:nvPr>
        </p:nvSpPr>
        <p:spPr>
          <a:xfrm>
            <a:off x="3124200" y="6245225"/>
            <a:ext cx="2895600" cy="476250"/>
          </a:xfrm>
          <a:prstGeom prst="rect">
            <a:avLst/>
          </a:prstGeom>
          <a:noFill/>
        </p:spPr>
        <p:txBody>
          <a:bodyPr/>
          <a:lstStyle/>
          <a:p>
            <a:r>
              <a:rPr lang="en-ZA" sz="1200" smtClean="0"/>
              <a:t>SARF_RPF Conference, Fernhill: PMB/Msunduze</a:t>
            </a:r>
            <a:endParaRPr lang="en-GB" dirty="0" smtClean="0"/>
          </a:p>
        </p:txBody>
      </p:sp>
    </p:spTree>
    <p:extLst>
      <p:ext uri="{BB962C8B-B14F-4D97-AF65-F5344CB8AC3E}">
        <p14:creationId xmlns:p14="http://schemas.microsoft.com/office/powerpoint/2010/main" val="1752577396"/>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Finding ways for sustainable funding</a:t>
            </a:r>
            <a:endParaRPr lang="en-US" dirty="0" smtClean="0"/>
          </a:p>
        </p:txBody>
      </p:sp>
      <p:sp>
        <p:nvSpPr>
          <p:cNvPr id="3" name="Content Placeholder 2"/>
          <p:cNvSpPr>
            <a:spLocks noGrp="1"/>
          </p:cNvSpPr>
          <p:nvPr>
            <p:ph idx="1"/>
          </p:nvPr>
        </p:nvSpPr>
        <p:spPr/>
        <p:txBody>
          <a:bodyPr/>
          <a:lstStyle/>
          <a:p>
            <a:pPr lvl="0"/>
            <a:r>
              <a:rPr lang="en-GB" sz="2400" dirty="0" smtClean="0"/>
              <a:t>Looking into sources of funding and their pros and cons</a:t>
            </a:r>
            <a:endParaRPr lang="en-US" sz="2400" dirty="0" smtClean="0"/>
          </a:p>
          <a:p>
            <a:pPr lvl="0"/>
            <a:r>
              <a:rPr lang="en-GB" sz="2400" dirty="0" smtClean="0"/>
              <a:t>What is a reasonable investment rate?</a:t>
            </a:r>
          </a:p>
          <a:p>
            <a:pPr eaLnBrk="1" hangingPunct="1">
              <a:lnSpc>
                <a:spcPct val="90000"/>
              </a:lnSpc>
              <a:buNone/>
            </a:pPr>
            <a:r>
              <a:rPr lang="en-ZA" sz="2400" dirty="0" smtClean="0"/>
              <a:t>	</a:t>
            </a:r>
            <a:r>
              <a:rPr lang="en-ZA" sz="2400" u="sng" dirty="0" smtClean="0"/>
              <a:t>Risk/Return expectations</a:t>
            </a:r>
          </a:p>
          <a:p>
            <a:pPr eaLnBrk="1" hangingPunct="1">
              <a:lnSpc>
                <a:spcPct val="90000"/>
              </a:lnSpc>
            </a:pPr>
            <a:r>
              <a:rPr lang="en-ZA" sz="2400" dirty="0" smtClean="0"/>
              <a:t>Equity investors five years at between 17% and 50% per annum (Libor and </a:t>
            </a:r>
            <a:r>
              <a:rPr lang="en-ZA" sz="2400" dirty="0" err="1" smtClean="0"/>
              <a:t>Jibar</a:t>
            </a:r>
            <a:r>
              <a:rPr lang="en-ZA" sz="2400" dirty="0" smtClean="0"/>
              <a:t> rates)</a:t>
            </a:r>
          </a:p>
          <a:p>
            <a:pPr eaLnBrk="1" hangingPunct="1">
              <a:lnSpc>
                <a:spcPct val="90000"/>
              </a:lnSpc>
            </a:pPr>
            <a:r>
              <a:rPr lang="en-ZA" sz="2400" dirty="0" smtClean="0"/>
              <a:t>Commercial banks eight years at prevailing interest rates</a:t>
            </a:r>
          </a:p>
          <a:p>
            <a:pPr eaLnBrk="1" hangingPunct="1">
              <a:lnSpc>
                <a:spcPct val="90000"/>
              </a:lnSpc>
            </a:pPr>
            <a:r>
              <a:rPr lang="en-ZA" sz="2400" dirty="0" smtClean="0"/>
              <a:t>Merchant Banks twelve years at medium term interest rates</a:t>
            </a:r>
          </a:p>
          <a:p>
            <a:pPr eaLnBrk="1" hangingPunct="1">
              <a:lnSpc>
                <a:spcPct val="90000"/>
              </a:lnSpc>
            </a:pPr>
            <a:r>
              <a:rPr lang="en-ZA" sz="2400" dirty="0" smtClean="0"/>
              <a:t>Pension funds fifteen years at long term interest rates</a:t>
            </a:r>
          </a:p>
          <a:p>
            <a:pPr eaLnBrk="1" hangingPunct="1">
              <a:lnSpc>
                <a:spcPct val="90000"/>
              </a:lnSpc>
            </a:pPr>
            <a:r>
              <a:rPr lang="en-ZA" sz="2400" dirty="0" smtClean="0"/>
              <a:t>DFI’s 20 year horizons ideally judged on economic as opposed to financial merit</a:t>
            </a:r>
          </a:p>
          <a:p>
            <a:pPr lvl="0"/>
            <a:endParaRPr lang="en-US" sz="2400" dirty="0" smtClean="0"/>
          </a:p>
          <a:p>
            <a:endParaRPr lang="en-US" sz="2400" dirty="0"/>
          </a:p>
        </p:txBody>
      </p:sp>
      <p:sp>
        <p:nvSpPr>
          <p:cNvPr id="4" name="Date Placeholder 3"/>
          <p:cNvSpPr>
            <a:spLocks noGrp="1"/>
          </p:cNvSpPr>
          <p:nvPr>
            <p:ph type="dt" sz="half" idx="4294967295"/>
          </p:nvPr>
        </p:nvSpPr>
        <p:spPr>
          <a:xfrm>
            <a:off x="457200" y="6245225"/>
            <a:ext cx="2133600" cy="476250"/>
          </a:xfrm>
          <a:prstGeom prst="rect">
            <a:avLst/>
          </a:prstGeom>
        </p:spPr>
        <p:txBody>
          <a:bodyPr/>
          <a:lstStyle/>
          <a:p>
            <a:pPr>
              <a:defRPr/>
            </a:pPr>
            <a:fld id="{D5D16333-47AC-40ED-BB53-03A988A1A3BB}" type="datetime1">
              <a:rPr lang="en-US" smtClean="0"/>
              <a:t>5/6/2012</a:t>
            </a:fld>
            <a:endParaRPr lang="en-GB" dirty="0"/>
          </a:p>
        </p:txBody>
      </p:sp>
      <p:sp>
        <p:nvSpPr>
          <p:cNvPr id="5" name="Footer Placeholder 4"/>
          <p:cNvSpPr>
            <a:spLocks noGrp="1"/>
          </p:cNvSpPr>
          <p:nvPr>
            <p:ph type="ftr" sz="quarter" idx="4294967295"/>
          </p:nvPr>
        </p:nvSpPr>
        <p:spPr>
          <a:xfrm>
            <a:off x="3124200" y="6245225"/>
            <a:ext cx="2895600" cy="476250"/>
          </a:xfrm>
          <a:prstGeom prst="rect">
            <a:avLst/>
          </a:prstGeom>
        </p:spPr>
        <p:txBody>
          <a:bodyPr/>
          <a:lstStyle/>
          <a:p>
            <a:pPr>
              <a:defRPr/>
            </a:pPr>
            <a:r>
              <a:rPr lang="en-ZA" sz="1200" smtClean="0"/>
              <a:t>SARF_RPF Conference, Fernhill: PMB/Msunduze</a:t>
            </a:r>
            <a:endParaRPr lang="en-GB" dirty="0"/>
          </a:p>
        </p:txBody>
      </p:sp>
    </p:spTree>
    <p:extLst>
      <p:ext uri="{BB962C8B-B14F-4D97-AF65-F5344CB8AC3E}">
        <p14:creationId xmlns:p14="http://schemas.microsoft.com/office/powerpoint/2010/main" val="2947819770"/>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lstStyle/>
          <a:p>
            <a:pPr eaLnBrk="1" hangingPunct="1"/>
            <a:r>
              <a:rPr lang="en-ZA" dirty="0" smtClean="0"/>
              <a:t>Which instrument for which aspect?</a:t>
            </a:r>
          </a:p>
        </p:txBody>
      </p:sp>
      <p:sp>
        <p:nvSpPr>
          <p:cNvPr id="15363" name="Rectangle 3"/>
          <p:cNvSpPr>
            <a:spLocks noGrp="1" noChangeArrowheads="1"/>
          </p:cNvSpPr>
          <p:nvPr>
            <p:ph type="body" idx="1"/>
          </p:nvPr>
        </p:nvSpPr>
        <p:spPr>
          <a:noFill/>
        </p:spPr>
        <p:txBody>
          <a:bodyPr/>
          <a:lstStyle/>
          <a:p>
            <a:pPr eaLnBrk="1" hangingPunct="1">
              <a:lnSpc>
                <a:spcPct val="90000"/>
              </a:lnSpc>
              <a:buNone/>
            </a:pPr>
            <a:r>
              <a:rPr lang="en-ZA" sz="2400" u="sng" dirty="0" smtClean="0"/>
              <a:t>Low volume usage</a:t>
            </a:r>
          </a:p>
          <a:p>
            <a:pPr eaLnBrk="1" hangingPunct="1">
              <a:lnSpc>
                <a:spcPct val="90000"/>
              </a:lnSpc>
            </a:pPr>
            <a:r>
              <a:rPr lang="en-ZA" sz="2400" dirty="0" smtClean="0"/>
              <a:t>Fundamental to use ICT effectively to collect revenues</a:t>
            </a:r>
          </a:p>
          <a:p>
            <a:pPr eaLnBrk="1" hangingPunct="1">
              <a:lnSpc>
                <a:spcPct val="90000"/>
              </a:lnSpc>
            </a:pPr>
            <a:r>
              <a:rPr lang="en-ZA" sz="2400" dirty="0" smtClean="0"/>
              <a:t>Fundamental to have understandable, common legal frameworks and agreements</a:t>
            </a:r>
          </a:p>
          <a:p>
            <a:pPr eaLnBrk="1" hangingPunct="1">
              <a:lnSpc>
                <a:spcPct val="90000"/>
              </a:lnSpc>
            </a:pPr>
            <a:r>
              <a:rPr lang="en-ZA" sz="2400" dirty="0" smtClean="0"/>
              <a:t>Transparency and consistency imperative</a:t>
            </a:r>
          </a:p>
          <a:p>
            <a:pPr eaLnBrk="1" hangingPunct="1">
              <a:lnSpc>
                <a:spcPct val="90000"/>
              </a:lnSpc>
            </a:pPr>
            <a:r>
              <a:rPr lang="en-ZA" sz="2400" dirty="0" smtClean="0"/>
              <a:t>User acceptance and willingness to embrace (e.g. charging per tonne km and electronic through ticketing)</a:t>
            </a:r>
          </a:p>
          <a:p>
            <a:pPr eaLnBrk="1" hangingPunct="1">
              <a:lnSpc>
                <a:spcPct val="90000"/>
              </a:lnSpc>
            </a:pPr>
            <a:r>
              <a:rPr lang="en-ZA" sz="2400" dirty="0" smtClean="0"/>
              <a:t>Capacity to administer the financial systems</a:t>
            </a:r>
          </a:p>
          <a:p>
            <a:pPr eaLnBrk="1" hangingPunct="1">
              <a:lnSpc>
                <a:spcPct val="90000"/>
              </a:lnSpc>
            </a:pPr>
            <a:r>
              <a:rPr lang="en-ZA" sz="2400" dirty="0" smtClean="0"/>
              <a:t>Societal acceptance of the fact that infrastructure is long term in nature and needs to be taxed</a:t>
            </a:r>
          </a:p>
          <a:p>
            <a:pPr eaLnBrk="1" hangingPunct="1">
              <a:lnSpc>
                <a:spcPct val="90000"/>
              </a:lnSpc>
            </a:pPr>
            <a:r>
              <a:rPr lang="en-ZA" sz="2400" dirty="0" smtClean="0"/>
              <a:t>Exchangeable instruments and markets to exchange these....within the regions</a:t>
            </a:r>
          </a:p>
        </p:txBody>
      </p:sp>
      <p:sp>
        <p:nvSpPr>
          <p:cNvPr id="15364" name="Date Placeholder 3"/>
          <p:cNvSpPr>
            <a:spLocks noGrp="1"/>
          </p:cNvSpPr>
          <p:nvPr>
            <p:ph type="dt" sz="quarter" idx="4294967295"/>
          </p:nvPr>
        </p:nvSpPr>
        <p:spPr>
          <a:xfrm>
            <a:off x="457200" y="6245225"/>
            <a:ext cx="2133600" cy="476250"/>
          </a:xfrm>
          <a:prstGeom prst="rect">
            <a:avLst/>
          </a:prstGeom>
          <a:noFill/>
        </p:spPr>
        <p:txBody>
          <a:bodyPr/>
          <a:lstStyle/>
          <a:p>
            <a:fld id="{3034B32B-068C-4B65-869A-A42778BB983E}" type="datetime1">
              <a:rPr lang="en-US" smtClean="0"/>
              <a:t>5/6/2012</a:t>
            </a:fld>
            <a:endParaRPr lang="en-GB" dirty="0" smtClean="0"/>
          </a:p>
        </p:txBody>
      </p:sp>
      <p:sp>
        <p:nvSpPr>
          <p:cNvPr id="15365" name="Footer Placeholder 4"/>
          <p:cNvSpPr>
            <a:spLocks noGrp="1"/>
          </p:cNvSpPr>
          <p:nvPr>
            <p:ph type="ftr" sz="quarter" idx="4294967295"/>
          </p:nvPr>
        </p:nvSpPr>
        <p:spPr>
          <a:xfrm>
            <a:off x="3124200" y="6245225"/>
            <a:ext cx="2895600" cy="476250"/>
          </a:xfrm>
          <a:prstGeom prst="rect">
            <a:avLst/>
          </a:prstGeom>
          <a:noFill/>
        </p:spPr>
        <p:txBody>
          <a:bodyPr/>
          <a:lstStyle/>
          <a:p>
            <a:r>
              <a:rPr lang="en-ZA" sz="1200" smtClean="0"/>
              <a:t>SARF_RPF Conference, Fernhill: PMB/Msunduze</a:t>
            </a:r>
            <a:endParaRPr lang="en-GB" dirty="0" smtClean="0"/>
          </a:p>
        </p:txBody>
      </p:sp>
    </p:spTree>
    <p:extLst>
      <p:ext uri="{BB962C8B-B14F-4D97-AF65-F5344CB8AC3E}">
        <p14:creationId xmlns:p14="http://schemas.microsoft.com/office/powerpoint/2010/main" val="1090792441"/>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sz="3200" dirty="0" smtClean="0"/>
              <a:t>What is sustainable? What is ‘sustainable’?</a:t>
            </a:r>
            <a:endParaRPr lang="en-US" sz="3200" dirty="0"/>
          </a:p>
        </p:txBody>
      </p:sp>
      <p:sp>
        <p:nvSpPr>
          <p:cNvPr id="3" name="Content Placeholder 2"/>
          <p:cNvSpPr>
            <a:spLocks noGrp="1"/>
          </p:cNvSpPr>
          <p:nvPr>
            <p:ph idx="1"/>
          </p:nvPr>
        </p:nvSpPr>
        <p:spPr/>
        <p:txBody>
          <a:bodyPr/>
          <a:lstStyle/>
          <a:p>
            <a:r>
              <a:rPr lang="en-US" dirty="0" smtClean="0"/>
              <a:t>A steady state? Entropy, as of steam engines and the Universe?</a:t>
            </a:r>
          </a:p>
          <a:p>
            <a:pPr>
              <a:buNone/>
            </a:pPr>
            <a:endParaRPr lang="en-US" dirty="0" smtClean="0"/>
          </a:p>
          <a:p>
            <a:r>
              <a:rPr lang="en-US" dirty="0" smtClean="0"/>
              <a:t>Environmental sustainability</a:t>
            </a:r>
          </a:p>
          <a:p>
            <a:r>
              <a:rPr lang="en-US" dirty="0" smtClean="0"/>
              <a:t>Economic sustainability</a:t>
            </a:r>
          </a:p>
          <a:p>
            <a:r>
              <a:rPr lang="en-US" dirty="0" smtClean="0"/>
              <a:t>Technical sustainability</a:t>
            </a:r>
          </a:p>
          <a:p>
            <a:r>
              <a:rPr lang="en-US" dirty="0" smtClean="0"/>
              <a:t>Financial sustainability</a:t>
            </a:r>
          </a:p>
          <a:p>
            <a:r>
              <a:rPr lang="en-US" dirty="0" smtClean="0"/>
              <a:t>Institutionally sustainable</a:t>
            </a:r>
          </a:p>
          <a:p>
            <a:r>
              <a:rPr lang="en-US" dirty="0" smtClean="0"/>
              <a:t>Socially sustainable</a:t>
            </a:r>
          </a:p>
          <a:p>
            <a:endParaRPr lang="en-US" dirty="0" smtClean="0"/>
          </a:p>
          <a:p>
            <a:r>
              <a:rPr lang="en-US" sz="1800" dirty="0" smtClean="0"/>
              <a:t>Compounding ‘growth’ appears to inevitably lead to collapse and renewal</a:t>
            </a:r>
            <a:endParaRPr lang="en-US" sz="1800" dirty="0"/>
          </a:p>
        </p:txBody>
      </p:sp>
      <p:sp>
        <p:nvSpPr>
          <p:cNvPr id="4" name="Date Placeholder 3"/>
          <p:cNvSpPr>
            <a:spLocks noGrp="1"/>
          </p:cNvSpPr>
          <p:nvPr>
            <p:ph type="dt" sz="half" idx="4294967295"/>
          </p:nvPr>
        </p:nvSpPr>
        <p:spPr>
          <a:xfrm>
            <a:off x="457200" y="6453188"/>
            <a:ext cx="2133600" cy="268287"/>
          </a:xfrm>
          <a:prstGeom prst="rect">
            <a:avLst/>
          </a:prstGeom>
        </p:spPr>
        <p:txBody>
          <a:bodyPr/>
          <a:lstStyle/>
          <a:p>
            <a:pPr>
              <a:defRPr/>
            </a:pPr>
            <a:fld id="{A5FEAA1F-F9F9-468D-A566-A101CF50B139}" type="datetime1">
              <a:rPr lang="en-US" smtClean="0"/>
              <a:t>5/6/2012</a:t>
            </a:fld>
            <a:endParaRPr lang="en-US" dirty="0"/>
          </a:p>
        </p:txBody>
      </p:sp>
      <p:sp>
        <p:nvSpPr>
          <p:cNvPr id="5" name="Slide Number Placeholder 4"/>
          <p:cNvSpPr>
            <a:spLocks noGrp="1"/>
          </p:cNvSpPr>
          <p:nvPr>
            <p:ph type="sldNum" sz="quarter" idx="4294967295"/>
          </p:nvPr>
        </p:nvSpPr>
        <p:spPr>
          <a:xfrm>
            <a:off x="6553200" y="6453188"/>
            <a:ext cx="1763713" cy="268287"/>
          </a:xfrm>
          <a:prstGeom prst="rect">
            <a:avLst/>
          </a:prstGeom>
        </p:spPr>
        <p:txBody>
          <a:bodyPr/>
          <a:lstStyle/>
          <a:p>
            <a:pPr>
              <a:defRPr/>
            </a:pPr>
            <a:fld id="{91877672-A7EC-4E04-B23A-F18C08436C69}" type="slidenum">
              <a:rPr lang="en-US" smtClean="0"/>
              <a:pPr>
                <a:defRPr/>
              </a:pPr>
              <a:t>33</a:t>
            </a:fld>
            <a:endParaRPr lang="en-US" dirty="0"/>
          </a:p>
        </p:txBody>
      </p:sp>
      <p:sp>
        <p:nvSpPr>
          <p:cNvPr id="6" name="Footer Placeholder 5"/>
          <p:cNvSpPr>
            <a:spLocks noGrp="1"/>
          </p:cNvSpPr>
          <p:nvPr>
            <p:ph type="ftr" sz="quarter" idx="4294967295"/>
          </p:nvPr>
        </p:nvSpPr>
        <p:spPr>
          <a:xfrm>
            <a:off x="3124200" y="6453188"/>
            <a:ext cx="2895600" cy="268287"/>
          </a:xfrm>
          <a:prstGeom prst="rect">
            <a:avLst/>
          </a:prstGeom>
        </p:spPr>
        <p:txBody>
          <a:bodyPr/>
          <a:lstStyle/>
          <a:p>
            <a:pPr>
              <a:defRPr/>
            </a:pPr>
            <a:r>
              <a:rPr lang="en-US" smtClean="0"/>
              <a:t>SARF_RPF Conference, Fernhill: PMB/Msunduze</a:t>
            </a:r>
            <a:endParaRPr lang="en-US"/>
          </a:p>
        </p:txBody>
      </p:sp>
    </p:spTree>
    <p:extLst>
      <p:ext uri="{BB962C8B-B14F-4D97-AF65-F5344CB8AC3E}">
        <p14:creationId xmlns:p14="http://schemas.microsoft.com/office/powerpoint/2010/main" val="1165694049"/>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Some personal views</a:t>
            </a:r>
            <a:endParaRPr lang="en-US" dirty="0"/>
          </a:p>
        </p:txBody>
      </p:sp>
      <p:sp>
        <p:nvSpPr>
          <p:cNvPr id="3" name="Content Placeholder 2"/>
          <p:cNvSpPr>
            <a:spLocks noGrp="1"/>
          </p:cNvSpPr>
          <p:nvPr>
            <p:ph idx="1"/>
          </p:nvPr>
        </p:nvSpPr>
        <p:spPr/>
        <p:txBody>
          <a:bodyPr/>
          <a:lstStyle/>
          <a:p>
            <a:r>
              <a:rPr lang="en-US" dirty="0" smtClean="0"/>
              <a:t>Centrally planned economies collapsed in the 1990’s, after a life of about 80 years</a:t>
            </a:r>
          </a:p>
          <a:p>
            <a:r>
              <a:rPr lang="en-US" dirty="0" smtClean="0"/>
              <a:t>Market driven economies collapsed ten years later, in accordance with the long wave model of Kondratieff, also of about 80 years</a:t>
            </a:r>
          </a:p>
          <a:p>
            <a:r>
              <a:rPr lang="en-US" dirty="0" smtClean="0"/>
              <a:t>‘Sustainability’ appears to lie in societies’ abilities to develop systems which can in some way try to ensure equitableness, fairness, reduced </a:t>
            </a:r>
            <a:r>
              <a:rPr lang="en-US" dirty="0" err="1" smtClean="0"/>
              <a:t>Gini</a:t>
            </a:r>
            <a:r>
              <a:rPr lang="en-US" dirty="0" smtClean="0"/>
              <a:t> coefficients and closer rankings of measures of entropy, aiming towards unity…and a common ‘unity’</a:t>
            </a:r>
          </a:p>
          <a:p>
            <a:r>
              <a:rPr lang="en-US" dirty="0" smtClean="0"/>
              <a:t>Environmental (biophysical) sustainability is indisputably the highest priority at this time</a:t>
            </a:r>
            <a:endParaRPr lang="en-US" dirty="0"/>
          </a:p>
        </p:txBody>
      </p:sp>
      <p:sp>
        <p:nvSpPr>
          <p:cNvPr id="4" name="Date Placeholder 3"/>
          <p:cNvSpPr>
            <a:spLocks noGrp="1"/>
          </p:cNvSpPr>
          <p:nvPr>
            <p:ph type="dt" sz="half" idx="4294967295"/>
          </p:nvPr>
        </p:nvSpPr>
        <p:spPr>
          <a:xfrm>
            <a:off x="457200" y="6453188"/>
            <a:ext cx="2133600" cy="268287"/>
          </a:xfrm>
          <a:prstGeom prst="rect">
            <a:avLst/>
          </a:prstGeom>
        </p:spPr>
        <p:txBody>
          <a:bodyPr/>
          <a:lstStyle/>
          <a:p>
            <a:pPr>
              <a:defRPr/>
            </a:pPr>
            <a:fld id="{F3C5C245-4636-47FA-91B4-83D5127C261B}" type="datetime1">
              <a:rPr lang="en-US" smtClean="0"/>
              <a:t>5/6/2012</a:t>
            </a:fld>
            <a:endParaRPr lang="en-US" dirty="0"/>
          </a:p>
        </p:txBody>
      </p:sp>
      <p:sp>
        <p:nvSpPr>
          <p:cNvPr id="5" name="Slide Number Placeholder 4"/>
          <p:cNvSpPr>
            <a:spLocks noGrp="1"/>
          </p:cNvSpPr>
          <p:nvPr>
            <p:ph type="sldNum" sz="quarter" idx="4294967295"/>
          </p:nvPr>
        </p:nvSpPr>
        <p:spPr>
          <a:xfrm>
            <a:off x="6553200" y="6453188"/>
            <a:ext cx="1763713" cy="268287"/>
          </a:xfrm>
          <a:prstGeom prst="rect">
            <a:avLst/>
          </a:prstGeom>
        </p:spPr>
        <p:txBody>
          <a:bodyPr/>
          <a:lstStyle/>
          <a:p>
            <a:pPr>
              <a:defRPr/>
            </a:pPr>
            <a:fld id="{91877672-A7EC-4E04-B23A-F18C08436C69}" type="slidenum">
              <a:rPr lang="en-US" smtClean="0"/>
              <a:pPr>
                <a:defRPr/>
              </a:pPr>
              <a:t>34</a:t>
            </a:fld>
            <a:endParaRPr lang="en-US" dirty="0"/>
          </a:p>
        </p:txBody>
      </p:sp>
      <p:sp>
        <p:nvSpPr>
          <p:cNvPr id="6" name="Footer Placeholder 5"/>
          <p:cNvSpPr>
            <a:spLocks noGrp="1"/>
          </p:cNvSpPr>
          <p:nvPr>
            <p:ph type="ftr" sz="quarter" idx="4294967295"/>
          </p:nvPr>
        </p:nvSpPr>
        <p:spPr>
          <a:xfrm>
            <a:off x="3124200" y="6453188"/>
            <a:ext cx="2895600" cy="268287"/>
          </a:xfrm>
          <a:prstGeom prst="rect">
            <a:avLst/>
          </a:prstGeom>
        </p:spPr>
        <p:txBody>
          <a:bodyPr/>
          <a:lstStyle/>
          <a:p>
            <a:pPr>
              <a:defRPr/>
            </a:pPr>
            <a:r>
              <a:rPr lang="en-US" smtClean="0"/>
              <a:t>SARF_RPF Conference, Fernhill: PMB/Msunduze</a:t>
            </a:r>
            <a:endParaRPr lang="en-US"/>
          </a:p>
        </p:txBody>
      </p:sp>
    </p:spTree>
    <p:extLst>
      <p:ext uri="{BB962C8B-B14F-4D97-AF65-F5344CB8AC3E}">
        <p14:creationId xmlns:p14="http://schemas.microsoft.com/office/powerpoint/2010/main" val="3898162290"/>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Structural weaknesses/flaws</a:t>
            </a:r>
            <a:endParaRPr lang="en-US" dirty="0"/>
          </a:p>
        </p:txBody>
      </p:sp>
      <p:sp>
        <p:nvSpPr>
          <p:cNvPr id="3" name="Content Placeholder 2"/>
          <p:cNvSpPr>
            <a:spLocks noGrp="1"/>
          </p:cNvSpPr>
          <p:nvPr>
            <p:ph idx="1"/>
          </p:nvPr>
        </p:nvSpPr>
        <p:spPr/>
        <p:txBody>
          <a:bodyPr/>
          <a:lstStyle/>
          <a:p>
            <a:r>
              <a:rPr lang="en-US" sz="2200" dirty="0" smtClean="0"/>
              <a:t>Fundamental that freight (truck and rail) growth will grow at the same rate as GDP growth, with personal movement (cars and public transport) growing at 1,5 times that: Gauteng traffic currently growing at 7% per annum</a:t>
            </a:r>
          </a:p>
          <a:p>
            <a:r>
              <a:rPr lang="en-US" sz="2200" dirty="0" smtClean="0"/>
              <a:t>The measure of success is GDP growth, euphemistically and idealistically expressed as per capita GDP growth</a:t>
            </a:r>
          </a:p>
          <a:p>
            <a:r>
              <a:rPr lang="en-US" sz="2200" dirty="0" smtClean="0"/>
              <a:t>With roads, priorities are determined using the Highway Design and Maintenance Model (HDM) which </a:t>
            </a:r>
            <a:r>
              <a:rPr lang="en-US" sz="2200" dirty="0" err="1" smtClean="0"/>
              <a:t>prioritises</a:t>
            </a:r>
            <a:r>
              <a:rPr lang="en-US" sz="2200" dirty="0" smtClean="0"/>
              <a:t> according to producer surplus, </a:t>
            </a:r>
          </a:p>
          <a:p>
            <a:r>
              <a:rPr lang="en-US" sz="2200" dirty="0" smtClean="0"/>
              <a:t>with the Rural Economic Development (RED) Model (Consumer Surplus) coming in as an after thought</a:t>
            </a:r>
          </a:p>
          <a:p>
            <a:r>
              <a:rPr lang="en-US" sz="2200" dirty="0" smtClean="0"/>
              <a:t>It is possible that ongoing ‘sustainability’ is an unachievable utopia</a:t>
            </a:r>
            <a:endParaRPr lang="en-US" sz="2200" dirty="0"/>
          </a:p>
        </p:txBody>
      </p:sp>
      <p:sp>
        <p:nvSpPr>
          <p:cNvPr id="4" name="Date Placeholder 3"/>
          <p:cNvSpPr>
            <a:spLocks noGrp="1"/>
          </p:cNvSpPr>
          <p:nvPr>
            <p:ph type="dt" sz="half" idx="4294967295"/>
          </p:nvPr>
        </p:nvSpPr>
        <p:spPr>
          <a:xfrm>
            <a:off x="457200" y="6453188"/>
            <a:ext cx="2133600" cy="268287"/>
          </a:xfrm>
          <a:prstGeom prst="rect">
            <a:avLst/>
          </a:prstGeom>
        </p:spPr>
        <p:txBody>
          <a:bodyPr/>
          <a:lstStyle/>
          <a:p>
            <a:pPr>
              <a:defRPr/>
            </a:pPr>
            <a:fld id="{E2CBB612-30C8-4BB3-AD5E-296F665A03CA}" type="datetime1">
              <a:rPr lang="en-US" smtClean="0"/>
              <a:t>5/6/2012</a:t>
            </a:fld>
            <a:endParaRPr lang="en-US" dirty="0"/>
          </a:p>
        </p:txBody>
      </p:sp>
      <p:sp>
        <p:nvSpPr>
          <p:cNvPr id="5" name="Slide Number Placeholder 4"/>
          <p:cNvSpPr>
            <a:spLocks noGrp="1"/>
          </p:cNvSpPr>
          <p:nvPr>
            <p:ph type="sldNum" sz="quarter" idx="4294967295"/>
          </p:nvPr>
        </p:nvSpPr>
        <p:spPr>
          <a:xfrm>
            <a:off x="6553200" y="6453188"/>
            <a:ext cx="1763713" cy="268287"/>
          </a:xfrm>
          <a:prstGeom prst="rect">
            <a:avLst/>
          </a:prstGeom>
        </p:spPr>
        <p:txBody>
          <a:bodyPr/>
          <a:lstStyle/>
          <a:p>
            <a:pPr>
              <a:defRPr/>
            </a:pPr>
            <a:fld id="{91877672-A7EC-4E04-B23A-F18C08436C69}" type="slidenum">
              <a:rPr lang="en-US" smtClean="0"/>
              <a:pPr>
                <a:defRPr/>
              </a:pPr>
              <a:t>35</a:t>
            </a:fld>
            <a:endParaRPr lang="en-US" dirty="0"/>
          </a:p>
        </p:txBody>
      </p:sp>
      <p:sp>
        <p:nvSpPr>
          <p:cNvPr id="6" name="Footer Placeholder 5"/>
          <p:cNvSpPr>
            <a:spLocks noGrp="1"/>
          </p:cNvSpPr>
          <p:nvPr>
            <p:ph type="ftr" sz="quarter" idx="4294967295"/>
          </p:nvPr>
        </p:nvSpPr>
        <p:spPr>
          <a:xfrm>
            <a:off x="3124200" y="6453188"/>
            <a:ext cx="2895600" cy="268287"/>
          </a:xfrm>
          <a:prstGeom prst="rect">
            <a:avLst/>
          </a:prstGeom>
        </p:spPr>
        <p:txBody>
          <a:bodyPr/>
          <a:lstStyle/>
          <a:p>
            <a:pPr>
              <a:defRPr/>
            </a:pPr>
            <a:r>
              <a:rPr lang="en-US" smtClean="0"/>
              <a:t>SARF_RPF Conference, Fernhill: PMB/Msunduze</a:t>
            </a:r>
            <a:endParaRPr lang="en-US"/>
          </a:p>
        </p:txBody>
      </p:sp>
    </p:spTree>
    <p:extLst>
      <p:ext uri="{BB962C8B-B14F-4D97-AF65-F5344CB8AC3E}">
        <p14:creationId xmlns:p14="http://schemas.microsoft.com/office/powerpoint/2010/main" val="2636188147"/>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Fundamental</a:t>
            </a:r>
            <a:endParaRPr lang="en-US" dirty="0"/>
          </a:p>
        </p:txBody>
      </p:sp>
      <p:sp>
        <p:nvSpPr>
          <p:cNvPr id="3" name="Content Placeholder 2"/>
          <p:cNvSpPr>
            <a:spLocks noGrp="1"/>
          </p:cNvSpPr>
          <p:nvPr>
            <p:ph idx="1"/>
          </p:nvPr>
        </p:nvSpPr>
        <p:spPr/>
        <p:txBody>
          <a:bodyPr/>
          <a:lstStyle/>
          <a:p>
            <a:r>
              <a:rPr lang="en-US" dirty="0" smtClean="0"/>
              <a:t>In general people </a:t>
            </a:r>
            <a:r>
              <a:rPr lang="en-US" dirty="0" err="1" smtClean="0"/>
              <a:t>urbanise</a:t>
            </a:r>
            <a:r>
              <a:rPr lang="en-US" dirty="0" smtClean="0"/>
              <a:t>, with an </a:t>
            </a:r>
            <a:r>
              <a:rPr lang="en-US" dirty="0" err="1" smtClean="0"/>
              <a:t>idealised</a:t>
            </a:r>
            <a:r>
              <a:rPr lang="en-US" dirty="0" smtClean="0"/>
              <a:t> notion of creating sufficient personal resources to out migrate to more salubrious climes at a point in the future</a:t>
            </a:r>
          </a:p>
          <a:p>
            <a:r>
              <a:rPr lang="en-US" dirty="0" smtClean="0"/>
              <a:t>Need to consider central places theories (</a:t>
            </a:r>
            <a:r>
              <a:rPr lang="en-US" dirty="0" err="1" smtClean="0"/>
              <a:t>Christaller</a:t>
            </a:r>
            <a:r>
              <a:rPr lang="en-US" dirty="0" smtClean="0"/>
              <a:t> and </a:t>
            </a:r>
            <a:r>
              <a:rPr lang="en-US" dirty="0" err="1" smtClean="0"/>
              <a:t>Loesch</a:t>
            </a:r>
            <a:r>
              <a:rPr lang="en-US" dirty="0" smtClean="0"/>
              <a:t>) as existing before the 1913 Land Act for a real sense of fair and sustainable spatial distribution of our South(</a:t>
            </a:r>
            <a:r>
              <a:rPr lang="en-US" dirty="0" err="1" smtClean="0"/>
              <a:t>ern</a:t>
            </a:r>
            <a:r>
              <a:rPr lang="en-US" dirty="0" smtClean="0"/>
              <a:t>) African universe</a:t>
            </a:r>
          </a:p>
          <a:p>
            <a:r>
              <a:rPr lang="en-US" dirty="0" smtClean="0"/>
              <a:t>Ultimate sustainability lies in harmonizing with natural forces rather than endeavoring to ‘harness the forces of nature for the benefit of humankind’ </a:t>
            </a:r>
            <a:r>
              <a:rPr lang="en-US" sz="1400" dirty="0" smtClean="0"/>
              <a:t>(a definition of civil engineering)</a:t>
            </a:r>
          </a:p>
          <a:p>
            <a:r>
              <a:rPr lang="en-US" dirty="0" smtClean="0"/>
              <a:t>Triple bottom line accountability….and we have a long way to go in this regard</a:t>
            </a:r>
            <a:endParaRPr lang="en-US" dirty="0"/>
          </a:p>
        </p:txBody>
      </p:sp>
      <p:sp>
        <p:nvSpPr>
          <p:cNvPr id="4" name="Date Placeholder 3"/>
          <p:cNvSpPr>
            <a:spLocks noGrp="1"/>
          </p:cNvSpPr>
          <p:nvPr>
            <p:ph type="dt" sz="half" idx="4294967295"/>
          </p:nvPr>
        </p:nvSpPr>
        <p:spPr>
          <a:xfrm>
            <a:off x="457200" y="6453188"/>
            <a:ext cx="2133600" cy="268287"/>
          </a:xfrm>
          <a:prstGeom prst="rect">
            <a:avLst/>
          </a:prstGeom>
        </p:spPr>
        <p:txBody>
          <a:bodyPr/>
          <a:lstStyle/>
          <a:p>
            <a:pPr>
              <a:defRPr/>
            </a:pPr>
            <a:fld id="{CCB943BE-18F6-4FEE-A0F8-92459BE6A853}" type="datetime1">
              <a:rPr lang="en-US" smtClean="0"/>
              <a:t>5/6/2012</a:t>
            </a:fld>
            <a:endParaRPr lang="en-US" dirty="0"/>
          </a:p>
        </p:txBody>
      </p:sp>
      <p:sp>
        <p:nvSpPr>
          <p:cNvPr id="5" name="Slide Number Placeholder 4"/>
          <p:cNvSpPr>
            <a:spLocks noGrp="1"/>
          </p:cNvSpPr>
          <p:nvPr>
            <p:ph type="sldNum" sz="quarter" idx="4294967295"/>
          </p:nvPr>
        </p:nvSpPr>
        <p:spPr>
          <a:xfrm>
            <a:off x="6553200" y="6453188"/>
            <a:ext cx="1763713" cy="268287"/>
          </a:xfrm>
          <a:prstGeom prst="rect">
            <a:avLst/>
          </a:prstGeom>
        </p:spPr>
        <p:txBody>
          <a:bodyPr/>
          <a:lstStyle/>
          <a:p>
            <a:pPr>
              <a:defRPr/>
            </a:pPr>
            <a:fld id="{91877672-A7EC-4E04-B23A-F18C08436C69}" type="slidenum">
              <a:rPr lang="en-US" smtClean="0"/>
              <a:pPr>
                <a:defRPr/>
              </a:pPr>
              <a:t>36</a:t>
            </a:fld>
            <a:endParaRPr lang="en-US" dirty="0"/>
          </a:p>
        </p:txBody>
      </p:sp>
      <p:sp>
        <p:nvSpPr>
          <p:cNvPr id="6" name="Footer Placeholder 5"/>
          <p:cNvSpPr>
            <a:spLocks noGrp="1"/>
          </p:cNvSpPr>
          <p:nvPr>
            <p:ph type="ftr" sz="quarter" idx="4294967295"/>
          </p:nvPr>
        </p:nvSpPr>
        <p:spPr>
          <a:xfrm>
            <a:off x="3124200" y="6453188"/>
            <a:ext cx="2895600" cy="268287"/>
          </a:xfrm>
          <a:prstGeom prst="rect">
            <a:avLst/>
          </a:prstGeom>
        </p:spPr>
        <p:txBody>
          <a:bodyPr/>
          <a:lstStyle/>
          <a:p>
            <a:pPr>
              <a:defRPr/>
            </a:pPr>
            <a:r>
              <a:rPr lang="en-US" smtClean="0"/>
              <a:t>SARF_RPF Conference, Fernhill: PMB/Msunduze</a:t>
            </a:r>
            <a:endParaRPr lang="en-US"/>
          </a:p>
        </p:txBody>
      </p:sp>
    </p:spTree>
    <p:extLst>
      <p:ext uri="{BB962C8B-B14F-4D97-AF65-F5344CB8AC3E}">
        <p14:creationId xmlns:p14="http://schemas.microsoft.com/office/powerpoint/2010/main" val="705490195"/>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Global Village</a:t>
            </a:r>
            <a:endParaRPr lang="en-US" dirty="0"/>
          </a:p>
        </p:txBody>
      </p:sp>
      <p:sp>
        <p:nvSpPr>
          <p:cNvPr id="3" name="Content Placeholder 2"/>
          <p:cNvSpPr>
            <a:spLocks noGrp="1"/>
          </p:cNvSpPr>
          <p:nvPr>
            <p:ph idx="1"/>
          </p:nvPr>
        </p:nvSpPr>
        <p:spPr/>
        <p:txBody>
          <a:bodyPr/>
          <a:lstStyle/>
          <a:p>
            <a:r>
              <a:rPr lang="en-US" dirty="0" smtClean="0"/>
              <a:t>European banks led the ‘Scramble for Africa’ in the 19</a:t>
            </a:r>
            <a:r>
              <a:rPr lang="en-US" baseline="30000" dirty="0" smtClean="0"/>
              <a:t>th</a:t>
            </a:r>
            <a:r>
              <a:rPr lang="en-US" dirty="0" smtClean="0"/>
              <a:t> century, for leveraged growth of their home based equity</a:t>
            </a:r>
          </a:p>
          <a:p>
            <a:r>
              <a:rPr lang="en-US" dirty="0" smtClean="0"/>
              <a:t>The BASIC countries are now doing the same, for the same reasons</a:t>
            </a:r>
          </a:p>
          <a:p>
            <a:r>
              <a:rPr lang="en-US" dirty="0" smtClean="0"/>
              <a:t>Nothing sinister in this. Just normal human </a:t>
            </a:r>
            <a:r>
              <a:rPr lang="en-US" dirty="0" err="1" smtClean="0"/>
              <a:t>behaviour</a:t>
            </a:r>
            <a:r>
              <a:rPr lang="en-US" dirty="0" smtClean="0"/>
              <a:t> but it does color all transport investment decisions in whether we are looking at local, provincial, national, regional or sub-continental canvases against which we are thinking ‘sustainably’</a:t>
            </a:r>
          </a:p>
          <a:p>
            <a:r>
              <a:rPr lang="en-US" dirty="0" smtClean="0"/>
              <a:t>An investment in one will have an effect, frequently unforeseen, on the others…and that can be scary unless our societal systems can effectively check and balance </a:t>
            </a:r>
            <a:endParaRPr lang="en-US" dirty="0"/>
          </a:p>
        </p:txBody>
      </p:sp>
      <p:sp>
        <p:nvSpPr>
          <p:cNvPr id="4" name="Date Placeholder 3"/>
          <p:cNvSpPr>
            <a:spLocks noGrp="1"/>
          </p:cNvSpPr>
          <p:nvPr>
            <p:ph type="dt" sz="half" idx="4294967295"/>
          </p:nvPr>
        </p:nvSpPr>
        <p:spPr>
          <a:xfrm>
            <a:off x="457200" y="6453188"/>
            <a:ext cx="2133600" cy="268287"/>
          </a:xfrm>
          <a:prstGeom prst="rect">
            <a:avLst/>
          </a:prstGeom>
        </p:spPr>
        <p:txBody>
          <a:bodyPr/>
          <a:lstStyle/>
          <a:p>
            <a:pPr>
              <a:defRPr/>
            </a:pPr>
            <a:fld id="{60FE6E65-0051-44AB-A48D-B3D72F8266B9}" type="datetime1">
              <a:rPr lang="en-US" smtClean="0"/>
              <a:t>5/6/2012</a:t>
            </a:fld>
            <a:endParaRPr lang="en-US" dirty="0"/>
          </a:p>
        </p:txBody>
      </p:sp>
      <p:sp>
        <p:nvSpPr>
          <p:cNvPr id="5" name="Slide Number Placeholder 4"/>
          <p:cNvSpPr>
            <a:spLocks noGrp="1"/>
          </p:cNvSpPr>
          <p:nvPr>
            <p:ph type="sldNum" sz="quarter" idx="4294967295"/>
          </p:nvPr>
        </p:nvSpPr>
        <p:spPr>
          <a:xfrm>
            <a:off x="6553200" y="6453188"/>
            <a:ext cx="1763713" cy="268287"/>
          </a:xfrm>
          <a:prstGeom prst="rect">
            <a:avLst/>
          </a:prstGeom>
        </p:spPr>
        <p:txBody>
          <a:bodyPr/>
          <a:lstStyle/>
          <a:p>
            <a:pPr>
              <a:defRPr/>
            </a:pPr>
            <a:fld id="{91877672-A7EC-4E04-B23A-F18C08436C69}" type="slidenum">
              <a:rPr lang="en-US" smtClean="0"/>
              <a:pPr>
                <a:defRPr/>
              </a:pPr>
              <a:t>37</a:t>
            </a:fld>
            <a:endParaRPr lang="en-US" dirty="0"/>
          </a:p>
        </p:txBody>
      </p:sp>
      <p:sp>
        <p:nvSpPr>
          <p:cNvPr id="6" name="Footer Placeholder 5"/>
          <p:cNvSpPr>
            <a:spLocks noGrp="1"/>
          </p:cNvSpPr>
          <p:nvPr>
            <p:ph type="ftr" sz="quarter" idx="4294967295"/>
          </p:nvPr>
        </p:nvSpPr>
        <p:spPr>
          <a:xfrm>
            <a:off x="3124200" y="6453188"/>
            <a:ext cx="2895600" cy="268287"/>
          </a:xfrm>
          <a:prstGeom prst="rect">
            <a:avLst/>
          </a:prstGeom>
        </p:spPr>
        <p:txBody>
          <a:bodyPr/>
          <a:lstStyle/>
          <a:p>
            <a:pPr>
              <a:defRPr/>
            </a:pPr>
            <a:r>
              <a:rPr lang="en-US" smtClean="0"/>
              <a:t>SARF_RPF Conference, Fernhill: PMB/Msunduze</a:t>
            </a:r>
            <a:endParaRPr lang="en-US"/>
          </a:p>
        </p:txBody>
      </p:sp>
    </p:spTree>
    <p:extLst>
      <p:ext uri="{BB962C8B-B14F-4D97-AF65-F5344CB8AC3E}">
        <p14:creationId xmlns:p14="http://schemas.microsoft.com/office/powerpoint/2010/main" val="3494897776"/>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Problem, internationally</a:t>
            </a:r>
            <a:endParaRPr lang="en-US" dirty="0"/>
          </a:p>
        </p:txBody>
      </p:sp>
      <p:sp>
        <p:nvSpPr>
          <p:cNvPr id="5" name="Rectangle 4"/>
          <p:cNvSpPr/>
          <p:nvPr/>
        </p:nvSpPr>
        <p:spPr>
          <a:xfrm>
            <a:off x="714348" y="1166843"/>
            <a:ext cx="7715304" cy="4893647"/>
          </a:xfrm>
          <a:prstGeom prst="rect">
            <a:avLst/>
          </a:prstGeom>
        </p:spPr>
        <p:txBody>
          <a:bodyPr wrap="square">
            <a:spAutoFit/>
          </a:bodyPr>
          <a:lstStyle/>
          <a:p>
            <a:r>
              <a:rPr lang="en-ZA" sz="2400" b="1" dirty="0" smtClean="0"/>
              <a:t>The problem</a:t>
            </a:r>
            <a:endParaRPr lang="en-ZA" sz="2400" dirty="0" smtClean="0"/>
          </a:p>
          <a:p>
            <a:r>
              <a:rPr lang="en-ZA" sz="2400" dirty="0" smtClean="0"/>
              <a:t>Studies of European transport policy highlight the difficulty of mobilising capital investment as a key problem in financing transport infrastructure projects. Research is needed to identify the optimum charging and investment policies to attract the necessary funding. One promising avenue is the creation of a European transport infrastructure fund, financed by mark-ups on transport activities. Another option is to exploit mark-ups of user costs charged by the suppliers who make the initial investment. Scientific modelling and analysis is needed to find the best option or mixture of options.</a:t>
            </a:r>
            <a:endParaRPr lang="en-ZA" sz="2400" dirty="0"/>
          </a:p>
        </p:txBody>
      </p:sp>
    </p:spTree>
    <p:extLst>
      <p:ext uri="{BB962C8B-B14F-4D97-AF65-F5344CB8AC3E}">
        <p14:creationId xmlns:p14="http://schemas.microsoft.com/office/powerpoint/2010/main" val="2364547256"/>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European Deliverables</a:t>
            </a:r>
            <a:endParaRPr lang="en-US" dirty="0"/>
          </a:p>
        </p:txBody>
      </p:sp>
      <p:sp>
        <p:nvSpPr>
          <p:cNvPr id="3" name="Date Placeholder 2"/>
          <p:cNvSpPr>
            <a:spLocks noGrp="1"/>
          </p:cNvSpPr>
          <p:nvPr>
            <p:ph type="dt" sz="half" idx="4294967295"/>
          </p:nvPr>
        </p:nvSpPr>
        <p:spPr>
          <a:xfrm>
            <a:off x="457200" y="6245225"/>
            <a:ext cx="2133600" cy="476250"/>
          </a:xfrm>
          <a:prstGeom prst="rect">
            <a:avLst/>
          </a:prstGeom>
        </p:spPr>
        <p:txBody>
          <a:bodyPr/>
          <a:lstStyle/>
          <a:p>
            <a:pPr>
              <a:defRPr/>
            </a:pPr>
            <a:fld id="{A3AB990F-483A-41BE-AAB3-5AF710B34321}" type="datetime1">
              <a:rPr lang="en-US" smtClean="0"/>
              <a:t>5/6/2012</a:t>
            </a:fld>
            <a:endParaRPr lang="en-GB" dirty="0"/>
          </a:p>
        </p:txBody>
      </p:sp>
      <p:sp>
        <p:nvSpPr>
          <p:cNvPr id="4" name="Footer Placeholder 3"/>
          <p:cNvSpPr>
            <a:spLocks noGrp="1"/>
          </p:cNvSpPr>
          <p:nvPr>
            <p:ph type="ftr" sz="quarter" idx="4294967295"/>
          </p:nvPr>
        </p:nvSpPr>
        <p:spPr>
          <a:xfrm>
            <a:off x="3124200" y="6245225"/>
            <a:ext cx="2895600" cy="476250"/>
          </a:xfrm>
          <a:prstGeom prst="rect">
            <a:avLst/>
          </a:prstGeom>
        </p:spPr>
        <p:txBody>
          <a:bodyPr/>
          <a:lstStyle/>
          <a:p>
            <a:pPr>
              <a:defRPr/>
            </a:pPr>
            <a:r>
              <a:rPr lang="en-ZA" smtClean="0"/>
              <a:t>SARF_RPF Conference, Fernhill: PMB/Msunduze</a:t>
            </a:r>
            <a:endParaRPr lang="en-GB" dirty="0"/>
          </a:p>
        </p:txBody>
      </p:sp>
      <p:sp>
        <p:nvSpPr>
          <p:cNvPr id="5" name="Rectangle 4"/>
          <p:cNvSpPr/>
          <p:nvPr/>
        </p:nvSpPr>
        <p:spPr>
          <a:xfrm>
            <a:off x="357158" y="1443841"/>
            <a:ext cx="8429684" cy="4524315"/>
          </a:xfrm>
          <a:prstGeom prst="rect">
            <a:avLst/>
          </a:prstGeom>
        </p:spPr>
        <p:txBody>
          <a:bodyPr wrap="square">
            <a:spAutoFit/>
          </a:bodyPr>
          <a:lstStyle/>
          <a:p>
            <a:r>
              <a:rPr lang="en-ZA" sz="2400" b="1" dirty="0" smtClean="0"/>
              <a:t>Project deliverables</a:t>
            </a:r>
          </a:p>
          <a:p>
            <a:r>
              <a:rPr lang="en-ZA" sz="2400" dirty="0" smtClean="0"/>
              <a:t>Report on the economics of European infrastructure funds – June 2006 </a:t>
            </a:r>
          </a:p>
          <a:p>
            <a:r>
              <a:rPr lang="en-ZA" sz="2400" dirty="0" smtClean="0"/>
              <a:t>Scenarios for a European infrastructure fund and the use of mark-ups – June 2006 </a:t>
            </a:r>
          </a:p>
          <a:p>
            <a:r>
              <a:rPr lang="en-ZA" sz="2400" dirty="0" smtClean="0"/>
              <a:t>Results of testing the impacts of alternative scenarios for a European infrastructure fund – April 2007 </a:t>
            </a:r>
          </a:p>
          <a:p>
            <a:r>
              <a:rPr lang="en-ZA" sz="2400" dirty="0" smtClean="0"/>
              <a:t>Five case studies on the effects of infrastructure fund scenarios on existing Trans-European Transport Network projects – June 2007 </a:t>
            </a:r>
          </a:p>
          <a:p>
            <a:r>
              <a:rPr lang="en-ZA" sz="2400" dirty="0" smtClean="0"/>
              <a:t>Conclusions, recommendations and final report – December 2007</a:t>
            </a:r>
            <a:endParaRPr lang="en-ZA" sz="2400" dirty="0"/>
          </a:p>
        </p:txBody>
      </p:sp>
    </p:spTree>
    <p:extLst>
      <p:ext uri="{BB962C8B-B14F-4D97-AF65-F5344CB8AC3E}">
        <p14:creationId xmlns:p14="http://schemas.microsoft.com/office/powerpoint/2010/main" val="54454650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a:xfrm>
            <a:off x="467544" y="188640"/>
            <a:ext cx="8229600" cy="1143000"/>
          </a:xfrm>
        </p:spPr>
        <p:txBody>
          <a:bodyPr/>
          <a:lstStyle/>
          <a:p>
            <a:pPr eaLnBrk="1" hangingPunct="1"/>
            <a:r>
              <a:rPr lang="en-GB" sz="4000" dirty="0" smtClean="0"/>
              <a:t>Strategic road network of South Africa (SANRAL: 2005)</a:t>
            </a:r>
            <a:r>
              <a:rPr lang="en-US" dirty="0" smtClean="0"/>
              <a:t> </a:t>
            </a:r>
          </a:p>
        </p:txBody>
      </p:sp>
      <p:pic>
        <p:nvPicPr>
          <p:cNvPr id="2051" name="Picture 3" descr="DOI Map_05_200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59632" y="1556792"/>
            <a:ext cx="7046913" cy="501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73471322"/>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Fundamental Findings: World Bank</a:t>
            </a:r>
            <a:endParaRPr lang="en-US" dirty="0"/>
          </a:p>
        </p:txBody>
      </p:sp>
      <p:sp>
        <p:nvSpPr>
          <p:cNvPr id="3" name="Content Placeholder 2"/>
          <p:cNvSpPr>
            <a:spLocks noGrp="1"/>
          </p:cNvSpPr>
          <p:nvPr>
            <p:ph idx="1"/>
          </p:nvPr>
        </p:nvSpPr>
        <p:spPr/>
        <p:txBody>
          <a:bodyPr/>
          <a:lstStyle/>
          <a:p>
            <a:r>
              <a:rPr lang="en-US" dirty="0" smtClean="0"/>
              <a:t>Africa’s Infrastructure need is accelerating due both to economic growth and to historic and current underinvestment</a:t>
            </a:r>
          </a:p>
          <a:p>
            <a:r>
              <a:rPr lang="en-US" dirty="0" smtClean="0"/>
              <a:t>Current need is US$93 bn per annum, twice that determined only nine years ago</a:t>
            </a:r>
          </a:p>
          <a:p>
            <a:r>
              <a:rPr lang="en-US" dirty="0" smtClean="0"/>
              <a:t>Energy the dominant issue (50%), with Transport second (25%), followed by water and sanitation and ICT</a:t>
            </a:r>
            <a:endParaRPr lang="en-US" dirty="0"/>
          </a:p>
        </p:txBody>
      </p:sp>
      <p:sp>
        <p:nvSpPr>
          <p:cNvPr id="4" name="Date Placeholder 3"/>
          <p:cNvSpPr>
            <a:spLocks noGrp="1"/>
          </p:cNvSpPr>
          <p:nvPr>
            <p:ph type="dt" sz="half" idx="4294967295"/>
          </p:nvPr>
        </p:nvSpPr>
        <p:spPr>
          <a:xfrm>
            <a:off x="457200" y="6245225"/>
            <a:ext cx="2133600" cy="476250"/>
          </a:xfrm>
          <a:prstGeom prst="rect">
            <a:avLst/>
          </a:prstGeom>
        </p:spPr>
        <p:txBody>
          <a:bodyPr/>
          <a:lstStyle/>
          <a:p>
            <a:pPr>
              <a:defRPr/>
            </a:pPr>
            <a:fld id="{3748E3EB-2752-4473-8C9D-1DC97E13FC19}" type="datetime1">
              <a:rPr lang="en-US" smtClean="0"/>
              <a:t>5/6/2012</a:t>
            </a:fld>
            <a:endParaRPr lang="en-GB" dirty="0"/>
          </a:p>
        </p:txBody>
      </p:sp>
      <p:sp>
        <p:nvSpPr>
          <p:cNvPr id="5" name="Footer Placeholder 4"/>
          <p:cNvSpPr>
            <a:spLocks noGrp="1"/>
          </p:cNvSpPr>
          <p:nvPr>
            <p:ph type="ftr" sz="quarter" idx="4294967295"/>
          </p:nvPr>
        </p:nvSpPr>
        <p:spPr>
          <a:xfrm>
            <a:off x="3124200" y="6245225"/>
            <a:ext cx="2895600" cy="476250"/>
          </a:xfrm>
          <a:prstGeom prst="rect">
            <a:avLst/>
          </a:prstGeom>
        </p:spPr>
        <p:txBody>
          <a:bodyPr/>
          <a:lstStyle/>
          <a:p>
            <a:pPr>
              <a:defRPr/>
            </a:pPr>
            <a:r>
              <a:rPr lang="en-ZA" sz="1200" smtClean="0"/>
              <a:t>SARF_RPF Conference, Fernhill: PMB/Msunduze</a:t>
            </a:r>
            <a:endParaRPr lang="en-GB" dirty="0"/>
          </a:p>
        </p:txBody>
      </p:sp>
    </p:spTree>
    <p:extLst>
      <p:ext uri="{BB962C8B-B14F-4D97-AF65-F5344CB8AC3E}">
        <p14:creationId xmlns:p14="http://schemas.microsoft.com/office/powerpoint/2010/main" val="2438685666"/>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Fundamental Findings: OECD</a:t>
            </a:r>
            <a:endParaRPr lang="en-US" dirty="0"/>
          </a:p>
        </p:txBody>
      </p:sp>
      <p:sp>
        <p:nvSpPr>
          <p:cNvPr id="3" name="Content Placeholder 2"/>
          <p:cNvSpPr>
            <a:spLocks noGrp="1"/>
          </p:cNvSpPr>
          <p:nvPr>
            <p:ph idx="1"/>
          </p:nvPr>
        </p:nvSpPr>
        <p:spPr>
          <a:xfrm>
            <a:off x="457200" y="1071547"/>
            <a:ext cx="8229600" cy="4949842"/>
          </a:xfrm>
        </p:spPr>
        <p:txBody>
          <a:bodyPr/>
          <a:lstStyle/>
          <a:p>
            <a:r>
              <a:rPr lang="en-US" dirty="0" smtClean="0"/>
              <a:t>Fifteen policy recommendations</a:t>
            </a:r>
          </a:p>
          <a:p>
            <a:r>
              <a:rPr lang="en-US" dirty="0" smtClean="0"/>
              <a:t>Infrastructure is long term in nature and its provision is necessary irrespective of changing political persuasions</a:t>
            </a:r>
          </a:p>
          <a:p>
            <a:r>
              <a:rPr lang="en-US" dirty="0" smtClean="0"/>
              <a:t>Asset management is of equal importance to new investment</a:t>
            </a:r>
          </a:p>
          <a:p>
            <a:r>
              <a:rPr lang="en-US" dirty="0" smtClean="0"/>
              <a:t>The governments of the World can no longer afford to provide the necessary infrastructure unaided </a:t>
            </a:r>
            <a:endParaRPr lang="en-US" dirty="0"/>
          </a:p>
        </p:txBody>
      </p:sp>
      <p:sp>
        <p:nvSpPr>
          <p:cNvPr id="4" name="Date Placeholder 3"/>
          <p:cNvSpPr>
            <a:spLocks noGrp="1"/>
          </p:cNvSpPr>
          <p:nvPr>
            <p:ph type="dt" sz="half" idx="4294967295"/>
          </p:nvPr>
        </p:nvSpPr>
        <p:spPr>
          <a:xfrm>
            <a:off x="457200" y="6245225"/>
            <a:ext cx="2133600" cy="476250"/>
          </a:xfrm>
          <a:prstGeom prst="rect">
            <a:avLst/>
          </a:prstGeom>
        </p:spPr>
        <p:txBody>
          <a:bodyPr/>
          <a:lstStyle/>
          <a:p>
            <a:pPr>
              <a:defRPr/>
            </a:pPr>
            <a:fld id="{9F702A6D-F907-42C7-9F4A-823E2949D88E}" type="datetime1">
              <a:rPr lang="en-US" smtClean="0"/>
              <a:t>5/6/2012</a:t>
            </a:fld>
            <a:endParaRPr lang="en-GB" dirty="0"/>
          </a:p>
        </p:txBody>
      </p:sp>
      <p:sp>
        <p:nvSpPr>
          <p:cNvPr id="5" name="Footer Placeholder 4"/>
          <p:cNvSpPr>
            <a:spLocks noGrp="1"/>
          </p:cNvSpPr>
          <p:nvPr>
            <p:ph type="ftr" sz="quarter" idx="4294967295"/>
          </p:nvPr>
        </p:nvSpPr>
        <p:spPr>
          <a:xfrm>
            <a:off x="3124200" y="6245225"/>
            <a:ext cx="2895600" cy="476250"/>
          </a:xfrm>
          <a:prstGeom prst="rect">
            <a:avLst/>
          </a:prstGeom>
        </p:spPr>
        <p:txBody>
          <a:bodyPr/>
          <a:lstStyle/>
          <a:p>
            <a:pPr>
              <a:defRPr/>
            </a:pPr>
            <a:r>
              <a:rPr lang="en-ZA" sz="1200" smtClean="0"/>
              <a:t>SARF_RPF Conference, Fernhill: PMB/Msunduze</a:t>
            </a:r>
            <a:endParaRPr lang="en-GB" dirty="0"/>
          </a:p>
        </p:txBody>
      </p:sp>
    </p:spTree>
    <p:extLst>
      <p:ext uri="{BB962C8B-B14F-4D97-AF65-F5344CB8AC3E}">
        <p14:creationId xmlns:p14="http://schemas.microsoft.com/office/powerpoint/2010/main" val="1429510194"/>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Fundamental Findings: OECD</a:t>
            </a:r>
            <a:endParaRPr lang="en-US" dirty="0"/>
          </a:p>
        </p:txBody>
      </p:sp>
      <p:sp>
        <p:nvSpPr>
          <p:cNvPr id="3" name="Content Placeholder 2"/>
          <p:cNvSpPr>
            <a:spLocks noGrp="1"/>
          </p:cNvSpPr>
          <p:nvPr>
            <p:ph idx="1"/>
          </p:nvPr>
        </p:nvSpPr>
        <p:spPr>
          <a:xfrm>
            <a:off x="457200" y="1071547"/>
            <a:ext cx="8229600" cy="4949842"/>
          </a:xfrm>
        </p:spPr>
        <p:txBody>
          <a:bodyPr/>
          <a:lstStyle/>
          <a:p>
            <a:r>
              <a:rPr lang="en-US" sz="2800" dirty="0" smtClean="0"/>
              <a:t>In the transport sector the different modes are finding their market niches based on economic forces, without need for regulation</a:t>
            </a:r>
          </a:p>
          <a:p>
            <a:r>
              <a:rPr lang="en-US" sz="2800" dirty="0" smtClean="0"/>
              <a:t>In particular rail is finding its role in longer distances for containers, low value high volume freight and fast people movement (BRT for Africa) </a:t>
            </a:r>
          </a:p>
          <a:p>
            <a:r>
              <a:rPr lang="en-US" sz="2800" dirty="0" smtClean="0"/>
              <a:t>This has great (massive) implications for the possible future of rail in Africa if there is a change in rail gauge </a:t>
            </a:r>
            <a:endParaRPr lang="en-US" sz="2800" dirty="0"/>
          </a:p>
        </p:txBody>
      </p:sp>
      <p:sp>
        <p:nvSpPr>
          <p:cNvPr id="4" name="Date Placeholder 3"/>
          <p:cNvSpPr>
            <a:spLocks noGrp="1"/>
          </p:cNvSpPr>
          <p:nvPr>
            <p:ph type="dt" sz="half" idx="4294967295"/>
          </p:nvPr>
        </p:nvSpPr>
        <p:spPr>
          <a:xfrm>
            <a:off x="457200" y="6245225"/>
            <a:ext cx="2133600" cy="476250"/>
          </a:xfrm>
          <a:prstGeom prst="rect">
            <a:avLst/>
          </a:prstGeom>
        </p:spPr>
        <p:txBody>
          <a:bodyPr/>
          <a:lstStyle/>
          <a:p>
            <a:pPr>
              <a:defRPr/>
            </a:pPr>
            <a:fld id="{FBA43B20-1CA9-4E15-90C4-5DE82031B453}" type="datetime1">
              <a:rPr lang="en-US" smtClean="0"/>
              <a:t>5/6/2012</a:t>
            </a:fld>
            <a:endParaRPr lang="en-GB" dirty="0"/>
          </a:p>
        </p:txBody>
      </p:sp>
      <p:sp>
        <p:nvSpPr>
          <p:cNvPr id="5" name="Footer Placeholder 4"/>
          <p:cNvSpPr>
            <a:spLocks noGrp="1"/>
          </p:cNvSpPr>
          <p:nvPr>
            <p:ph type="ftr" sz="quarter" idx="4294967295"/>
          </p:nvPr>
        </p:nvSpPr>
        <p:spPr>
          <a:xfrm>
            <a:off x="3124200" y="6245225"/>
            <a:ext cx="2895600" cy="476250"/>
          </a:xfrm>
          <a:prstGeom prst="rect">
            <a:avLst/>
          </a:prstGeom>
        </p:spPr>
        <p:txBody>
          <a:bodyPr/>
          <a:lstStyle/>
          <a:p>
            <a:pPr>
              <a:defRPr/>
            </a:pPr>
            <a:r>
              <a:rPr lang="en-ZA" sz="1200" smtClean="0"/>
              <a:t>SARF_RPF Conference, Fernhill: PMB/Msunduze</a:t>
            </a:r>
            <a:endParaRPr lang="en-GB" dirty="0"/>
          </a:p>
        </p:txBody>
      </p:sp>
    </p:spTree>
    <p:extLst>
      <p:ext uri="{BB962C8B-B14F-4D97-AF65-F5344CB8AC3E}">
        <p14:creationId xmlns:p14="http://schemas.microsoft.com/office/powerpoint/2010/main" val="4013037383"/>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Dilemma - Justifying investments</a:t>
            </a:r>
            <a:endParaRPr lang="en-US" dirty="0" smtClean="0"/>
          </a:p>
        </p:txBody>
      </p:sp>
      <p:sp>
        <p:nvSpPr>
          <p:cNvPr id="3" name="Content Placeholder 2"/>
          <p:cNvSpPr>
            <a:spLocks noGrp="1"/>
          </p:cNvSpPr>
          <p:nvPr>
            <p:ph idx="1"/>
          </p:nvPr>
        </p:nvSpPr>
        <p:spPr/>
        <p:txBody>
          <a:bodyPr/>
          <a:lstStyle/>
          <a:p>
            <a:pPr lvl="0"/>
            <a:r>
              <a:rPr lang="en-GB" dirty="0" smtClean="0"/>
              <a:t>How can investment in transport programmes and projects be justified? </a:t>
            </a:r>
            <a:endParaRPr lang="en-US" dirty="0" smtClean="0"/>
          </a:p>
          <a:p>
            <a:pPr lvl="0"/>
            <a:r>
              <a:rPr lang="en-GB" dirty="0" smtClean="0"/>
              <a:t>Sober economic analysis (CBA, IRR, NPV) versus wider economic and social assessment of costs and benefits</a:t>
            </a:r>
            <a:endParaRPr lang="en-US" dirty="0" smtClean="0"/>
          </a:p>
          <a:p>
            <a:pPr lvl="0"/>
            <a:r>
              <a:rPr lang="en-GB" dirty="0" smtClean="0"/>
              <a:t>Competition with other public services</a:t>
            </a:r>
          </a:p>
          <a:p>
            <a:pPr lvl="0"/>
            <a:r>
              <a:rPr lang="en-GB" dirty="0" smtClean="0"/>
              <a:t>Remove emotion</a:t>
            </a:r>
            <a:endParaRPr lang="en-US" dirty="0"/>
          </a:p>
        </p:txBody>
      </p:sp>
      <p:sp>
        <p:nvSpPr>
          <p:cNvPr id="4" name="Date Placeholder 3"/>
          <p:cNvSpPr>
            <a:spLocks noGrp="1"/>
          </p:cNvSpPr>
          <p:nvPr>
            <p:ph type="dt" sz="half" idx="4294967295"/>
          </p:nvPr>
        </p:nvSpPr>
        <p:spPr>
          <a:xfrm>
            <a:off x="457200" y="6245225"/>
            <a:ext cx="2133600" cy="476250"/>
          </a:xfrm>
          <a:prstGeom prst="rect">
            <a:avLst/>
          </a:prstGeom>
        </p:spPr>
        <p:txBody>
          <a:bodyPr/>
          <a:lstStyle/>
          <a:p>
            <a:fld id="{C687695D-B818-408C-849C-8422D8807890}" type="datetime1">
              <a:rPr lang="en-US" smtClean="0"/>
              <a:t>5/6/2012</a:t>
            </a:fld>
            <a:endParaRPr lang="en-US" dirty="0"/>
          </a:p>
        </p:txBody>
      </p:sp>
      <p:sp>
        <p:nvSpPr>
          <p:cNvPr id="5" name="Footer Placeholder 4"/>
          <p:cNvSpPr>
            <a:spLocks noGrp="1"/>
          </p:cNvSpPr>
          <p:nvPr>
            <p:ph type="ftr" sz="quarter" idx="4294967295"/>
          </p:nvPr>
        </p:nvSpPr>
        <p:spPr>
          <a:xfrm>
            <a:off x="3124200" y="6245225"/>
            <a:ext cx="2895600" cy="476250"/>
          </a:xfrm>
          <a:prstGeom prst="rect">
            <a:avLst/>
          </a:prstGeom>
        </p:spPr>
        <p:txBody>
          <a:bodyPr/>
          <a:lstStyle/>
          <a:p>
            <a:pPr>
              <a:defRPr/>
            </a:pPr>
            <a:r>
              <a:rPr lang="en-ZA" sz="1200" smtClean="0"/>
              <a:t>SARF_RPF Conference, Fernhill: PMB/Msunduze</a:t>
            </a:r>
            <a:endParaRPr lang="en-GB" dirty="0"/>
          </a:p>
        </p:txBody>
      </p:sp>
    </p:spTree>
    <p:extLst>
      <p:ext uri="{BB962C8B-B14F-4D97-AF65-F5344CB8AC3E}">
        <p14:creationId xmlns:p14="http://schemas.microsoft.com/office/powerpoint/2010/main" val="1472057232"/>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88913"/>
            <a:ext cx="9143999" cy="936625"/>
          </a:xfrm>
        </p:spPr>
        <p:txBody>
          <a:bodyPr/>
          <a:lstStyle/>
          <a:p>
            <a:r>
              <a:rPr lang="en-US" dirty="0" smtClean="0"/>
              <a:t>SADC Intra Regional Traffic movement</a:t>
            </a:r>
            <a:endParaRPr lang="en-US" dirty="0"/>
          </a:p>
        </p:txBody>
      </p:sp>
      <p:pic>
        <p:nvPicPr>
          <p:cNvPr id="3" name="Picture 2" descr="SADC Transport"/>
          <p:cNvPicPr/>
          <p:nvPr/>
        </p:nvPicPr>
        <p:blipFill>
          <a:blip r:embed="rId3" cstate="print"/>
          <a:srcRect r="8917" b="39600"/>
          <a:stretch>
            <a:fillRect/>
          </a:stretch>
        </p:blipFill>
        <p:spPr bwMode="auto">
          <a:xfrm>
            <a:off x="1928794" y="1500174"/>
            <a:ext cx="5486400" cy="4429156"/>
          </a:xfrm>
          <a:prstGeom prst="rect">
            <a:avLst/>
          </a:prstGeom>
          <a:noFill/>
          <a:ln w="9525">
            <a:noFill/>
            <a:miter lim="800000"/>
            <a:headEnd/>
            <a:tailEnd/>
          </a:ln>
        </p:spPr>
      </p:pic>
      <p:sp>
        <p:nvSpPr>
          <p:cNvPr id="4" name="Date Placeholder 3"/>
          <p:cNvSpPr>
            <a:spLocks noGrp="1"/>
          </p:cNvSpPr>
          <p:nvPr>
            <p:ph type="dt" sz="half" idx="4294967295"/>
          </p:nvPr>
        </p:nvSpPr>
        <p:spPr>
          <a:xfrm>
            <a:off x="457200" y="6245225"/>
            <a:ext cx="2133600" cy="476250"/>
          </a:xfrm>
          <a:prstGeom prst="rect">
            <a:avLst/>
          </a:prstGeom>
        </p:spPr>
        <p:txBody>
          <a:bodyPr/>
          <a:lstStyle/>
          <a:p>
            <a:pPr>
              <a:defRPr/>
            </a:pPr>
            <a:fld id="{55AFC19D-7510-4B87-8B41-3C02DCE797DC}" type="datetime1">
              <a:rPr lang="en-US" smtClean="0"/>
              <a:t>5/6/2012</a:t>
            </a:fld>
            <a:endParaRPr lang="en-GB" dirty="0"/>
          </a:p>
        </p:txBody>
      </p:sp>
      <p:sp>
        <p:nvSpPr>
          <p:cNvPr id="5" name="Footer Placeholder 4"/>
          <p:cNvSpPr>
            <a:spLocks noGrp="1"/>
          </p:cNvSpPr>
          <p:nvPr>
            <p:ph type="ftr" sz="quarter" idx="4294967295"/>
          </p:nvPr>
        </p:nvSpPr>
        <p:spPr>
          <a:xfrm>
            <a:off x="3124200" y="6245225"/>
            <a:ext cx="2895600" cy="476250"/>
          </a:xfrm>
          <a:prstGeom prst="rect">
            <a:avLst/>
          </a:prstGeom>
        </p:spPr>
        <p:txBody>
          <a:bodyPr/>
          <a:lstStyle/>
          <a:p>
            <a:pPr>
              <a:defRPr/>
            </a:pPr>
            <a:r>
              <a:rPr lang="en-ZA" smtClean="0"/>
              <a:t>SARF_RPF Conference, Fernhill: PMB/Msunduze</a:t>
            </a:r>
            <a:endParaRPr lang="en-GB" dirty="0"/>
          </a:p>
        </p:txBody>
      </p:sp>
    </p:spTree>
    <p:extLst>
      <p:ext uri="{BB962C8B-B14F-4D97-AF65-F5344CB8AC3E}">
        <p14:creationId xmlns:p14="http://schemas.microsoft.com/office/powerpoint/2010/main" val="3786158354"/>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Problem, for Africa</a:t>
            </a:r>
            <a:endParaRPr lang="en-US" dirty="0"/>
          </a:p>
        </p:txBody>
      </p:sp>
      <p:sp>
        <p:nvSpPr>
          <p:cNvPr id="5" name="Rectangle 4"/>
          <p:cNvSpPr/>
          <p:nvPr/>
        </p:nvSpPr>
        <p:spPr>
          <a:xfrm>
            <a:off x="714348" y="1166843"/>
            <a:ext cx="7715304" cy="5632311"/>
          </a:xfrm>
          <a:prstGeom prst="rect">
            <a:avLst/>
          </a:prstGeom>
        </p:spPr>
        <p:txBody>
          <a:bodyPr wrap="square">
            <a:spAutoFit/>
          </a:bodyPr>
          <a:lstStyle/>
          <a:p>
            <a:r>
              <a:rPr lang="en-ZA" sz="2400" b="1" dirty="0" smtClean="0">
                <a:solidFill>
                  <a:srgbClr val="000000"/>
                </a:solidFill>
              </a:rPr>
              <a:t>The problem</a:t>
            </a:r>
            <a:endParaRPr lang="en-ZA" sz="2400" dirty="0" smtClean="0">
              <a:solidFill>
                <a:srgbClr val="000000"/>
              </a:solidFill>
            </a:endParaRPr>
          </a:p>
          <a:p>
            <a:r>
              <a:rPr lang="en-ZA" sz="2400" dirty="0" smtClean="0">
                <a:solidFill>
                  <a:srgbClr val="000000"/>
                </a:solidFill>
              </a:rPr>
              <a:t>Common experiences in African transport policy and implementation highlight the difficulty of mobilising capital investment as a key problem in financing transport infrastructure projects. Research is needed to identify the optimum charging and investment policies to attract the necessary funding. One promising avenue is the creation of various African regional transport infrastructure funds, financed by different financial sources but without mark-ups on transport activities. It is imperative that appropriate levels of mark-up of user costs charged by the suppliers (ideally PPP’s) who make the initial investment. Scientific modelling and analysis is needed to find the best option or mixture of options in an environment of low levels of usage.</a:t>
            </a:r>
            <a:endParaRPr lang="en-ZA" sz="2400" dirty="0">
              <a:solidFill>
                <a:srgbClr val="000000"/>
              </a:solidFill>
            </a:endParaRPr>
          </a:p>
        </p:txBody>
      </p:sp>
    </p:spTree>
    <p:extLst>
      <p:ext uri="{BB962C8B-B14F-4D97-AF65-F5344CB8AC3E}">
        <p14:creationId xmlns:p14="http://schemas.microsoft.com/office/powerpoint/2010/main" val="663013459"/>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African Deliverables</a:t>
            </a:r>
            <a:endParaRPr lang="en-US" dirty="0"/>
          </a:p>
        </p:txBody>
      </p:sp>
      <p:sp>
        <p:nvSpPr>
          <p:cNvPr id="3" name="Date Placeholder 2"/>
          <p:cNvSpPr>
            <a:spLocks noGrp="1"/>
          </p:cNvSpPr>
          <p:nvPr>
            <p:ph type="dt" sz="half" idx="4294967295"/>
          </p:nvPr>
        </p:nvSpPr>
        <p:spPr>
          <a:xfrm>
            <a:off x="457200" y="6245225"/>
            <a:ext cx="2133600" cy="476250"/>
          </a:xfrm>
          <a:prstGeom prst="rect">
            <a:avLst/>
          </a:prstGeom>
        </p:spPr>
        <p:txBody>
          <a:bodyPr/>
          <a:lstStyle/>
          <a:p>
            <a:pPr>
              <a:defRPr/>
            </a:pPr>
            <a:fld id="{C9E6B3C9-950C-4E74-8192-6F494AB82E55}" type="datetime1">
              <a:rPr lang="en-US" smtClean="0"/>
              <a:t>5/6/2012</a:t>
            </a:fld>
            <a:endParaRPr lang="en-GB" dirty="0"/>
          </a:p>
        </p:txBody>
      </p:sp>
      <p:sp>
        <p:nvSpPr>
          <p:cNvPr id="4" name="Footer Placeholder 3"/>
          <p:cNvSpPr>
            <a:spLocks noGrp="1"/>
          </p:cNvSpPr>
          <p:nvPr>
            <p:ph type="ftr" sz="quarter" idx="4294967295"/>
          </p:nvPr>
        </p:nvSpPr>
        <p:spPr>
          <a:xfrm>
            <a:off x="3124200" y="6245225"/>
            <a:ext cx="2895600" cy="476250"/>
          </a:xfrm>
          <a:prstGeom prst="rect">
            <a:avLst/>
          </a:prstGeom>
        </p:spPr>
        <p:txBody>
          <a:bodyPr/>
          <a:lstStyle/>
          <a:p>
            <a:pPr>
              <a:defRPr/>
            </a:pPr>
            <a:r>
              <a:rPr lang="en-ZA" smtClean="0"/>
              <a:t>SARF_RPF Conference, Fernhill: PMB/Msunduze</a:t>
            </a:r>
            <a:endParaRPr lang="en-GB" dirty="0"/>
          </a:p>
        </p:txBody>
      </p:sp>
      <p:sp>
        <p:nvSpPr>
          <p:cNvPr id="5" name="Rectangle 4"/>
          <p:cNvSpPr/>
          <p:nvPr/>
        </p:nvSpPr>
        <p:spPr>
          <a:xfrm>
            <a:off x="357158" y="1443841"/>
            <a:ext cx="8429684" cy="4524315"/>
          </a:xfrm>
          <a:prstGeom prst="rect">
            <a:avLst/>
          </a:prstGeom>
        </p:spPr>
        <p:txBody>
          <a:bodyPr wrap="square">
            <a:spAutoFit/>
          </a:bodyPr>
          <a:lstStyle/>
          <a:p>
            <a:r>
              <a:rPr lang="en-ZA" sz="2400" b="1" dirty="0" smtClean="0"/>
              <a:t>Project deliverables</a:t>
            </a:r>
          </a:p>
          <a:p>
            <a:r>
              <a:rPr lang="en-ZA" sz="2400" dirty="0" smtClean="0"/>
              <a:t>Report on the economics of African sourced and located infrastructure funds – June ???? </a:t>
            </a:r>
          </a:p>
          <a:p>
            <a:r>
              <a:rPr lang="en-ZA" sz="2400" dirty="0" smtClean="0"/>
              <a:t>Scenarios for co-ordinated Regional infrastructure funds and the use of mark-ups – June ???? </a:t>
            </a:r>
          </a:p>
          <a:p>
            <a:r>
              <a:rPr lang="en-ZA" sz="2400" dirty="0" smtClean="0"/>
              <a:t>Results of testing the impacts of alternative scenarios for Regional infrastructure funds– April????+1</a:t>
            </a:r>
          </a:p>
          <a:p>
            <a:r>
              <a:rPr lang="en-ZA" sz="2400" dirty="0" smtClean="0"/>
              <a:t>Five case studies on the effects of infrastructure fund scenarios on existing Trans-Regional Transport Network projects – June ????+1 </a:t>
            </a:r>
          </a:p>
          <a:p>
            <a:r>
              <a:rPr lang="en-ZA" sz="2400" dirty="0" smtClean="0"/>
              <a:t>Conclusions, recommendations and final report – December 2011</a:t>
            </a:r>
            <a:endParaRPr lang="en-ZA" sz="2400" dirty="0"/>
          </a:p>
        </p:txBody>
      </p:sp>
    </p:spTree>
    <p:extLst>
      <p:ext uri="{BB962C8B-B14F-4D97-AF65-F5344CB8AC3E}">
        <p14:creationId xmlns:p14="http://schemas.microsoft.com/office/powerpoint/2010/main" val="3310822607"/>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p:txBody>
          <a:bodyPr/>
          <a:lstStyle/>
          <a:p>
            <a:pPr eaLnBrk="1" hangingPunct="1"/>
            <a:r>
              <a:rPr lang="en-US" smtClean="0"/>
              <a:t>Thank you for your attention….</a:t>
            </a:r>
          </a:p>
        </p:txBody>
      </p:sp>
      <p:sp>
        <p:nvSpPr>
          <p:cNvPr id="28675" name="Rectangle 3"/>
          <p:cNvSpPr>
            <a:spLocks noGrp="1" noChangeArrowheads="1"/>
          </p:cNvSpPr>
          <p:nvPr>
            <p:ph type="body" idx="1"/>
          </p:nvPr>
        </p:nvSpPr>
        <p:spPr>
          <a:xfrm>
            <a:off x="428596" y="1142984"/>
            <a:ext cx="8229600" cy="4525963"/>
          </a:xfrm>
        </p:spPr>
        <p:txBody>
          <a:bodyPr/>
          <a:lstStyle/>
          <a:p>
            <a:pPr eaLnBrk="1" hangingPunct="1"/>
            <a:r>
              <a:rPr lang="en-US" sz="2600" dirty="0" smtClean="0"/>
              <a:t>I’m personally satisfied that we have a strong case to continue to develop PPP’s to provide necessary infrastructure</a:t>
            </a:r>
          </a:p>
          <a:p>
            <a:pPr eaLnBrk="1" hangingPunct="1"/>
            <a:r>
              <a:rPr lang="en-US" sz="2600" dirty="0" smtClean="0"/>
              <a:t>Do we start small (e.g. municipal services) and work upwards?</a:t>
            </a:r>
          </a:p>
          <a:p>
            <a:pPr eaLnBrk="1" hangingPunct="1"/>
            <a:r>
              <a:rPr lang="en-US" sz="2600" dirty="0" smtClean="0"/>
              <a:t>Or do we start big (e.g. toll roads) and work downwards?</a:t>
            </a:r>
          </a:p>
          <a:p>
            <a:pPr eaLnBrk="1" hangingPunct="1"/>
            <a:r>
              <a:rPr lang="en-US" sz="2600" dirty="0" smtClean="0"/>
              <a:t>Fundamentally need long term committed champions from both the public and the private sector sides…together with easily understandable , robust user charging systems within </a:t>
            </a:r>
            <a:r>
              <a:rPr lang="en-US" sz="2600" smtClean="0"/>
              <a:t>legal frameworks that </a:t>
            </a:r>
            <a:r>
              <a:rPr lang="en-US" sz="2600" dirty="0" smtClean="0"/>
              <a:t>are trusted…by everyone</a:t>
            </a:r>
          </a:p>
        </p:txBody>
      </p:sp>
      <p:sp>
        <p:nvSpPr>
          <p:cNvPr id="28676" name="Date Placeholder 3"/>
          <p:cNvSpPr>
            <a:spLocks noGrp="1"/>
          </p:cNvSpPr>
          <p:nvPr>
            <p:ph type="dt" sz="quarter" idx="4294967295"/>
          </p:nvPr>
        </p:nvSpPr>
        <p:spPr>
          <a:xfrm>
            <a:off x="457200" y="6245225"/>
            <a:ext cx="2133600" cy="476250"/>
          </a:xfrm>
          <a:prstGeom prst="rect">
            <a:avLst/>
          </a:prstGeom>
          <a:noFill/>
        </p:spPr>
        <p:txBody>
          <a:bodyPr/>
          <a:lstStyle/>
          <a:p>
            <a:fld id="{799B7BFD-8E83-45BF-B77B-BFA3666E75F6}" type="datetime1">
              <a:rPr lang="en-US" smtClean="0"/>
              <a:t>5/6/2012</a:t>
            </a:fld>
            <a:endParaRPr lang="en-GB" dirty="0"/>
          </a:p>
        </p:txBody>
      </p:sp>
      <p:sp>
        <p:nvSpPr>
          <p:cNvPr id="28677" name="Footer Placeholder 4"/>
          <p:cNvSpPr>
            <a:spLocks noGrp="1"/>
          </p:cNvSpPr>
          <p:nvPr>
            <p:ph type="ftr" sz="quarter" idx="4294967295"/>
          </p:nvPr>
        </p:nvSpPr>
        <p:spPr>
          <a:xfrm>
            <a:off x="3124200" y="6245225"/>
            <a:ext cx="2895600" cy="476250"/>
          </a:xfrm>
          <a:prstGeom prst="rect">
            <a:avLst/>
          </a:prstGeom>
          <a:noFill/>
        </p:spPr>
        <p:txBody>
          <a:bodyPr/>
          <a:lstStyle/>
          <a:p>
            <a:r>
              <a:rPr lang="en-ZA" sz="1200" smtClean="0"/>
              <a:t>SARF_RPF Conference, Fernhill: PMB/Msunduze</a:t>
            </a:r>
            <a:endParaRPr lang="en-GB" dirty="0"/>
          </a:p>
        </p:txBody>
      </p:sp>
    </p:spTree>
    <p:extLst>
      <p:ext uri="{BB962C8B-B14F-4D97-AF65-F5344CB8AC3E}">
        <p14:creationId xmlns:p14="http://schemas.microsoft.com/office/powerpoint/2010/main" val="3969332466"/>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The State of South Africa’s Transport Networks</a:t>
            </a:r>
            <a:endParaRPr lang="en-US" dirty="0"/>
          </a:p>
        </p:txBody>
      </p:sp>
      <p:sp>
        <p:nvSpPr>
          <p:cNvPr id="3" name="Subtitle 2"/>
          <p:cNvSpPr>
            <a:spLocks noGrp="1"/>
          </p:cNvSpPr>
          <p:nvPr>
            <p:ph type="subTitle" idx="1"/>
          </p:nvPr>
        </p:nvSpPr>
        <p:spPr/>
        <p:txBody>
          <a:bodyPr/>
          <a:lstStyle/>
          <a:p>
            <a:r>
              <a:rPr lang="en-US" dirty="0" smtClean="0"/>
              <a:t>A comparative review of the IRF’s 2007 International Road Statistics:</a:t>
            </a:r>
          </a:p>
          <a:p>
            <a:r>
              <a:rPr lang="en-US" dirty="0" smtClean="0"/>
              <a:t>(2005 data)</a:t>
            </a:r>
            <a:endParaRPr lang="en-US" dirty="0"/>
          </a:p>
        </p:txBody>
      </p:sp>
    </p:spTree>
    <p:extLst>
      <p:ext uri="{BB962C8B-B14F-4D97-AF65-F5344CB8AC3E}">
        <p14:creationId xmlns:p14="http://schemas.microsoft.com/office/powerpoint/2010/main" val="3572263402"/>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800" dirty="0" smtClean="0"/>
              <a:t>Volume 3: Emerging Markets –</a:t>
            </a:r>
            <a:br>
              <a:rPr lang="en-US" sz="2800" dirty="0" smtClean="0"/>
            </a:br>
            <a:r>
              <a:rPr lang="en-US" sz="2800" dirty="0" smtClean="0"/>
              <a:t>New hubs, new spokes, new industry leaders?</a:t>
            </a:r>
            <a:endParaRPr lang="en-US" sz="2800" dirty="0"/>
          </a:p>
        </p:txBody>
      </p:sp>
      <p:sp>
        <p:nvSpPr>
          <p:cNvPr id="3" name="Text Placeholder 2"/>
          <p:cNvSpPr>
            <a:spLocks noGrp="1"/>
          </p:cNvSpPr>
          <p:nvPr>
            <p:ph type="body" idx="1"/>
          </p:nvPr>
        </p:nvSpPr>
        <p:spPr/>
        <p:txBody>
          <a:bodyPr/>
          <a:lstStyle/>
          <a:p>
            <a:r>
              <a:rPr lang="en-US" dirty="0" smtClean="0"/>
              <a:t>Transportation &amp; Logistics: PricewaterhouseCoopers EBS Business School</a:t>
            </a:r>
          </a:p>
          <a:p>
            <a:r>
              <a:rPr lang="en-US" dirty="0" smtClean="0"/>
              <a:t>Supply Chain Management Institute: For more information on the T&amp;L 2030 series or a download of our three T&amp;L 2030 publications,</a:t>
            </a:r>
          </a:p>
          <a:p>
            <a:r>
              <a:rPr lang="en-US" dirty="0" smtClean="0"/>
              <a:t>please visit www.tl2030.com.</a:t>
            </a:r>
            <a:endParaRPr lang="en-US" dirty="0"/>
          </a:p>
        </p:txBody>
      </p:sp>
    </p:spTree>
    <p:extLst>
      <p:ext uri="{BB962C8B-B14F-4D97-AF65-F5344CB8AC3E}">
        <p14:creationId xmlns:p14="http://schemas.microsoft.com/office/powerpoint/2010/main" val="287604676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980" name="Rectangle 4"/>
          <p:cNvSpPr>
            <a:spLocks noGrp="1" noChangeArrowheads="1"/>
          </p:cNvSpPr>
          <p:nvPr>
            <p:ph type="title"/>
          </p:nvPr>
        </p:nvSpPr>
        <p:spPr>
          <a:xfrm>
            <a:off x="600448" y="341312"/>
            <a:ext cx="8229600" cy="1143000"/>
          </a:xfrm>
        </p:spPr>
        <p:txBody>
          <a:bodyPr/>
          <a:lstStyle/>
          <a:p>
            <a:r>
              <a:rPr lang="en-US" sz="3200" dirty="0"/>
              <a:t>Condition of Roads Serving an Economic &amp; Social purpose (generally provincial)</a:t>
            </a:r>
          </a:p>
        </p:txBody>
      </p:sp>
      <p:pic>
        <p:nvPicPr>
          <p:cNvPr id="126981" name="Picture 5"/>
          <p:cNvPicPr>
            <a:picLocks noChangeAspect="1" noChangeArrowheads="1"/>
          </p:cNvPicPr>
          <p:nvPr/>
        </p:nvPicPr>
        <p:blipFill>
          <a:blip r:embed="rId3" cstate="print"/>
          <a:srcRect/>
          <a:stretch>
            <a:fillRect/>
          </a:stretch>
        </p:blipFill>
        <p:spPr bwMode="auto">
          <a:xfrm>
            <a:off x="395536" y="1988840"/>
            <a:ext cx="8451602" cy="4511993"/>
          </a:xfrm>
          <a:prstGeom prst="rect">
            <a:avLst/>
          </a:prstGeom>
          <a:noFill/>
          <a:ln w="9525">
            <a:noFill/>
            <a:miter lim="800000"/>
            <a:headEnd/>
            <a:tailEnd/>
          </a:ln>
          <a:effectLst/>
        </p:spPr>
      </p:pic>
    </p:spTree>
    <p:extLst>
      <p:ext uri="{BB962C8B-B14F-4D97-AF65-F5344CB8AC3E}">
        <p14:creationId xmlns:p14="http://schemas.microsoft.com/office/powerpoint/2010/main" val="2653215757"/>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South Africa’s logistic competitors</a:t>
            </a:r>
            <a:endParaRPr lang="en-US" dirty="0"/>
          </a:p>
        </p:txBody>
      </p:sp>
      <p:sp>
        <p:nvSpPr>
          <p:cNvPr id="3" name="Content Placeholder 2"/>
          <p:cNvSpPr>
            <a:spLocks noGrp="1"/>
          </p:cNvSpPr>
          <p:nvPr>
            <p:ph idx="1"/>
          </p:nvPr>
        </p:nvSpPr>
        <p:spPr/>
        <p:txBody>
          <a:bodyPr>
            <a:normAutofit fontScale="85000" lnSpcReduction="10000"/>
          </a:bodyPr>
          <a:lstStyle/>
          <a:p>
            <a:r>
              <a:rPr lang="en-US" b="1" dirty="0" smtClean="0"/>
              <a:t>China </a:t>
            </a:r>
            <a:r>
              <a:rPr lang="en-US" dirty="0" smtClean="0"/>
              <a:t>Logistics Performance Index 3.49 (#27)</a:t>
            </a:r>
          </a:p>
          <a:p>
            <a:r>
              <a:rPr lang="en-US" sz="2800" b="1" dirty="0" smtClean="0">
                <a:solidFill>
                  <a:srgbClr val="00B050"/>
                </a:solidFill>
              </a:rPr>
              <a:t>South Africa </a:t>
            </a:r>
            <a:r>
              <a:rPr lang="en-US" sz="2800" dirty="0" smtClean="0">
                <a:solidFill>
                  <a:srgbClr val="00B050"/>
                </a:solidFill>
              </a:rPr>
              <a:t>Logistics Performance Index 3.46 (#28)</a:t>
            </a:r>
          </a:p>
          <a:p>
            <a:r>
              <a:rPr lang="en-US" b="1" dirty="0" smtClean="0"/>
              <a:t>Turkey </a:t>
            </a:r>
            <a:r>
              <a:rPr lang="en-US" dirty="0" smtClean="0"/>
              <a:t>Logistics Performance Index 3.22 (#39)</a:t>
            </a:r>
            <a:r>
              <a:rPr lang="en-US" b="1" dirty="0" smtClean="0"/>
              <a:t> </a:t>
            </a:r>
          </a:p>
          <a:p>
            <a:r>
              <a:rPr lang="en-US" b="1" dirty="0" smtClean="0"/>
              <a:t>Brazil </a:t>
            </a:r>
            <a:r>
              <a:rPr lang="en-US" dirty="0" smtClean="0"/>
              <a:t>Logistics Performance Index 3.20 (#41)</a:t>
            </a:r>
          </a:p>
          <a:p>
            <a:r>
              <a:rPr lang="en-US" b="1" dirty="0" smtClean="0"/>
              <a:t>India </a:t>
            </a:r>
            <a:r>
              <a:rPr lang="en-US" dirty="0" smtClean="0"/>
              <a:t>Logistics Performance Index 3.12 (#47)</a:t>
            </a:r>
            <a:endParaRPr lang="en-US" b="1" dirty="0" smtClean="0"/>
          </a:p>
          <a:p>
            <a:r>
              <a:rPr lang="en-US" b="1" dirty="0" smtClean="0"/>
              <a:t>Mexico </a:t>
            </a:r>
            <a:r>
              <a:rPr lang="en-US" dirty="0" smtClean="0"/>
              <a:t>Logistics Performance Index 3.05 (#50)</a:t>
            </a:r>
            <a:endParaRPr lang="en-US" b="1" dirty="0" smtClean="0"/>
          </a:p>
          <a:p>
            <a:r>
              <a:rPr lang="en-US" b="1" dirty="0" smtClean="0"/>
              <a:t>Russia </a:t>
            </a:r>
            <a:r>
              <a:rPr lang="en-US" dirty="0" smtClean="0"/>
              <a:t>Logistics Performance Index 2.61 (#94)</a:t>
            </a:r>
            <a:endParaRPr lang="en-US" b="1" dirty="0" smtClean="0"/>
          </a:p>
          <a:p>
            <a:r>
              <a:rPr lang="en-US" sz="3000" b="1" dirty="0" smtClean="0">
                <a:solidFill>
                  <a:srgbClr val="FFC000"/>
                </a:solidFill>
              </a:rPr>
              <a:t>South Africa’s World Competitiveness Ranking (#54)</a:t>
            </a:r>
          </a:p>
          <a:p>
            <a:endParaRPr lang="en-US" b="1" dirty="0" smtClean="0"/>
          </a:p>
          <a:p>
            <a:endParaRPr lang="en-US" b="1" dirty="0" smtClean="0"/>
          </a:p>
        </p:txBody>
      </p:sp>
    </p:spTree>
    <p:extLst>
      <p:ext uri="{BB962C8B-B14F-4D97-AF65-F5344CB8AC3E}">
        <p14:creationId xmlns:p14="http://schemas.microsoft.com/office/powerpoint/2010/main" val="4133804614"/>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95536" y="335846"/>
            <a:ext cx="8280920" cy="5355312"/>
          </a:xfrm>
          <a:prstGeom prst="rect">
            <a:avLst/>
          </a:prstGeom>
        </p:spPr>
        <p:txBody>
          <a:bodyPr wrap="square">
            <a:spAutoFit/>
          </a:bodyPr>
          <a:lstStyle/>
          <a:p>
            <a:r>
              <a:rPr lang="en-US" dirty="0"/>
              <a:t>TABLE OF CONTENTS*</a:t>
            </a:r>
          </a:p>
          <a:p>
            <a:r>
              <a:rPr lang="en-US" dirty="0"/>
              <a:t>Page</a:t>
            </a:r>
          </a:p>
          <a:p>
            <a:r>
              <a:rPr lang="en-US" dirty="0"/>
              <a:t>Acknowledgements and Sources </a:t>
            </a:r>
            <a:r>
              <a:rPr lang="en-US" dirty="0" err="1"/>
              <a:t>i</a:t>
            </a:r>
            <a:endParaRPr lang="en-US" dirty="0"/>
          </a:p>
          <a:p>
            <a:r>
              <a:rPr lang="en-US" dirty="0"/>
              <a:t>Foreword ii</a:t>
            </a:r>
          </a:p>
          <a:p>
            <a:r>
              <a:rPr lang="en-US" dirty="0"/>
              <a:t>1. Sections presentation : Definitions and specifications iii</a:t>
            </a:r>
          </a:p>
          <a:p>
            <a:r>
              <a:rPr lang="it-IT" dirty="0"/>
              <a:t>2. Data presentation conventions vi</a:t>
            </a:r>
          </a:p>
          <a:p>
            <a:r>
              <a:rPr lang="en-US" dirty="0"/>
              <a:t>Section 1 : Countries profiles 1</a:t>
            </a:r>
          </a:p>
          <a:p>
            <a:r>
              <a:rPr lang="en-ZA" dirty="0"/>
              <a:t>Section 2 : Road Network 40</a:t>
            </a:r>
          </a:p>
          <a:p>
            <a:r>
              <a:rPr lang="en-ZA" dirty="0"/>
              <a:t>Section 3 : Road Traffic 83</a:t>
            </a:r>
          </a:p>
          <a:p>
            <a:r>
              <a:rPr lang="en-US" dirty="0"/>
              <a:t>Section 4 : Multimodal Traffic Comparisons 96</a:t>
            </a:r>
          </a:p>
          <a:p>
            <a:r>
              <a:rPr lang="en-ZA" dirty="0"/>
              <a:t>Section 5 : Vehicles in Use 120</a:t>
            </a:r>
          </a:p>
          <a:p>
            <a:r>
              <a:rPr lang="en-ZA" dirty="0"/>
              <a:t>Section 6 : Road Accidents 153</a:t>
            </a:r>
          </a:p>
          <a:p>
            <a:r>
              <a:rPr lang="en-ZA" dirty="0"/>
              <a:t>Section 7 : Production, Imports, First Registrations and Exports of</a:t>
            </a:r>
          </a:p>
          <a:p>
            <a:r>
              <a:rPr lang="en-US" dirty="0"/>
              <a:t>Motor Vehicles</a:t>
            </a:r>
          </a:p>
          <a:p>
            <a:r>
              <a:rPr lang="en-US" dirty="0"/>
              <a:t>186</a:t>
            </a:r>
          </a:p>
          <a:p>
            <a:r>
              <a:rPr lang="en-ZA" dirty="0"/>
              <a:t>Section 8 : Road Expenditures 217</a:t>
            </a:r>
          </a:p>
          <a:p>
            <a:r>
              <a:rPr lang="en-US" dirty="0"/>
              <a:t>Section 9 : Energy 234</a:t>
            </a:r>
          </a:p>
          <a:p>
            <a:r>
              <a:rPr lang="en-US" dirty="0"/>
              <a:t>Appendix 261</a:t>
            </a:r>
          </a:p>
          <a:p>
            <a:r>
              <a:rPr lang="en-ZA" dirty="0"/>
              <a:t>* : Detailed list of data tables in the first page of each section.</a:t>
            </a:r>
            <a:endParaRPr lang="en-US" dirty="0"/>
          </a:p>
        </p:txBody>
      </p:sp>
    </p:spTree>
    <p:extLst>
      <p:ext uri="{BB962C8B-B14F-4D97-AF65-F5344CB8AC3E}">
        <p14:creationId xmlns:p14="http://schemas.microsoft.com/office/powerpoint/2010/main" val="3273025837"/>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l"/>
            <a:r>
              <a:rPr lang="en-ZA" sz="2200" dirty="0" smtClean="0"/>
              <a:t/>
            </a:r>
            <a:br>
              <a:rPr lang="en-ZA" sz="2200" dirty="0" smtClean="0"/>
            </a:br>
            <a:r>
              <a:rPr lang="en-ZA" sz="2200" dirty="0" smtClean="0"/>
              <a:t>We (the IRF) have compiled data from different sources at international and intergovernmental levels in order to produce this year’s edition.</a:t>
            </a:r>
            <a:br>
              <a:rPr lang="en-ZA" sz="2200" dirty="0" smtClean="0"/>
            </a:br>
            <a:r>
              <a:rPr lang="en-ZA" sz="2200" dirty="0" smtClean="0"/>
              <a:t>Herewith is a shortlist:</a:t>
            </a:r>
            <a:r>
              <a:rPr lang="en-ZA" dirty="0" smtClean="0"/>
              <a:t/>
            </a:r>
            <a:br>
              <a:rPr lang="en-ZA" dirty="0" smtClean="0"/>
            </a:br>
            <a:endParaRPr lang="en-US" dirty="0"/>
          </a:p>
        </p:txBody>
      </p:sp>
      <p:sp>
        <p:nvSpPr>
          <p:cNvPr id="3" name="Content Placeholder 2"/>
          <p:cNvSpPr>
            <a:spLocks noGrp="1"/>
          </p:cNvSpPr>
          <p:nvPr>
            <p:ph idx="1"/>
          </p:nvPr>
        </p:nvSpPr>
        <p:spPr/>
        <p:txBody>
          <a:bodyPr>
            <a:noAutofit/>
          </a:bodyPr>
          <a:lstStyle/>
          <a:p>
            <a:pPr lvl="1">
              <a:buFont typeface="Wingdings" pitchFamily="2" charset="2"/>
              <a:buChar char="Ø"/>
            </a:pPr>
            <a:r>
              <a:rPr lang="en-ZA" sz="1200" dirty="0" smtClean="0"/>
              <a:t>United Nations Economic Commission for Europe ;</a:t>
            </a:r>
          </a:p>
          <a:p>
            <a:pPr lvl="1">
              <a:buFont typeface="Wingdings" pitchFamily="2" charset="2"/>
              <a:buChar char="Ø"/>
            </a:pPr>
            <a:r>
              <a:rPr lang="en-ZA" sz="1200" dirty="0" smtClean="0"/>
              <a:t> United Nations Economic Commission for Africa ;</a:t>
            </a:r>
          </a:p>
          <a:p>
            <a:pPr lvl="1">
              <a:buFont typeface="Wingdings" pitchFamily="2" charset="2"/>
              <a:buChar char="Ø"/>
            </a:pPr>
            <a:r>
              <a:rPr lang="en-US" sz="1200" dirty="0" smtClean="0"/>
              <a:t> World Bank ;</a:t>
            </a:r>
          </a:p>
          <a:p>
            <a:pPr lvl="1">
              <a:buFont typeface="Wingdings" pitchFamily="2" charset="2"/>
              <a:buChar char="Ø"/>
            </a:pPr>
            <a:r>
              <a:rPr lang="en-US" sz="1200" dirty="0" smtClean="0"/>
              <a:t> International Monetary Fund ;</a:t>
            </a:r>
          </a:p>
          <a:p>
            <a:pPr lvl="1">
              <a:buFont typeface="Wingdings" pitchFamily="2" charset="2"/>
              <a:buChar char="Ø"/>
            </a:pPr>
            <a:r>
              <a:rPr lang="en-US" sz="1200" dirty="0" smtClean="0"/>
              <a:t> International Energy Agency ;</a:t>
            </a:r>
          </a:p>
          <a:p>
            <a:pPr lvl="1">
              <a:buFont typeface="Wingdings" pitchFamily="2" charset="2"/>
              <a:buChar char="Ø"/>
            </a:pPr>
            <a:r>
              <a:rPr lang="en-US" sz="1200" dirty="0" smtClean="0"/>
              <a:t> African Development Bank ;</a:t>
            </a:r>
          </a:p>
          <a:p>
            <a:pPr lvl="1">
              <a:buFont typeface="Wingdings" pitchFamily="2" charset="2"/>
              <a:buChar char="Ø"/>
            </a:pPr>
            <a:r>
              <a:rPr lang="en-US" sz="1200" dirty="0" smtClean="0"/>
              <a:t> Asian Development Bank ;</a:t>
            </a:r>
          </a:p>
          <a:p>
            <a:pPr lvl="1">
              <a:buFont typeface="Wingdings" pitchFamily="2" charset="2"/>
              <a:buChar char="Ø"/>
            </a:pPr>
            <a:r>
              <a:rPr lang="en-ZA" sz="1200" dirty="0" smtClean="0"/>
              <a:t> OECD : Organization for Economic Co-operation and Development ;</a:t>
            </a:r>
          </a:p>
          <a:p>
            <a:pPr lvl="1">
              <a:buFont typeface="Wingdings" pitchFamily="2" charset="2"/>
              <a:buChar char="Ø"/>
            </a:pPr>
            <a:r>
              <a:rPr lang="en-US" sz="1200" dirty="0" smtClean="0"/>
              <a:t> Central Intelligence Agency, USA ;</a:t>
            </a:r>
          </a:p>
          <a:p>
            <a:pPr lvl="1">
              <a:buFont typeface="Wingdings" pitchFamily="2" charset="2"/>
              <a:buChar char="Ø"/>
            </a:pPr>
            <a:r>
              <a:rPr lang="en-US" sz="1200" dirty="0" smtClean="0"/>
              <a:t> </a:t>
            </a:r>
            <a:r>
              <a:rPr lang="en-US" sz="1200" dirty="0" err="1" smtClean="0"/>
              <a:t>Eurostat</a:t>
            </a:r>
            <a:r>
              <a:rPr lang="en-US" sz="1200" dirty="0" smtClean="0"/>
              <a:t> ;</a:t>
            </a:r>
          </a:p>
          <a:p>
            <a:pPr lvl="1">
              <a:buFont typeface="Wingdings" pitchFamily="2" charset="2"/>
              <a:buChar char="Ø"/>
            </a:pPr>
            <a:r>
              <a:rPr lang="en-ZA" sz="1200" dirty="0" smtClean="0"/>
              <a:t> ECMT : European Conference of Ministers of Transport ;</a:t>
            </a:r>
          </a:p>
          <a:p>
            <a:pPr lvl="1">
              <a:buFont typeface="Wingdings" pitchFamily="2" charset="2"/>
              <a:buChar char="Ø"/>
            </a:pPr>
            <a:r>
              <a:rPr lang="en-US" sz="1200" dirty="0" smtClean="0"/>
              <a:t> GTZ : German Technical Cooperation ;</a:t>
            </a:r>
          </a:p>
          <a:p>
            <a:pPr lvl="1">
              <a:buFont typeface="Wingdings" pitchFamily="2" charset="2"/>
              <a:buChar char="Ø"/>
            </a:pPr>
            <a:r>
              <a:rPr lang="en-ZA" sz="1200" dirty="0" smtClean="0"/>
              <a:t> OICA : International Organization of Motor Vehicles Manufacturers ;</a:t>
            </a:r>
          </a:p>
          <a:p>
            <a:pPr lvl="1">
              <a:buFont typeface="Wingdings" pitchFamily="2" charset="2"/>
              <a:buChar char="Ø"/>
            </a:pPr>
            <a:r>
              <a:rPr lang="en-US" sz="1200" dirty="0" smtClean="0"/>
              <a:t> ERF : European Road Federation.</a:t>
            </a:r>
          </a:p>
          <a:p>
            <a:pPr lvl="1">
              <a:buFont typeface="Wingdings" pitchFamily="2" charset="2"/>
              <a:buChar char="Ø"/>
            </a:pPr>
            <a:r>
              <a:rPr lang="en-ZA" sz="1200" dirty="0" smtClean="0"/>
              <a:t>Finally, we would like to express our gratitude to the LARSEN &amp; TOUBRO Ltd.</a:t>
            </a:r>
          </a:p>
          <a:p>
            <a:pPr>
              <a:buNone/>
            </a:pPr>
            <a:endParaRPr lang="en-US" sz="1600" dirty="0" smtClean="0"/>
          </a:p>
          <a:p>
            <a:pPr>
              <a:buFont typeface="Wingdings" pitchFamily="2" charset="2"/>
              <a:buChar char="Ø"/>
            </a:pPr>
            <a:r>
              <a:rPr lang="en-US" sz="2000" dirty="0" smtClean="0">
                <a:solidFill>
                  <a:srgbClr val="0070C0"/>
                </a:solidFill>
              </a:rPr>
              <a:t>South Africa thank SANRA(L), SABITA and the RTMC</a:t>
            </a:r>
            <a:endParaRPr lang="en-US" sz="2000" dirty="0">
              <a:solidFill>
                <a:srgbClr val="0070C0"/>
              </a:solidFill>
            </a:endParaRPr>
          </a:p>
        </p:txBody>
      </p:sp>
    </p:spTree>
    <p:extLst>
      <p:ext uri="{BB962C8B-B14F-4D97-AF65-F5344CB8AC3E}">
        <p14:creationId xmlns:p14="http://schemas.microsoft.com/office/powerpoint/2010/main" val="2979438464"/>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There the good news ends…..</a:t>
            </a:r>
            <a:endParaRPr lang="en-US" dirty="0"/>
          </a:p>
        </p:txBody>
      </p:sp>
      <p:sp>
        <p:nvSpPr>
          <p:cNvPr id="3" name="Content Placeholder 2"/>
          <p:cNvSpPr>
            <a:spLocks noGrp="1"/>
          </p:cNvSpPr>
          <p:nvPr>
            <p:ph idx="1"/>
          </p:nvPr>
        </p:nvSpPr>
        <p:spPr/>
        <p:txBody>
          <a:bodyPr>
            <a:normAutofit lnSpcReduction="10000"/>
          </a:bodyPr>
          <a:lstStyle/>
          <a:p>
            <a:r>
              <a:rPr lang="en-US" dirty="0" smtClean="0"/>
              <a:t>Except for Road Safety data, South Africa’s comes from 2000 and remains largely incomplete</a:t>
            </a:r>
          </a:p>
          <a:p>
            <a:r>
              <a:rPr lang="en-US" dirty="0" smtClean="0"/>
              <a:t>Competitors’ data is complete and current </a:t>
            </a:r>
            <a:r>
              <a:rPr lang="en-US" dirty="0" err="1" smtClean="0"/>
              <a:t>viz</a:t>
            </a:r>
            <a:r>
              <a:rPr lang="en-US" dirty="0" smtClean="0"/>
              <a:t> 2005</a:t>
            </a:r>
          </a:p>
          <a:p>
            <a:r>
              <a:rPr lang="en-US" dirty="0" smtClean="0"/>
              <a:t>Current IRF statistics are dated 2010, data up to 2008, available from SARF Head Office in </a:t>
            </a:r>
            <a:r>
              <a:rPr lang="en-US" dirty="0" err="1" smtClean="0"/>
              <a:t>Braamfontein</a:t>
            </a:r>
            <a:r>
              <a:rPr lang="en-US" dirty="0" smtClean="0"/>
              <a:t> at no cost if you are a paid up member of SARF</a:t>
            </a:r>
            <a:endParaRPr lang="en-US" dirty="0"/>
          </a:p>
        </p:txBody>
      </p:sp>
    </p:spTree>
    <p:extLst>
      <p:ext uri="{BB962C8B-B14F-4D97-AF65-F5344CB8AC3E}">
        <p14:creationId xmlns:p14="http://schemas.microsoft.com/office/powerpoint/2010/main" val="1005297686"/>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Generic observations</a:t>
            </a:r>
            <a:endParaRPr lang="en-US" dirty="0"/>
          </a:p>
        </p:txBody>
      </p:sp>
      <p:sp>
        <p:nvSpPr>
          <p:cNvPr id="3" name="Content Placeholder 2"/>
          <p:cNvSpPr>
            <a:spLocks noGrp="1"/>
          </p:cNvSpPr>
          <p:nvPr>
            <p:ph idx="1"/>
          </p:nvPr>
        </p:nvSpPr>
        <p:spPr/>
        <p:txBody>
          <a:bodyPr>
            <a:normAutofit fontScale="85000" lnSpcReduction="20000"/>
          </a:bodyPr>
          <a:lstStyle/>
          <a:p>
            <a:r>
              <a:rPr lang="en-US" dirty="0" smtClean="0"/>
              <a:t>Botswana now leading South Africa and Zimbabwe in terms of an effective, balanced road network in Southern Africa</a:t>
            </a:r>
          </a:p>
          <a:p>
            <a:r>
              <a:rPr lang="en-US" dirty="0" smtClean="0"/>
              <a:t>South Africa’s road and rail (and port) infrastructure is beginning to lag its international logistics competitors (the other six identified earlier)</a:t>
            </a:r>
          </a:p>
          <a:p>
            <a:r>
              <a:rPr lang="en-US" dirty="0" smtClean="0"/>
              <a:t>All liquid fuel prices are increasing from peak oil. (</a:t>
            </a:r>
            <a:r>
              <a:rPr lang="en-US" sz="2600" dirty="0" smtClean="0"/>
              <a:t>Brazil the only country appearing to buck this </a:t>
            </a:r>
            <a:r>
              <a:rPr lang="en-US" sz="2600" smtClean="0"/>
              <a:t>trend possibly due </a:t>
            </a:r>
            <a:r>
              <a:rPr lang="en-US" sz="2600" dirty="0" smtClean="0"/>
              <a:t>to its moving into ethanol rather than methanol many years ago)</a:t>
            </a:r>
          </a:p>
          <a:p>
            <a:r>
              <a:rPr lang="en-US" dirty="0" smtClean="0"/>
              <a:t>World trend back towards rail is confirmed</a:t>
            </a:r>
            <a:endParaRPr lang="en-US" dirty="0"/>
          </a:p>
        </p:txBody>
      </p:sp>
    </p:spTree>
    <p:extLst>
      <p:ext uri="{BB962C8B-B14F-4D97-AF65-F5344CB8AC3E}">
        <p14:creationId xmlns:p14="http://schemas.microsoft.com/office/powerpoint/2010/main" val="1485299063"/>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lnSpcReduction="10000"/>
          </a:bodyPr>
          <a:lstStyle/>
          <a:p>
            <a:r>
              <a:rPr lang="en-US" b="1" dirty="0" smtClean="0"/>
              <a:t>China</a:t>
            </a:r>
          </a:p>
          <a:p>
            <a:r>
              <a:rPr lang="en-US" dirty="0" smtClean="0"/>
              <a:t>• GDP 2009 US$ 4,757.7bn</a:t>
            </a:r>
          </a:p>
          <a:p>
            <a:r>
              <a:rPr lang="it-IT" dirty="0" smtClean="0"/>
              <a:t>• GDP per capita 2009 US$ 3,566</a:t>
            </a:r>
          </a:p>
          <a:p>
            <a:r>
              <a:rPr lang="en-US" dirty="0" smtClean="0"/>
              <a:t>• Merchandise export 2008 US$ 1,428.3bn</a:t>
            </a:r>
          </a:p>
          <a:p>
            <a:r>
              <a:rPr lang="en-US" dirty="0" smtClean="0"/>
              <a:t>• Merchandise import 2008 US$ 1,132.4bn</a:t>
            </a:r>
          </a:p>
          <a:p>
            <a:r>
              <a:rPr lang="en-US" dirty="0" smtClean="0"/>
              <a:t>• </a:t>
            </a:r>
            <a:r>
              <a:rPr lang="en-US" dirty="0" err="1" smtClean="0"/>
              <a:t>Urbanisation</a:t>
            </a:r>
            <a:r>
              <a:rPr lang="en-US" dirty="0" smtClean="0"/>
              <a:t> 2009 46.6 %</a:t>
            </a:r>
          </a:p>
          <a:p>
            <a:r>
              <a:rPr lang="en-US" dirty="0" smtClean="0"/>
              <a:t>• Size of logistics market ('08) US$ 506bn</a:t>
            </a:r>
          </a:p>
          <a:p>
            <a:r>
              <a:rPr lang="en-US" dirty="0" smtClean="0"/>
              <a:t>• Logistics Performance Index 3.49 (#27)</a:t>
            </a:r>
          </a:p>
          <a:p>
            <a:endParaRPr lang="en-US" dirty="0"/>
          </a:p>
        </p:txBody>
      </p:sp>
    </p:spTree>
    <p:extLst>
      <p:ext uri="{BB962C8B-B14F-4D97-AF65-F5344CB8AC3E}">
        <p14:creationId xmlns:p14="http://schemas.microsoft.com/office/powerpoint/2010/main" val="2157244364"/>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lnSpcReduction="10000"/>
          </a:bodyPr>
          <a:lstStyle/>
          <a:p>
            <a:r>
              <a:rPr lang="en-US" b="1" dirty="0" smtClean="0"/>
              <a:t>South Africa</a:t>
            </a:r>
          </a:p>
          <a:p>
            <a:r>
              <a:rPr lang="en-US" dirty="0" smtClean="0"/>
              <a:t>• GDP 2009 US$ 277.4bn</a:t>
            </a:r>
          </a:p>
          <a:p>
            <a:r>
              <a:rPr lang="it-IT" dirty="0" smtClean="0"/>
              <a:t>• GDP per capita 2009 US$ 5,635</a:t>
            </a:r>
          </a:p>
          <a:p>
            <a:r>
              <a:rPr lang="en-US" dirty="0" smtClean="0"/>
              <a:t>• Merchandise export 2008 US$ 80.8bn</a:t>
            </a:r>
          </a:p>
          <a:p>
            <a:r>
              <a:rPr lang="en-US" dirty="0" smtClean="0"/>
              <a:t>• Merchandise import 2008 US$ 99.5bn</a:t>
            </a:r>
          </a:p>
          <a:p>
            <a:r>
              <a:rPr lang="en-US" dirty="0" smtClean="0"/>
              <a:t>• </a:t>
            </a:r>
            <a:r>
              <a:rPr lang="en-US" dirty="0" err="1" smtClean="0"/>
              <a:t>Urbanisation</a:t>
            </a:r>
            <a:r>
              <a:rPr lang="en-US" dirty="0" smtClean="0"/>
              <a:t> 2009 61.2 %</a:t>
            </a:r>
          </a:p>
          <a:p>
            <a:r>
              <a:rPr lang="en-US" dirty="0" smtClean="0"/>
              <a:t>• Size of logistics market ('09) US$ 46bn</a:t>
            </a:r>
          </a:p>
          <a:p>
            <a:r>
              <a:rPr lang="en-US" dirty="0" smtClean="0"/>
              <a:t>• Logistics Performance Index 3.46 (#28)</a:t>
            </a:r>
            <a:endParaRPr lang="en-US" dirty="0"/>
          </a:p>
        </p:txBody>
      </p:sp>
    </p:spTree>
    <p:extLst>
      <p:ext uri="{BB962C8B-B14F-4D97-AF65-F5344CB8AC3E}">
        <p14:creationId xmlns:p14="http://schemas.microsoft.com/office/powerpoint/2010/main" val="2440209038"/>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lnSpcReduction="10000"/>
          </a:bodyPr>
          <a:lstStyle/>
          <a:p>
            <a:r>
              <a:rPr lang="en-US" b="1" dirty="0" smtClean="0"/>
              <a:t>Turkey</a:t>
            </a:r>
          </a:p>
          <a:p>
            <a:r>
              <a:rPr lang="en-US" dirty="0" smtClean="0"/>
              <a:t>• GDP 2009 US$ 593.5bn</a:t>
            </a:r>
          </a:p>
          <a:p>
            <a:r>
              <a:rPr lang="it-IT" dirty="0" smtClean="0"/>
              <a:t>• GDP per capita 2009 US$ 8,427</a:t>
            </a:r>
          </a:p>
          <a:p>
            <a:r>
              <a:rPr lang="en-US" dirty="0" smtClean="0"/>
              <a:t>• Merchandise export 2008 US$ 132.0bn</a:t>
            </a:r>
          </a:p>
          <a:p>
            <a:r>
              <a:rPr lang="en-US" dirty="0" smtClean="0"/>
              <a:t>• Merchandise import 2008 US$ 202.0bn</a:t>
            </a:r>
          </a:p>
          <a:p>
            <a:r>
              <a:rPr lang="en-US" dirty="0" smtClean="0"/>
              <a:t>• </a:t>
            </a:r>
            <a:r>
              <a:rPr lang="en-US" dirty="0" err="1" smtClean="0"/>
              <a:t>Urbanisation</a:t>
            </a:r>
            <a:r>
              <a:rPr lang="en-US" dirty="0" smtClean="0"/>
              <a:t> 2009 72.9 %</a:t>
            </a:r>
          </a:p>
          <a:p>
            <a:r>
              <a:rPr lang="en-US" dirty="0" smtClean="0"/>
              <a:t>• Size of logistics market ('08) US$ 59bn</a:t>
            </a:r>
          </a:p>
          <a:p>
            <a:r>
              <a:rPr lang="en-US" dirty="0" smtClean="0"/>
              <a:t>• Logistics Performance Index 3.22 (#39)</a:t>
            </a:r>
            <a:endParaRPr lang="en-US" dirty="0"/>
          </a:p>
        </p:txBody>
      </p:sp>
    </p:spTree>
    <p:extLst>
      <p:ext uri="{BB962C8B-B14F-4D97-AF65-F5344CB8AC3E}">
        <p14:creationId xmlns:p14="http://schemas.microsoft.com/office/powerpoint/2010/main" val="2647404482"/>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92500" lnSpcReduction="20000"/>
          </a:bodyPr>
          <a:lstStyle/>
          <a:p>
            <a:r>
              <a:rPr lang="en-US" b="1" dirty="0" smtClean="0"/>
              <a:t>Brazil</a:t>
            </a:r>
          </a:p>
          <a:p>
            <a:r>
              <a:rPr lang="en-US" dirty="0" smtClean="0"/>
              <a:t>• GDP 2009 US$ 1,481.5bn</a:t>
            </a:r>
          </a:p>
          <a:p>
            <a:r>
              <a:rPr lang="it-IT" dirty="0" smtClean="0"/>
              <a:t>• GDP per capita 2009 US$ 7,737</a:t>
            </a:r>
          </a:p>
          <a:p>
            <a:r>
              <a:rPr lang="en-US" dirty="0" smtClean="0"/>
              <a:t>• Merchandise export 2008 US$ 197.9bn</a:t>
            </a:r>
          </a:p>
          <a:p>
            <a:r>
              <a:rPr lang="en-US" dirty="0" smtClean="0"/>
              <a:t>• Merchandise import 2008 US$ 182.4bn</a:t>
            </a:r>
          </a:p>
          <a:p>
            <a:r>
              <a:rPr lang="en-US" dirty="0" smtClean="0"/>
              <a:t>• </a:t>
            </a:r>
            <a:r>
              <a:rPr lang="en-US" dirty="0" err="1" smtClean="0"/>
              <a:t>Urbanisation</a:t>
            </a:r>
            <a:r>
              <a:rPr lang="en-US" dirty="0" smtClean="0"/>
              <a:t> 2009 85.4 %</a:t>
            </a:r>
          </a:p>
          <a:p>
            <a:r>
              <a:rPr lang="en-US" dirty="0" smtClean="0"/>
              <a:t>• Size of logistics market ('10) US$ 150bn</a:t>
            </a:r>
          </a:p>
          <a:p>
            <a:r>
              <a:rPr lang="en-US" dirty="0" smtClean="0"/>
              <a:t>• Logistics Performance Index 3.20 (#41)</a:t>
            </a:r>
          </a:p>
          <a:p>
            <a:r>
              <a:rPr lang="en-US" dirty="0" smtClean="0"/>
              <a:t>Seven routes to one goal: growth.</a:t>
            </a:r>
            <a:endParaRPr lang="en-US" dirty="0"/>
          </a:p>
        </p:txBody>
      </p:sp>
    </p:spTree>
    <p:extLst>
      <p:ext uri="{BB962C8B-B14F-4D97-AF65-F5344CB8AC3E}">
        <p14:creationId xmlns:p14="http://schemas.microsoft.com/office/powerpoint/2010/main" val="90469681"/>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lnSpcReduction="10000"/>
          </a:bodyPr>
          <a:lstStyle/>
          <a:p>
            <a:r>
              <a:rPr lang="en-US" b="1" dirty="0" smtClean="0"/>
              <a:t>India</a:t>
            </a:r>
          </a:p>
          <a:p>
            <a:r>
              <a:rPr lang="en-US" dirty="0" smtClean="0"/>
              <a:t>• GDP 2009 US$ 1,242.6bn</a:t>
            </a:r>
          </a:p>
          <a:p>
            <a:r>
              <a:rPr lang="it-IT" dirty="0" smtClean="0"/>
              <a:t>• GDP per capita 2009 US$ 1,033</a:t>
            </a:r>
          </a:p>
          <a:p>
            <a:r>
              <a:rPr lang="en-US" dirty="0" smtClean="0"/>
              <a:t>• Merchandise export 2008 US$ 177.5bn</a:t>
            </a:r>
          </a:p>
          <a:p>
            <a:r>
              <a:rPr lang="en-US" dirty="0" smtClean="0"/>
              <a:t>• Merchandise import 2008 US$ 293.4bn</a:t>
            </a:r>
          </a:p>
          <a:p>
            <a:r>
              <a:rPr lang="en-US" dirty="0" smtClean="0"/>
              <a:t>• </a:t>
            </a:r>
            <a:r>
              <a:rPr lang="en-US" dirty="0" err="1" smtClean="0"/>
              <a:t>Urbanisation</a:t>
            </a:r>
            <a:r>
              <a:rPr lang="en-US" dirty="0" smtClean="0"/>
              <a:t> 2009 29.8 %</a:t>
            </a:r>
          </a:p>
          <a:p>
            <a:r>
              <a:rPr lang="en-US" dirty="0" smtClean="0"/>
              <a:t>• Size of logistics market ('10) US$ 125bn</a:t>
            </a:r>
          </a:p>
          <a:p>
            <a:r>
              <a:rPr lang="en-US" dirty="0" smtClean="0"/>
              <a:t>• Logistics Performance Index 3.12 (#47)</a:t>
            </a:r>
            <a:endParaRPr lang="en-US" dirty="0"/>
          </a:p>
        </p:txBody>
      </p:sp>
    </p:spTree>
    <p:extLst>
      <p:ext uri="{BB962C8B-B14F-4D97-AF65-F5344CB8AC3E}">
        <p14:creationId xmlns:p14="http://schemas.microsoft.com/office/powerpoint/2010/main" val="33978455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930" name="Rectangle 2"/>
          <p:cNvSpPr>
            <a:spLocks noGrp="1" noChangeArrowheads="1"/>
          </p:cNvSpPr>
          <p:nvPr>
            <p:ph type="title"/>
          </p:nvPr>
        </p:nvSpPr>
        <p:spPr>
          <a:xfrm>
            <a:off x="543822" y="222251"/>
            <a:ext cx="8229600" cy="1143000"/>
          </a:xfrm>
        </p:spPr>
        <p:txBody>
          <a:bodyPr/>
          <a:lstStyle/>
          <a:p>
            <a:r>
              <a:rPr lang="en-US" dirty="0"/>
              <a:t>A provincial response (PIG)</a:t>
            </a:r>
          </a:p>
        </p:txBody>
      </p:sp>
      <p:grpSp>
        <p:nvGrpSpPr>
          <p:cNvPr id="2" name="Group 5"/>
          <p:cNvGrpSpPr>
            <a:grpSpLocks noChangeAspect="1"/>
          </p:cNvGrpSpPr>
          <p:nvPr/>
        </p:nvGrpSpPr>
        <p:grpSpPr bwMode="auto">
          <a:xfrm>
            <a:off x="251521" y="1341438"/>
            <a:ext cx="8641654" cy="5327650"/>
            <a:chOff x="158" y="845"/>
            <a:chExt cx="5444" cy="3356"/>
          </a:xfrm>
        </p:grpSpPr>
        <p:sp>
          <p:nvSpPr>
            <p:cNvPr id="124932" name="AutoShape 4"/>
            <p:cNvSpPr>
              <a:spLocks noChangeAspect="1" noChangeArrowheads="1" noTextEdit="1"/>
            </p:cNvSpPr>
            <p:nvPr/>
          </p:nvSpPr>
          <p:spPr bwMode="auto">
            <a:xfrm>
              <a:off x="158" y="845"/>
              <a:ext cx="5444" cy="3356"/>
            </a:xfrm>
            <a:prstGeom prst="rect">
              <a:avLst/>
            </a:prstGeom>
            <a:noFill/>
            <a:ln w="9525">
              <a:noFill/>
              <a:miter lim="800000"/>
              <a:headEnd/>
              <a:tailEnd/>
            </a:ln>
          </p:spPr>
          <p:txBody>
            <a:bodyPr/>
            <a:lstStyle/>
            <a:p>
              <a:endParaRPr lang="en-US">
                <a:solidFill>
                  <a:srgbClr val="000000"/>
                </a:solidFill>
              </a:endParaRPr>
            </a:p>
          </p:txBody>
        </p:sp>
        <p:sp>
          <p:nvSpPr>
            <p:cNvPr id="124934" name="Rectangle 6"/>
            <p:cNvSpPr>
              <a:spLocks noChangeArrowheads="1"/>
            </p:cNvSpPr>
            <p:nvPr/>
          </p:nvSpPr>
          <p:spPr bwMode="auto">
            <a:xfrm>
              <a:off x="669" y="1280"/>
              <a:ext cx="4540" cy="2438"/>
            </a:xfrm>
            <a:prstGeom prst="rect">
              <a:avLst/>
            </a:prstGeom>
            <a:solidFill>
              <a:srgbClr val="C0C0C0"/>
            </a:solidFill>
            <a:ln w="9525">
              <a:noFill/>
              <a:miter lim="800000"/>
              <a:headEnd/>
              <a:tailEnd/>
            </a:ln>
          </p:spPr>
          <p:txBody>
            <a:bodyPr/>
            <a:lstStyle/>
            <a:p>
              <a:endParaRPr lang="en-US">
                <a:solidFill>
                  <a:srgbClr val="000000"/>
                </a:solidFill>
              </a:endParaRPr>
            </a:p>
          </p:txBody>
        </p:sp>
        <p:sp>
          <p:nvSpPr>
            <p:cNvPr id="124935" name="Line 7"/>
            <p:cNvSpPr>
              <a:spLocks noChangeShapeType="1"/>
            </p:cNvSpPr>
            <p:nvPr/>
          </p:nvSpPr>
          <p:spPr bwMode="auto">
            <a:xfrm>
              <a:off x="669" y="3447"/>
              <a:ext cx="4540" cy="0"/>
            </a:xfrm>
            <a:prstGeom prst="line">
              <a:avLst/>
            </a:prstGeom>
            <a:noFill/>
            <a:ln w="0">
              <a:solidFill>
                <a:srgbClr val="000000"/>
              </a:solidFill>
              <a:round/>
              <a:headEnd/>
              <a:tailEnd/>
            </a:ln>
          </p:spPr>
          <p:txBody>
            <a:bodyPr/>
            <a:lstStyle/>
            <a:p>
              <a:endParaRPr lang="en-US">
                <a:solidFill>
                  <a:srgbClr val="000000"/>
                </a:solidFill>
              </a:endParaRPr>
            </a:p>
          </p:txBody>
        </p:sp>
        <p:sp>
          <p:nvSpPr>
            <p:cNvPr id="124936" name="Line 8"/>
            <p:cNvSpPr>
              <a:spLocks noChangeShapeType="1"/>
            </p:cNvSpPr>
            <p:nvPr/>
          </p:nvSpPr>
          <p:spPr bwMode="auto">
            <a:xfrm>
              <a:off x="669" y="3177"/>
              <a:ext cx="4540" cy="0"/>
            </a:xfrm>
            <a:prstGeom prst="line">
              <a:avLst/>
            </a:prstGeom>
            <a:noFill/>
            <a:ln w="0">
              <a:solidFill>
                <a:srgbClr val="000000"/>
              </a:solidFill>
              <a:round/>
              <a:headEnd/>
              <a:tailEnd/>
            </a:ln>
          </p:spPr>
          <p:txBody>
            <a:bodyPr/>
            <a:lstStyle/>
            <a:p>
              <a:endParaRPr lang="en-US">
                <a:solidFill>
                  <a:srgbClr val="000000"/>
                </a:solidFill>
              </a:endParaRPr>
            </a:p>
          </p:txBody>
        </p:sp>
        <p:sp>
          <p:nvSpPr>
            <p:cNvPr id="124937" name="Line 9"/>
            <p:cNvSpPr>
              <a:spLocks noChangeShapeType="1"/>
            </p:cNvSpPr>
            <p:nvPr/>
          </p:nvSpPr>
          <p:spPr bwMode="auto">
            <a:xfrm>
              <a:off x="669" y="2905"/>
              <a:ext cx="4540" cy="0"/>
            </a:xfrm>
            <a:prstGeom prst="line">
              <a:avLst/>
            </a:prstGeom>
            <a:noFill/>
            <a:ln w="0">
              <a:solidFill>
                <a:srgbClr val="000000"/>
              </a:solidFill>
              <a:round/>
              <a:headEnd/>
              <a:tailEnd/>
            </a:ln>
          </p:spPr>
          <p:txBody>
            <a:bodyPr/>
            <a:lstStyle/>
            <a:p>
              <a:endParaRPr lang="en-US">
                <a:solidFill>
                  <a:srgbClr val="000000"/>
                </a:solidFill>
              </a:endParaRPr>
            </a:p>
          </p:txBody>
        </p:sp>
        <p:sp>
          <p:nvSpPr>
            <p:cNvPr id="124938" name="Line 10"/>
            <p:cNvSpPr>
              <a:spLocks noChangeShapeType="1"/>
            </p:cNvSpPr>
            <p:nvPr/>
          </p:nvSpPr>
          <p:spPr bwMode="auto">
            <a:xfrm>
              <a:off x="669" y="2634"/>
              <a:ext cx="4540" cy="0"/>
            </a:xfrm>
            <a:prstGeom prst="line">
              <a:avLst/>
            </a:prstGeom>
            <a:noFill/>
            <a:ln w="0">
              <a:solidFill>
                <a:srgbClr val="000000"/>
              </a:solidFill>
              <a:round/>
              <a:headEnd/>
              <a:tailEnd/>
            </a:ln>
          </p:spPr>
          <p:txBody>
            <a:bodyPr/>
            <a:lstStyle/>
            <a:p>
              <a:endParaRPr lang="en-US">
                <a:solidFill>
                  <a:srgbClr val="000000"/>
                </a:solidFill>
              </a:endParaRPr>
            </a:p>
          </p:txBody>
        </p:sp>
        <p:sp>
          <p:nvSpPr>
            <p:cNvPr id="124939" name="Line 11"/>
            <p:cNvSpPr>
              <a:spLocks noChangeShapeType="1"/>
            </p:cNvSpPr>
            <p:nvPr/>
          </p:nvSpPr>
          <p:spPr bwMode="auto">
            <a:xfrm>
              <a:off x="669" y="2364"/>
              <a:ext cx="4540" cy="0"/>
            </a:xfrm>
            <a:prstGeom prst="line">
              <a:avLst/>
            </a:prstGeom>
            <a:noFill/>
            <a:ln w="0">
              <a:solidFill>
                <a:srgbClr val="000000"/>
              </a:solidFill>
              <a:round/>
              <a:headEnd/>
              <a:tailEnd/>
            </a:ln>
          </p:spPr>
          <p:txBody>
            <a:bodyPr/>
            <a:lstStyle/>
            <a:p>
              <a:endParaRPr lang="en-US">
                <a:solidFill>
                  <a:srgbClr val="000000"/>
                </a:solidFill>
              </a:endParaRPr>
            </a:p>
          </p:txBody>
        </p:sp>
        <p:sp>
          <p:nvSpPr>
            <p:cNvPr id="124940" name="Line 12"/>
            <p:cNvSpPr>
              <a:spLocks noChangeShapeType="1"/>
            </p:cNvSpPr>
            <p:nvPr/>
          </p:nvSpPr>
          <p:spPr bwMode="auto">
            <a:xfrm>
              <a:off x="669" y="2093"/>
              <a:ext cx="4540" cy="0"/>
            </a:xfrm>
            <a:prstGeom prst="line">
              <a:avLst/>
            </a:prstGeom>
            <a:noFill/>
            <a:ln w="0">
              <a:solidFill>
                <a:srgbClr val="000000"/>
              </a:solidFill>
              <a:round/>
              <a:headEnd/>
              <a:tailEnd/>
            </a:ln>
          </p:spPr>
          <p:txBody>
            <a:bodyPr/>
            <a:lstStyle/>
            <a:p>
              <a:endParaRPr lang="en-US">
                <a:solidFill>
                  <a:srgbClr val="000000"/>
                </a:solidFill>
              </a:endParaRPr>
            </a:p>
          </p:txBody>
        </p:sp>
        <p:sp>
          <p:nvSpPr>
            <p:cNvPr id="124941" name="Line 13"/>
            <p:cNvSpPr>
              <a:spLocks noChangeShapeType="1"/>
            </p:cNvSpPr>
            <p:nvPr/>
          </p:nvSpPr>
          <p:spPr bwMode="auto">
            <a:xfrm>
              <a:off x="669" y="1822"/>
              <a:ext cx="4540" cy="0"/>
            </a:xfrm>
            <a:prstGeom prst="line">
              <a:avLst/>
            </a:prstGeom>
            <a:noFill/>
            <a:ln w="0">
              <a:solidFill>
                <a:srgbClr val="000000"/>
              </a:solidFill>
              <a:round/>
              <a:headEnd/>
              <a:tailEnd/>
            </a:ln>
          </p:spPr>
          <p:txBody>
            <a:bodyPr/>
            <a:lstStyle/>
            <a:p>
              <a:endParaRPr lang="en-US">
                <a:solidFill>
                  <a:srgbClr val="000000"/>
                </a:solidFill>
              </a:endParaRPr>
            </a:p>
          </p:txBody>
        </p:sp>
        <p:sp>
          <p:nvSpPr>
            <p:cNvPr id="124942" name="Line 14"/>
            <p:cNvSpPr>
              <a:spLocks noChangeShapeType="1"/>
            </p:cNvSpPr>
            <p:nvPr/>
          </p:nvSpPr>
          <p:spPr bwMode="auto">
            <a:xfrm>
              <a:off x="669" y="1552"/>
              <a:ext cx="4540" cy="0"/>
            </a:xfrm>
            <a:prstGeom prst="line">
              <a:avLst/>
            </a:prstGeom>
            <a:noFill/>
            <a:ln w="0">
              <a:solidFill>
                <a:srgbClr val="000000"/>
              </a:solidFill>
              <a:round/>
              <a:headEnd/>
              <a:tailEnd/>
            </a:ln>
          </p:spPr>
          <p:txBody>
            <a:bodyPr/>
            <a:lstStyle/>
            <a:p>
              <a:endParaRPr lang="en-US">
                <a:solidFill>
                  <a:srgbClr val="000000"/>
                </a:solidFill>
              </a:endParaRPr>
            </a:p>
          </p:txBody>
        </p:sp>
        <p:sp>
          <p:nvSpPr>
            <p:cNvPr id="124943" name="Line 15"/>
            <p:cNvSpPr>
              <a:spLocks noChangeShapeType="1"/>
            </p:cNvSpPr>
            <p:nvPr/>
          </p:nvSpPr>
          <p:spPr bwMode="auto">
            <a:xfrm>
              <a:off x="669" y="1280"/>
              <a:ext cx="4540" cy="0"/>
            </a:xfrm>
            <a:prstGeom prst="line">
              <a:avLst/>
            </a:prstGeom>
            <a:noFill/>
            <a:ln w="0">
              <a:solidFill>
                <a:srgbClr val="000000"/>
              </a:solidFill>
              <a:round/>
              <a:headEnd/>
              <a:tailEnd/>
            </a:ln>
          </p:spPr>
          <p:txBody>
            <a:bodyPr/>
            <a:lstStyle/>
            <a:p>
              <a:endParaRPr lang="en-US">
                <a:solidFill>
                  <a:srgbClr val="000000"/>
                </a:solidFill>
              </a:endParaRPr>
            </a:p>
          </p:txBody>
        </p:sp>
        <p:sp>
          <p:nvSpPr>
            <p:cNvPr id="124944" name="Rectangle 16"/>
            <p:cNvSpPr>
              <a:spLocks noChangeArrowheads="1"/>
            </p:cNvSpPr>
            <p:nvPr/>
          </p:nvSpPr>
          <p:spPr bwMode="auto">
            <a:xfrm>
              <a:off x="669" y="1280"/>
              <a:ext cx="4540" cy="2438"/>
            </a:xfrm>
            <a:prstGeom prst="rect">
              <a:avLst/>
            </a:prstGeom>
            <a:noFill/>
            <a:ln w="11113">
              <a:solidFill>
                <a:srgbClr val="808080"/>
              </a:solidFill>
              <a:miter lim="800000"/>
              <a:headEnd/>
              <a:tailEnd/>
            </a:ln>
          </p:spPr>
          <p:txBody>
            <a:bodyPr/>
            <a:lstStyle/>
            <a:p>
              <a:endParaRPr lang="en-US">
                <a:solidFill>
                  <a:srgbClr val="000000"/>
                </a:solidFill>
              </a:endParaRPr>
            </a:p>
          </p:txBody>
        </p:sp>
        <p:sp>
          <p:nvSpPr>
            <p:cNvPr id="124945" name="Rectangle 17"/>
            <p:cNvSpPr>
              <a:spLocks noChangeArrowheads="1"/>
            </p:cNvSpPr>
            <p:nvPr/>
          </p:nvSpPr>
          <p:spPr bwMode="auto">
            <a:xfrm>
              <a:off x="727" y="2940"/>
              <a:ext cx="78" cy="778"/>
            </a:xfrm>
            <a:prstGeom prst="rect">
              <a:avLst/>
            </a:prstGeom>
            <a:solidFill>
              <a:srgbClr val="9999FF"/>
            </a:solidFill>
            <a:ln w="11113">
              <a:solidFill>
                <a:srgbClr val="000000"/>
              </a:solidFill>
              <a:miter lim="800000"/>
              <a:headEnd/>
              <a:tailEnd/>
            </a:ln>
          </p:spPr>
          <p:txBody>
            <a:bodyPr/>
            <a:lstStyle/>
            <a:p>
              <a:endParaRPr lang="en-US">
                <a:solidFill>
                  <a:srgbClr val="000000"/>
                </a:solidFill>
              </a:endParaRPr>
            </a:p>
          </p:txBody>
        </p:sp>
        <p:sp>
          <p:nvSpPr>
            <p:cNvPr id="124946" name="Rectangle 18"/>
            <p:cNvSpPr>
              <a:spLocks noChangeArrowheads="1"/>
            </p:cNvSpPr>
            <p:nvPr/>
          </p:nvSpPr>
          <p:spPr bwMode="auto">
            <a:xfrm>
              <a:off x="1232" y="2643"/>
              <a:ext cx="77" cy="1075"/>
            </a:xfrm>
            <a:prstGeom prst="rect">
              <a:avLst/>
            </a:prstGeom>
            <a:solidFill>
              <a:srgbClr val="9999FF"/>
            </a:solidFill>
            <a:ln w="11113">
              <a:solidFill>
                <a:srgbClr val="000000"/>
              </a:solidFill>
              <a:miter lim="800000"/>
              <a:headEnd/>
              <a:tailEnd/>
            </a:ln>
          </p:spPr>
          <p:txBody>
            <a:bodyPr/>
            <a:lstStyle/>
            <a:p>
              <a:endParaRPr lang="en-US">
                <a:solidFill>
                  <a:srgbClr val="000000"/>
                </a:solidFill>
              </a:endParaRPr>
            </a:p>
          </p:txBody>
        </p:sp>
        <p:sp>
          <p:nvSpPr>
            <p:cNvPr id="124947" name="Rectangle 19"/>
            <p:cNvSpPr>
              <a:spLocks noChangeArrowheads="1"/>
            </p:cNvSpPr>
            <p:nvPr/>
          </p:nvSpPr>
          <p:spPr bwMode="auto">
            <a:xfrm>
              <a:off x="1736" y="3202"/>
              <a:ext cx="78" cy="516"/>
            </a:xfrm>
            <a:prstGeom prst="rect">
              <a:avLst/>
            </a:prstGeom>
            <a:solidFill>
              <a:srgbClr val="9999FF"/>
            </a:solidFill>
            <a:ln w="11113">
              <a:solidFill>
                <a:srgbClr val="000000"/>
              </a:solidFill>
              <a:miter lim="800000"/>
              <a:headEnd/>
              <a:tailEnd/>
            </a:ln>
          </p:spPr>
          <p:txBody>
            <a:bodyPr/>
            <a:lstStyle/>
            <a:p>
              <a:endParaRPr lang="en-US">
                <a:solidFill>
                  <a:srgbClr val="000000"/>
                </a:solidFill>
              </a:endParaRPr>
            </a:p>
          </p:txBody>
        </p:sp>
        <p:sp>
          <p:nvSpPr>
            <p:cNvPr id="124948" name="Rectangle 20"/>
            <p:cNvSpPr>
              <a:spLocks noChangeArrowheads="1"/>
            </p:cNvSpPr>
            <p:nvPr/>
          </p:nvSpPr>
          <p:spPr bwMode="auto">
            <a:xfrm>
              <a:off x="2240" y="3301"/>
              <a:ext cx="78" cy="417"/>
            </a:xfrm>
            <a:prstGeom prst="rect">
              <a:avLst/>
            </a:prstGeom>
            <a:solidFill>
              <a:srgbClr val="9999FF"/>
            </a:solidFill>
            <a:ln w="11113">
              <a:solidFill>
                <a:srgbClr val="000000"/>
              </a:solidFill>
              <a:miter lim="800000"/>
              <a:headEnd/>
              <a:tailEnd/>
            </a:ln>
          </p:spPr>
          <p:txBody>
            <a:bodyPr/>
            <a:lstStyle/>
            <a:p>
              <a:endParaRPr lang="en-US">
                <a:solidFill>
                  <a:srgbClr val="000000"/>
                </a:solidFill>
              </a:endParaRPr>
            </a:p>
          </p:txBody>
        </p:sp>
        <p:sp>
          <p:nvSpPr>
            <p:cNvPr id="124949" name="Rectangle 21"/>
            <p:cNvSpPr>
              <a:spLocks noChangeArrowheads="1"/>
            </p:cNvSpPr>
            <p:nvPr/>
          </p:nvSpPr>
          <p:spPr bwMode="auto">
            <a:xfrm>
              <a:off x="2745" y="3140"/>
              <a:ext cx="77" cy="578"/>
            </a:xfrm>
            <a:prstGeom prst="rect">
              <a:avLst/>
            </a:prstGeom>
            <a:solidFill>
              <a:srgbClr val="9999FF"/>
            </a:solidFill>
            <a:ln w="11113">
              <a:solidFill>
                <a:srgbClr val="000000"/>
              </a:solidFill>
              <a:miter lim="800000"/>
              <a:headEnd/>
              <a:tailEnd/>
            </a:ln>
          </p:spPr>
          <p:txBody>
            <a:bodyPr/>
            <a:lstStyle/>
            <a:p>
              <a:endParaRPr lang="en-US">
                <a:solidFill>
                  <a:srgbClr val="000000"/>
                </a:solidFill>
              </a:endParaRPr>
            </a:p>
          </p:txBody>
        </p:sp>
        <p:sp>
          <p:nvSpPr>
            <p:cNvPr id="124950" name="Rectangle 22"/>
            <p:cNvSpPr>
              <a:spLocks noChangeArrowheads="1"/>
            </p:cNvSpPr>
            <p:nvPr/>
          </p:nvSpPr>
          <p:spPr bwMode="auto">
            <a:xfrm>
              <a:off x="3250" y="2817"/>
              <a:ext cx="78" cy="901"/>
            </a:xfrm>
            <a:prstGeom prst="rect">
              <a:avLst/>
            </a:prstGeom>
            <a:solidFill>
              <a:srgbClr val="9999FF"/>
            </a:solidFill>
            <a:ln w="11113">
              <a:solidFill>
                <a:srgbClr val="000000"/>
              </a:solidFill>
              <a:miter lim="800000"/>
              <a:headEnd/>
              <a:tailEnd/>
            </a:ln>
          </p:spPr>
          <p:txBody>
            <a:bodyPr/>
            <a:lstStyle/>
            <a:p>
              <a:endParaRPr lang="en-US">
                <a:solidFill>
                  <a:srgbClr val="000000"/>
                </a:solidFill>
              </a:endParaRPr>
            </a:p>
          </p:txBody>
        </p:sp>
        <p:sp>
          <p:nvSpPr>
            <p:cNvPr id="124951" name="Rectangle 23"/>
            <p:cNvSpPr>
              <a:spLocks noChangeArrowheads="1"/>
            </p:cNvSpPr>
            <p:nvPr/>
          </p:nvSpPr>
          <p:spPr bwMode="auto">
            <a:xfrm>
              <a:off x="3754" y="3370"/>
              <a:ext cx="78" cy="348"/>
            </a:xfrm>
            <a:prstGeom prst="rect">
              <a:avLst/>
            </a:prstGeom>
            <a:solidFill>
              <a:srgbClr val="9999FF"/>
            </a:solidFill>
            <a:ln w="11113">
              <a:solidFill>
                <a:srgbClr val="000000"/>
              </a:solidFill>
              <a:miter lim="800000"/>
              <a:headEnd/>
              <a:tailEnd/>
            </a:ln>
          </p:spPr>
          <p:txBody>
            <a:bodyPr/>
            <a:lstStyle/>
            <a:p>
              <a:endParaRPr lang="en-US">
                <a:solidFill>
                  <a:srgbClr val="000000"/>
                </a:solidFill>
              </a:endParaRPr>
            </a:p>
          </p:txBody>
        </p:sp>
        <p:sp>
          <p:nvSpPr>
            <p:cNvPr id="124952" name="Rectangle 24"/>
            <p:cNvSpPr>
              <a:spLocks noChangeArrowheads="1"/>
            </p:cNvSpPr>
            <p:nvPr/>
          </p:nvSpPr>
          <p:spPr bwMode="auto">
            <a:xfrm>
              <a:off x="4259" y="3556"/>
              <a:ext cx="77" cy="162"/>
            </a:xfrm>
            <a:prstGeom prst="rect">
              <a:avLst/>
            </a:prstGeom>
            <a:solidFill>
              <a:srgbClr val="9999FF"/>
            </a:solidFill>
            <a:ln w="11113">
              <a:solidFill>
                <a:srgbClr val="000000"/>
              </a:solidFill>
              <a:miter lim="800000"/>
              <a:headEnd/>
              <a:tailEnd/>
            </a:ln>
          </p:spPr>
          <p:txBody>
            <a:bodyPr/>
            <a:lstStyle/>
            <a:p>
              <a:endParaRPr lang="en-US">
                <a:solidFill>
                  <a:srgbClr val="000000"/>
                </a:solidFill>
              </a:endParaRPr>
            </a:p>
          </p:txBody>
        </p:sp>
        <p:sp>
          <p:nvSpPr>
            <p:cNvPr id="124953" name="Rectangle 25"/>
            <p:cNvSpPr>
              <a:spLocks noChangeArrowheads="1"/>
            </p:cNvSpPr>
            <p:nvPr/>
          </p:nvSpPr>
          <p:spPr bwMode="auto">
            <a:xfrm>
              <a:off x="4763" y="2992"/>
              <a:ext cx="78" cy="726"/>
            </a:xfrm>
            <a:prstGeom prst="rect">
              <a:avLst/>
            </a:prstGeom>
            <a:solidFill>
              <a:srgbClr val="9999FF"/>
            </a:solidFill>
            <a:ln w="11113">
              <a:solidFill>
                <a:srgbClr val="000000"/>
              </a:solidFill>
              <a:miter lim="800000"/>
              <a:headEnd/>
              <a:tailEnd/>
            </a:ln>
          </p:spPr>
          <p:txBody>
            <a:bodyPr/>
            <a:lstStyle/>
            <a:p>
              <a:endParaRPr lang="en-US">
                <a:solidFill>
                  <a:srgbClr val="000000"/>
                </a:solidFill>
              </a:endParaRPr>
            </a:p>
          </p:txBody>
        </p:sp>
        <p:sp>
          <p:nvSpPr>
            <p:cNvPr id="124954" name="Rectangle 26"/>
            <p:cNvSpPr>
              <a:spLocks noChangeArrowheads="1"/>
            </p:cNvSpPr>
            <p:nvPr/>
          </p:nvSpPr>
          <p:spPr bwMode="auto">
            <a:xfrm>
              <a:off x="805" y="2826"/>
              <a:ext cx="78" cy="892"/>
            </a:xfrm>
            <a:prstGeom prst="rect">
              <a:avLst/>
            </a:prstGeom>
            <a:solidFill>
              <a:srgbClr val="993366"/>
            </a:solidFill>
            <a:ln w="11113">
              <a:solidFill>
                <a:srgbClr val="000000"/>
              </a:solidFill>
              <a:miter lim="800000"/>
              <a:headEnd/>
              <a:tailEnd/>
            </a:ln>
          </p:spPr>
          <p:txBody>
            <a:bodyPr/>
            <a:lstStyle/>
            <a:p>
              <a:endParaRPr lang="en-US">
                <a:solidFill>
                  <a:srgbClr val="000000"/>
                </a:solidFill>
              </a:endParaRPr>
            </a:p>
          </p:txBody>
        </p:sp>
        <p:sp>
          <p:nvSpPr>
            <p:cNvPr id="124955" name="Rectangle 27"/>
            <p:cNvSpPr>
              <a:spLocks noChangeArrowheads="1"/>
            </p:cNvSpPr>
            <p:nvPr/>
          </p:nvSpPr>
          <p:spPr bwMode="auto">
            <a:xfrm>
              <a:off x="1309" y="2582"/>
              <a:ext cx="78" cy="1136"/>
            </a:xfrm>
            <a:prstGeom prst="rect">
              <a:avLst/>
            </a:prstGeom>
            <a:solidFill>
              <a:srgbClr val="993366"/>
            </a:solidFill>
            <a:ln w="11113">
              <a:solidFill>
                <a:srgbClr val="000000"/>
              </a:solidFill>
              <a:miter lim="800000"/>
              <a:headEnd/>
              <a:tailEnd/>
            </a:ln>
          </p:spPr>
          <p:txBody>
            <a:bodyPr/>
            <a:lstStyle/>
            <a:p>
              <a:endParaRPr lang="en-US">
                <a:solidFill>
                  <a:srgbClr val="000000"/>
                </a:solidFill>
              </a:endParaRPr>
            </a:p>
          </p:txBody>
        </p:sp>
        <p:sp>
          <p:nvSpPr>
            <p:cNvPr id="124956" name="Rectangle 28"/>
            <p:cNvSpPr>
              <a:spLocks noChangeArrowheads="1"/>
            </p:cNvSpPr>
            <p:nvPr/>
          </p:nvSpPr>
          <p:spPr bwMode="auto">
            <a:xfrm>
              <a:off x="1814" y="3069"/>
              <a:ext cx="77" cy="649"/>
            </a:xfrm>
            <a:prstGeom prst="rect">
              <a:avLst/>
            </a:prstGeom>
            <a:solidFill>
              <a:srgbClr val="993366"/>
            </a:solidFill>
            <a:ln w="11113">
              <a:solidFill>
                <a:srgbClr val="000000"/>
              </a:solidFill>
              <a:miter lim="800000"/>
              <a:headEnd/>
              <a:tailEnd/>
            </a:ln>
          </p:spPr>
          <p:txBody>
            <a:bodyPr/>
            <a:lstStyle/>
            <a:p>
              <a:endParaRPr lang="en-US">
                <a:solidFill>
                  <a:srgbClr val="000000"/>
                </a:solidFill>
              </a:endParaRPr>
            </a:p>
          </p:txBody>
        </p:sp>
        <p:sp>
          <p:nvSpPr>
            <p:cNvPr id="124957" name="Rectangle 29"/>
            <p:cNvSpPr>
              <a:spLocks noChangeArrowheads="1"/>
            </p:cNvSpPr>
            <p:nvPr/>
          </p:nvSpPr>
          <p:spPr bwMode="auto">
            <a:xfrm>
              <a:off x="2318" y="3263"/>
              <a:ext cx="78" cy="455"/>
            </a:xfrm>
            <a:prstGeom prst="rect">
              <a:avLst/>
            </a:prstGeom>
            <a:solidFill>
              <a:srgbClr val="993366"/>
            </a:solidFill>
            <a:ln w="11113">
              <a:solidFill>
                <a:srgbClr val="000000"/>
              </a:solidFill>
              <a:miter lim="800000"/>
              <a:headEnd/>
              <a:tailEnd/>
            </a:ln>
          </p:spPr>
          <p:txBody>
            <a:bodyPr/>
            <a:lstStyle/>
            <a:p>
              <a:endParaRPr lang="en-US">
                <a:solidFill>
                  <a:srgbClr val="000000"/>
                </a:solidFill>
              </a:endParaRPr>
            </a:p>
          </p:txBody>
        </p:sp>
        <p:sp>
          <p:nvSpPr>
            <p:cNvPr id="124958" name="Rectangle 30"/>
            <p:cNvSpPr>
              <a:spLocks noChangeArrowheads="1"/>
            </p:cNvSpPr>
            <p:nvPr/>
          </p:nvSpPr>
          <p:spPr bwMode="auto">
            <a:xfrm>
              <a:off x="2822" y="2908"/>
              <a:ext cx="78" cy="810"/>
            </a:xfrm>
            <a:prstGeom prst="rect">
              <a:avLst/>
            </a:prstGeom>
            <a:solidFill>
              <a:srgbClr val="993366"/>
            </a:solidFill>
            <a:ln w="11113">
              <a:solidFill>
                <a:srgbClr val="000000"/>
              </a:solidFill>
              <a:miter lim="800000"/>
              <a:headEnd/>
              <a:tailEnd/>
            </a:ln>
          </p:spPr>
          <p:txBody>
            <a:bodyPr/>
            <a:lstStyle/>
            <a:p>
              <a:endParaRPr lang="en-US">
                <a:solidFill>
                  <a:srgbClr val="000000"/>
                </a:solidFill>
              </a:endParaRPr>
            </a:p>
          </p:txBody>
        </p:sp>
        <p:sp>
          <p:nvSpPr>
            <p:cNvPr id="124959" name="Rectangle 31"/>
            <p:cNvSpPr>
              <a:spLocks noChangeArrowheads="1"/>
            </p:cNvSpPr>
            <p:nvPr/>
          </p:nvSpPr>
          <p:spPr bwMode="auto">
            <a:xfrm>
              <a:off x="3328" y="1938"/>
              <a:ext cx="77" cy="1780"/>
            </a:xfrm>
            <a:prstGeom prst="rect">
              <a:avLst/>
            </a:prstGeom>
            <a:solidFill>
              <a:srgbClr val="993366"/>
            </a:solidFill>
            <a:ln w="11113">
              <a:solidFill>
                <a:srgbClr val="000000"/>
              </a:solidFill>
              <a:miter lim="800000"/>
              <a:headEnd/>
              <a:tailEnd/>
            </a:ln>
          </p:spPr>
          <p:txBody>
            <a:bodyPr/>
            <a:lstStyle/>
            <a:p>
              <a:endParaRPr lang="en-US">
                <a:solidFill>
                  <a:srgbClr val="000000"/>
                </a:solidFill>
              </a:endParaRPr>
            </a:p>
          </p:txBody>
        </p:sp>
        <p:sp>
          <p:nvSpPr>
            <p:cNvPr id="124960" name="Rectangle 32"/>
            <p:cNvSpPr>
              <a:spLocks noChangeArrowheads="1"/>
            </p:cNvSpPr>
            <p:nvPr/>
          </p:nvSpPr>
          <p:spPr bwMode="auto">
            <a:xfrm>
              <a:off x="3832" y="3290"/>
              <a:ext cx="78" cy="428"/>
            </a:xfrm>
            <a:prstGeom prst="rect">
              <a:avLst/>
            </a:prstGeom>
            <a:solidFill>
              <a:srgbClr val="993366"/>
            </a:solidFill>
            <a:ln w="11113">
              <a:solidFill>
                <a:srgbClr val="000000"/>
              </a:solidFill>
              <a:miter lim="800000"/>
              <a:headEnd/>
              <a:tailEnd/>
            </a:ln>
          </p:spPr>
          <p:txBody>
            <a:bodyPr/>
            <a:lstStyle/>
            <a:p>
              <a:endParaRPr lang="en-US">
                <a:solidFill>
                  <a:srgbClr val="000000"/>
                </a:solidFill>
              </a:endParaRPr>
            </a:p>
          </p:txBody>
        </p:sp>
        <p:sp>
          <p:nvSpPr>
            <p:cNvPr id="124961" name="Rectangle 33"/>
            <p:cNvSpPr>
              <a:spLocks noChangeArrowheads="1"/>
            </p:cNvSpPr>
            <p:nvPr/>
          </p:nvSpPr>
          <p:spPr bwMode="auto">
            <a:xfrm>
              <a:off x="4336" y="3544"/>
              <a:ext cx="78" cy="174"/>
            </a:xfrm>
            <a:prstGeom prst="rect">
              <a:avLst/>
            </a:prstGeom>
            <a:solidFill>
              <a:srgbClr val="993366"/>
            </a:solidFill>
            <a:ln w="11113">
              <a:solidFill>
                <a:srgbClr val="000000"/>
              </a:solidFill>
              <a:miter lim="800000"/>
              <a:headEnd/>
              <a:tailEnd/>
            </a:ln>
          </p:spPr>
          <p:txBody>
            <a:bodyPr/>
            <a:lstStyle/>
            <a:p>
              <a:endParaRPr lang="en-US">
                <a:solidFill>
                  <a:srgbClr val="000000"/>
                </a:solidFill>
              </a:endParaRPr>
            </a:p>
          </p:txBody>
        </p:sp>
        <p:sp>
          <p:nvSpPr>
            <p:cNvPr id="124962" name="Rectangle 34"/>
            <p:cNvSpPr>
              <a:spLocks noChangeArrowheads="1"/>
            </p:cNvSpPr>
            <p:nvPr/>
          </p:nvSpPr>
          <p:spPr bwMode="auto">
            <a:xfrm>
              <a:off x="4841" y="2821"/>
              <a:ext cx="77" cy="897"/>
            </a:xfrm>
            <a:prstGeom prst="rect">
              <a:avLst/>
            </a:prstGeom>
            <a:solidFill>
              <a:srgbClr val="993366"/>
            </a:solidFill>
            <a:ln w="11113">
              <a:solidFill>
                <a:srgbClr val="000000"/>
              </a:solidFill>
              <a:miter lim="800000"/>
              <a:headEnd/>
              <a:tailEnd/>
            </a:ln>
          </p:spPr>
          <p:txBody>
            <a:bodyPr/>
            <a:lstStyle/>
            <a:p>
              <a:endParaRPr lang="en-US">
                <a:solidFill>
                  <a:srgbClr val="000000"/>
                </a:solidFill>
              </a:endParaRPr>
            </a:p>
          </p:txBody>
        </p:sp>
        <p:sp>
          <p:nvSpPr>
            <p:cNvPr id="124963" name="Rectangle 35"/>
            <p:cNvSpPr>
              <a:spLocks noChangeArrowheads="1"/>
            </p:cNvSpPr>
            <p:nvPr/>
          </p:nvSpPr>
          <p:spPr bwMode="auto">
            <a:xfrm>
              <a:off x="883" y="2596"/>
              <a:ext cx="77" cy="1122"/>
            </a:xfrm>
            <a:prstGeom prst="rect">
              <a:avLst/>
            </a:prstGeom>
            <a:solidFill>
              <a:srgbClr val="FFFFCC"/>
            </a:solidFill>
            <a:ln w="11113">
              <a:solidFill>
                <a:srgbClr val="000000"/>
              </a:solidFill>
              <a:miter lim="800000"/>
              <a:headEnd/>
              <a:tailEnd/>
            </a:ln>
          </p:spPr>
          <p:txBody>
            <a:bodyPr/>
            <a:lstStyle/>
            <a:p>
              <a:endParaRPr lang="en-US">
                <a:solidFill>
                  <a:srgbClr val="000000"/>
                </a:solidFill>
              </a:endParaRPr>
            </a:p>
          </p:txBody>
        </p:sp>
        <p:sp>
          <p:nvSpPr>
            <p:cNvPr id="124964" name="Rectangle 36"/>
            <p:cNvSpPr>
              <a:spLocks noChangeArrowheads="1"/>
            </p:cNvSpPr>
            <p:nvPr/>
          </p:nvSpPr>
          <p:spPr bwMode="auto">
            <a:xfrm>
              <a:off x="1387" y="2121"/>
              <a:ext cx="78" cy="1597"/>
            </a:xfrm>
            <a:prstGeom prst="rect">
              <a:avLst/>
            </a:prstGeom>
            <a:solidFill>
              <a:srgbClr val="FFFFCC"/>
            </a:solidFill>
            <a:ln w="11113">
              <a:solidFill>
                <a:srgbClr val="000000"/>
              </a:solidFill>
              <a:miter lim="800000"/>
              <a:headEnd/>
              <a:tailEnd/>
            </a:ln>
          </p:spPr>
          <p:txBody>
            <a:bodyPr/>
            <a:lstStyle/>
            <a:p>
              <a:endParaRPr lang="en-US">
                <a:solidFill>
                  <a:srgbClr val="000000"/>
                </a:solidFill>
              </a:endParaRPr>
            </a:p>
          </p:txBody>
        </p:sp>
        <p:sp>
          <p:nvSpPr>
            <p:cNvPr id="124965" name="Rectangle 37"/>
            <p:cNvSpPr>
              <a:spLocks noChangeArrowheads="1"/>
            </p:cNvSpPr>
            <p:nvPr/>
          </p:nvSpPr>
          <p:spPr bwMode="auto">
            <a:xfrm>
              <a:off x="1891" y="3108"/>
              <a:ext cx="78" cy="610"/>
            </a:xfrm>
            <a:prstGeom prst="rect">
              <a:avLst/>
            </a:prstGeom>
            <a:solidFill>
              <a:srgbClr val="FFFFCC"/>
            </a:solidFill>
            <a:ln w="11113">
              <a:solidFill>
                <a:srgbClr val="000000"/>
              </a:solidFill>
              <a:miter lim="800000"/>
              <a:headEnd/>
              <a:tailEnd/>
            </a:ln>
          </p:spPr>
          <p:txBody>
            <a:bodyPr/>
            <a:lstStyle/>
            <a:p>
              <a:endParaRPr lang="en-US">
                <a:solidFill>
                  <a:srgbClr val="000000"/>
                </a:solidFill>
              </a:endParaRPr>
            </a:p>
          </p:txBody>
        </p:sp>
        <p:sp>
          <p:nvSpPr>
            <p:cNvPr id="124966" name="Rectangle 38"/>
            <p:cNvSpPr>
              <a:spLocks noChangeArrowheads="1"/>
            </p:cNvSpPr>
            <p:nvPr/>
          </p:nvSpPr>
          <p:spPr bwMode="auto">
            <a:xfrm>
              <a:off x="2396" y="3323"/>
              <a:ext cx="77" cy="395"/>
            </a:xfrm>
            <a:prstGeom prst="rect">
              <a:avLst/>
            </a:prstGeom>
            <a:solidFill>
              <a:srgbClr val="FFFFCC"/>
            </a:solidFill>
            <a:ln w="11113">
              <a:solidFill>
                <a:srgbClr val="000000"/>
              </a:solidFill>
              <a:miter lim="800000"/>
              <a:headEnd/>
              <a:tailEnd/>
            </a:ln>
          </p:spPr>
          <p:txBody>
            <a:bodyPr/>
            <a:lstStyle/>
            <a:p>
              <a:endParaRPr lang="en-US">
                <a:solidFill>
                  <a:srgbClr val="000000"/>
                </a:solidFill>
              </a:endParaRPr>
            </a:p>
          </p:txBody>
        </p:sp>
        <p:sp>
          <p:nvSpPr>
            <p:cNvPr id="124967" name="Rectangle 39"/>
            <p:cNvSpPr>
              <a:spLocks noChangeArrowheads="1"/>
            </p:cNvSpPr>
            <p:nvPr/>
          </p:nvSpPr>
          <p:spPr bwMode="auto">
            <a:xfrm>
              <a:off x="2900" y="3004"/>
              <a:ext cx="79" cy="714"/>
            </a:xfrm>
            <a:prstGeom prst="rect">
              <a:avLst/>
            </a:prstGeom>
            <a:solidFill>
              <a:srgbClr val="FFFFCC"/>
            </a:solidFill>
            <a:ln w="11113">
              <a:solidFill>
                <a:srgbClr val="000000"/>
              </a:solidFill>
              <a:miter lim="800000"/>
              <a:headEnd/>
              <a:tailEnd/>
            </a:ln>
          </p:spPr>
          <p:txBody>
            <a:bodyPr/>
            <a:lstStyle/>
            <a:p>
              <a:endParaRPr lang="en-US">
                <a:solidFill>
                  <a:srgbClr val="000000"/>
                </a:solidFill>
              </a:endParaRPr>
            </a:p>
          </p:txBody>
        </p:sp>
        <p:sp>
          <p:nvSpPr>
            <p:cNvPr id="124968" name="Rectangle 40"/>
            <p:cNvSpPr>
              <a:spLocks noChangeArrowheads="1"/>
            </p:cNvSpPr>
            <p:nvPr/>
          </p:nvSpPr>
          <p:spPr bwMode="auto">
            <a:xfrm>
              <a:off x="3405" y="1780"/>
              <a:ext cx="78" cy="1938"/>
            </a:xfrm>
            <a:prstGeom prst="rect">
              <a:avLst/>
            </a:prstGeom>
            <a:solidFill>
              <a:srgbClr val="FFFFCC"/>
            </a:solidFill>
            <a:ln w="11113">
              <a:solidFill>
                <a:srgbClr val="000000"/>
              </a:solidFill>
              <a:miter lim="800000"/>
              <a:headEnd/>
              <a:tailEnd/>
            </a:ln>
          </p:spPr>
          <p:txBody>
            <a:bodyPr/>
            <a:lstStyle/>
            <a:p>
              <a:endParaRPr lang="en-US">
                <a:solidFill>
                  <a:srgbClr val="000000"/>
                </a:solidFill>
              </a:endParaRPr>
            </a:p>
          </p:txBody>
        </p:sp>
        <p:sp>
          <p:nvSpPr>
            <p:cNvPr id="124969" name="Rectangle 41"/>
            <p:cNvSpPr>
              <a:spLocks noChangeArrowheads="1"/>
            </p:cNvSpPr>
            <p:nvPr/>
          </p:nvSpPr>
          <p:spPr bwMode="auto">
            <a:xfrm>
              <a:off x="3910" y="3126"/>
              <a:ext cx="77" cy="592"/>
            </a:xfrm>
            <a:prstGeom prst="rect">
              <a:avLst/>
            </a:prstGeom>
            <a:solidFill>
              <a:srgbClr val="FFFFCC"/>
            </a:solidFill>
            <a:ln w="11113">
              <a:solidFill>
                <a:srgbClr val="000000"/>
              </a:solidFill>
              <a:miter lim="800000"/>
              <a:headEnd/>
              <a:tailEnd/>
            </a:ln>
          </p:spPr>
          <p:txBody>
            <a:bodyPr/>
            <a:lstStyle/>
            <a:p>
              <a:endParaRPr lang="en-US">
                <a:solidFill>
                  <a:srgbClr val="000000"/>
                </a:solidFill>
              </a:endParaRPr>
            </a:p>
          </p:txBody>
        </p:sp>
        <p:sp>
          <p:nvSpPr>
            <p:cNvPr id="124970" name="Rectangle 42"/>
            <p:cNvSpPr>
              <a:spLocks noChangeArrowheads="1"/>
            </p:cNvSpPr>
            <p:nvPr/>
          </p:nvSpPr>
          <p:spPr bwMode="auto">
            <a:xfrm>
              <a:off x="4414" y="3546"/>
              <a:ext cx="78" cy="172"/>
            </a:xfrm>
            <a:prstGeom prst="rect">
              <a:avLst/>
            </a:prstGeom>
            <a:solidFill>
              <a:srgbClr val="FFFFCC"/>
            </a:solidFill>
            <a:ln w="11113">
              <a:solidFill>
                <a:srgbClr val="000000"/>
              </a:solidFill>
              <a:miter lim="800000"/>
              <a:headEnd/>
              <a:tailEnd/>
            </a:ln>
          </p:spPr>
          <p:txBody>
            <a:bodyPr/>
            <a:lstStyle/>
            <a:p>
              <a:endParaRPr lang="en-US">
                <a:solidFill>
                  <a:srgbClr val="000000"/>
                </a:solidFill>
              </a:endParaRPr>
            </a:p>
          </p:txBody>
        </p:sp>
        <p:sp>
          <p:nvSpPr>
            <p:cNvPr id="124971" name="Rectangle 43"/>
            <p:cNvSpPr>
              <a:spLocks noChangeArrowheads="1"/>
            </p:cNvSpPr>
            <p:nvPr/>
          </p:nvSpPr>
          <p:spPr bwMode="auto">
            <a:xfrm>
              <a:off x="4918" y="2898"/>
              <a:ext cx="78" cy="820"/>
            </a:xfrm>
            <a:prstGeom prst="rect">
              <a:avLst/>
            </a:prstGeom>
            <a:solidFill>
              <a:srgbClr val="FFFFCC"/>
            </a:solidFill>
            <a:ln w="11113">
              <a:solidFill>
                <a:srgbClr val="000000"/>
              </a:solidFill>
              <a:miter lim="800000"/>
              <a:headEnd/>
              <a:tailEnd/>
            </a:ln>
          </p:spPr>
          <p:txBody>
            <a:bodyPr/>
            <a:lstStyle/>
            <a:p>
              <a:endParaRPr lang="en-US">
                <a:solidFill>
                  <a:srgbClr val="000000"/>
                </a:solidFill>
              </a:endParaRPr>
            </a:p>
          </p:txBody>
        </p:sp>
        <p:sp>
          <p:nvSpPr>
            <p:cNvPr id="124972" name="Rectangle 44"/>
            <p:cNvSpPr>
              <a:spLocks noChangeArrowheads="1"/>
            </p:cNvSpPr>
            <p:nvPr/>
          </p:nvSpPr>
          <p:spPr bwMode="auto">
            <a:xfrm>
              <a:off x="960" y="2428"/>
              <a:ext cx="78" cy="1290"/>
            </a:xfrm>
            <a:prstGeom prst="rect">
              <a:avLst/>
            </a:prstGeom>
            <a:solidFill>
              <a:srgbClr val="CCFFFF"/>
            </a:solidFill>
            <a:ln w="11113">
              <a:solidFill>
                <a:srgbClr val="000000"/>
              </a:solidFill>
              <a:miter lim="800000"/>
              <a:headEnd/>
              <a:tailEnd/>
            </a:ln>
          </p:spPr>
          <p:txBody>
            <a:bodyPr/>
            <a:lstStyle/>
            <a:p>
              <a:endParaRPr lang="en-US">
                <a:solidFill>
                  <a:srgbClr val="000000"/>
                </a:solidFill>
              </a:endParaRPr>
            </a:p>
          </p:txBody>
        </p:sp>
        <p:sp>
          <p:nvSpPr>
            <p:cNvPr id="124973" name="Rectangle 45"/>
            <p:cNvSpPr>
              <a:spLocks noChangeArrowheads="1"/>
            </p:cNvSpPr>
            <p:nvPr/>
          </p:nvSpPr>
          <p:spPr bwMode="auto">
            <a:xfrm>
              <a:off x="1465" y="1848"/>
              <a:ext cx="77" cy="1870"/>
            </a:xfrm>
            <a:prstGeom prst="rect">
              <a:avLst/>
            </a:prstGeom>
            <a:solidFill>
              <a:srgbClr val="CCFFFF"/>
            </a:solidFill>
            <a:ln w="11113">
              <a:solidFill>
                <a:srgbClr val="000000"/>
              </a:solidFill>
              <a:miter lim="800000"/>
              <a:headEnd/>
              <a:tailEnd/>
            </a:ln>
          </p:spPr>
          <p:txBody>
            <a:bodyPr/>
            <a:lstStyle/>
            <a:p>
              <a:endParaRPr lang="en-US">
                <a:solidFill>
                  <a:srgbClr val="000000"/>
                </a:solidFill>
              </a:endParaRPr>
            </a:p>
          </p:txBody>
        </p:sp>
        <p:sp>
          <p:nvSpPr>
            <p:cNvPr id="124974" name="Rectangle 46"/>
            <p:cNvSpPr>
              <a:spLocks noChangeArrowheads="1"/>
            </p:cNvSpPr>
            <p:nvPr/>
          </p:nvSpPr>
          <p:spPr bwMode="auto">
            <a:xfrm>
              <a:off x="1969" y="2896"/>
              <a:ext cx="78" cy="822"/>
            </a:xfrm>
            <a:prstGeom prst="rect">
              <a:avLst/>
            </a:prstGeom>
            <a:solidFill>
              <a:srgbClr val="CCFFFF"/>
            </a:solidFill>
            <a:ln w="11113">
              <a:solidFill>
                <a:srgbClr val="000000"/>
              </a:solidFill>
              <a:miter lim="800000"/>
              <a:headEnd/>
              <a:tailEnd/>
            </a:ln>
          </p:spPr>
          <p:txBody>
            <a:bodyPr/>
            <a:lstStyle/>
            <a:p>
              <a:endParaRPr lang="en-US">
                <a:solidFill>
                  <a:srgbClr val="000000"/>
                </a:solidFill>
              </a:endParaRPr>
            </a:p>
          </p:txBody>
        </p:sp>
        <p:sp>
          <p:nvSpPr>
            <p:cNvPr id="124975" name="Rectangle 47"/>
            <p:cNvSpPr>
              <a:spLocks noChangeArrowheads="1"/>
            </p:cNvSpPr>
            <p:nvPr/>
          </p:nvSpPr>
          <p:spPr bwMode="auto">
            <a:xfrm>
              <a:off x="2473" y="3283"/>
              <a:ext cx="78" cy="435"/>
            </a:xfrm>
            <a:prstGeom prst="rect">
              <a:avLst/>
            </a:prstGeom>
            <a:solidFill>
              <a:srgbClr val="CCFFFF"/>
            </a:solidFill>
            <a:ln w="11113">
              <a:solidFill>
                <a:srgbClr val="000000"/>
              </a:solidFill>
              <a:miter lim="800000"/>
              <a:headEnd/>
              <a:tailEnd/>
            </a:ln>
          </p:spPr>
          <p:txBody>
            <a:bodyPr/>
            <a:lstStyle/>
            <a:p>
              <a:endParaRPr lang="en-US">
                <a:solidFill>
                  <a:srgbClr val="000000"/>
                </a:solidFill>
              </a:endParaRPr>
            </a:p>
          </p:txBody>
        </p:sp>
        <p:sp>
          <p:nvSpPr>
            <p:cNvPr id="124976" name="Rectangle 48"/>
            <p:cNvSpPr>
              <a:spLocks noChangeArrowheads="1"/>
            </p:cNvSpPr>
            <p:nvPr/>
          </p:nvSpPr>
          <p:spPr bwMode="auto">
            <a:xfrm>
              <a:off x="2979" y="2807"/>
              <a:ext cx="77" cy="911"/>
            </a:xfrm>
            <a:prstGeom prst="rect">
              <a:avLst/>
            </a:prstGeom>
            <a:solidFill>
              <a:srgbClr val="CCFFFF"/>
            </a:solidFill>
            <a:ln w="11113">
              <a:solidFill>
                <a:srgbClr val="000000"/>
              </a:solidFill>
              <a:miter lim="800000"/>
              <a:headEnd/>
              <a:tailEnd/>
            </a:ln>
          </p:spPr>
          <p:txBody>
            <a:bodyPr/>
            <a:lstStyle/>
            <a:p>
              <a:endParaRPr lang="en-US">
                <a:solidFill>
                  <a:srgbClr val="000000"/>
                </a:solidFill>
              </a:endParaRPr>
            </a:p>
          </p:txBody>
        </p:sp>
        <p:sp>
          <p:nvSpPr>
            <p:cNvPr id="124977" name="Rectangle 49"/>
            <p:cNvSpPr>
              <a:spLocks noChangeArrowheads="1"/>
            </p:cNvSpPr>
            <p:nvPr/>
          </p:nvSpPr>
          <p:spPr bwMode="auto">
            <a:xfrm>
              <a:off x="3483" y="1938"/>
              <a:ext cx="78" cy="1780"/>
            </a:xfrm>
            <a:prstGeom prst="rect">
              <a:avLst/>
            </a:prstGeom>
            <a:solidFill>
              <a:srgbClr val="CCFFFF"/>
            </a:solidFill>
            <a:ln w="11113">
              <a:solidFill>
                <a:srgbClr val="000000"/>
              </a:solidFill>
              <a:miter lim="800000"/>
              <a:headEnd/>
              <a:tailEnd/>
            </a:ln>
          </p:spPr>
          <p:txBody>
            <a:bodyPr/>
            <a:lstStyle/>
            <a:p>
              <a:endParaRPr lang="en-US">
                <a:solidFill>
                  <a:srgbClr val="000000"/>
                </a:solidFill>
              </a:endParaRPr>
            </a:p>
          </p:txBody>
        </p:sp>
        <p:sp>
          <p:nvSpPr>
            <p:cNvPr id="124978" name="Rectangle 50"/>
            <p:cNvSpPr>
              <a:spLocks noChangeArrowheads="1"/>
            </p:cNvSpPr>
            <p:nvPr/>
          </p:nvSpPr>
          <p:spPr bwMode="auto">
            <a:xfrm>
              <a:off x="3987" y="3210"/>
              <a:ext cx="78" cy="508"/>
            </a:xfrm>
            <a:prstGeom prst="rect">
              <a:avLst/>
            </a:prstGeom>
            <a:solidFill>
              <a:srgbClr val="CCFFFF"/>
            </a:solidFill>
            <a:ln w="11113">
              <a:solidFill>
                <a:srgbClr val="000000"/>
              </a:solidFill>
              <a:miter lim="800000"/>
              <a:headEnd/>
              <a:tailEnd/>
            </a:ln>
          </p:spPr>
          <p:txBody>
            <a:bodyPr/>
            <a:lstStyle/>
            <a:p>
              <a:endParaRPr lang="en-US">
                <a:solidFill>
                  <a:srgbClr val="000000"/>
                </a:solidFill>
              </a:endParaRPr>
            </a:p>
          </p:txBody>
        </p:sp>
        <p:sp>
          <p:nvSpPr>
            <p:cNvPr id="124979" name="Rectangle 51"/>
            <p:cNvSpPr>
              <a:spLocks noChangeArrowheads="1"/>
            </p:cNvSpPr>
            <p:nvPr/>
          </p:nvSpPr>
          <p:spPr bwMode="auto">
            <a:xfrm>
              <a:off x="4492" y="3465"/>
              <a:ext cx="77" cy="253"/>
            </a:xfrm>
            <a:prstGeom prst="rect">
              <a:avLst/>
            </a:prstGeom>
            <a:solidFill>
              <a:srgbClr val="CCFFFF"/>
            </a:solidFill>
            <a:ln w="11113">
              <a:solidFill>
                <a:srgbClr val="000000"/>
              </a:solidFill>
              <a:miter lim="800000"/>
              <a:headEnd/>
              <a:tailEnd/>
            </a:ln>
          </p:spPr>
          <p:txBody>
            <a:bodyPr/>
            <a:lstStyle/>
            <a:p>
              <a:endParaRPr lang="en-US">
                <a:solidFill>
                  <a:srgbClr val="000000"/>
                </a:solidFill>
              </a:endParaRPr>
            </a:p>
          </p:txBody>
        </p:sp>
        <p:sp>
          <p:nvSpPr>
            <p:cNvPr id="124980" name="Rectangle 52"/>
            <p:cNvSpPr>
              <a:spLocks noChangeArrowheads="1"/>
            </p:cNvSpPr>
            <p:nvPr/>
          </p:nvSpPr>
          <p:spPr bwMode="auto">
            <a:xfrm>
              <a:off x="4996" y="2942"/>
              <a:ext cx="78" cy="776"/>
            </a:xfrm>
            <a:prstGeom prst="rect">
              <a:avLst/>
            </a:prstGeom>
            <a:solidFill>
              <a:srgbClr val="CCFFFF"/>
            </a:solidFill>
            <a:ln w="11113">
              <a:solidFill>
                <a:srgbClr val="000000"/>
              </a:solidFill>
              <a:miter lim="800000"/>
              <a:headEnd/>
              <a:tailEnd/>
            </a:ln>
          </p:spPr>
          <p:txBody>
            <a:bodyPr/>
            <a:lstStyle/>
            <a:p>
              <a:endParaRPr lang="en-US">
                <a:solidFill>
                  <a:srgbClr val="000000"/>
                </a:solidFill>
              </a:endParaRPr>
            </a:p>
          </p:txBody>
        </p:sp>
        <p:sp>
          <p:nvSpPr>
            <p:cNvPr id="124981" name="Rectangle 53"/>
            <p:cNvSpPr>
              <a:spLocks noChangeArrowheads="1"/>
            </p:cNvSpPr>
            <p:nvPr/>
          </p:nvSpPr>
          <p:spPr bwMode="auto">
            <a:xfrm>
              <a:off x="1038" y="2401"/>
              <a:ext cx="78" cy="1317"/>
            </a:xfrm>
            <a:prstGeom prst="rect">
              <a:avLst/>
            </a:prstGeom>
            <a:solidFill>
              <a:srgbClr val="660066"/>
            </a:solidFill>
            <a:ln w="11113">
              <a:solidFill>
                <a:srgbClr val="000000"/>
              </a:solidFill>
              <a:miter lim="800000"/>
              <a:headEnd/>
              <a:tailEnd/>
            </a:ln>
          </p:spPr>
          <p:txBody>
            <a:bodyPr/>
            <a:lstStyle/>
            <a:p>
              <a:endParaRPr lang="en-US">
                <a:solidFill>
                  <a:srgbClr val="000000"/>
                </a:solidFill>
              </a:endParaRPr>
            </a:p>
          </p:txBody>
        </p:sp>
        <p:sp>
          <p:nvSpPr>
            <p:cNvPr id="124982" name="Rectangle 54"/>
            <p:cNvSpPr>
              <a:spLocks noChangeArrowheads="1"/>
            </p:cNvSpPr>
            <p:nvPr/>
          </p:nvSpPr>
          <p:spPr bwMode="auto">
            <a:xfrm>
              <a:off x="1542" y="1476"/>
              <a:ext cx="78" cy="2242"/>
            </a:xfrm>
            <a:prstGeom prst="rect">
              <a:avLst/>
            </a:prstGeom>
            <a:solidFill>
              <a:srgbClr val="660066"/>
            </a:solidFill>
            <a:ln w="11113">
              <a:solidFill>
                <a:srgbClr val="000000"/>
              </a:solidFill>
              <a:miter lim="800000"/>
              <a:headEnd/>
              <a:tailEnd/>
            </a:ln>
          </p:spPr>
          <p:txBody>
            <a:bodyPr/>
            <a:lstStyle/>
            <a:p>
              <a:endParaRPr lang="en-US">
                <a:solidFill>
                  <a:srgbClr val="000000"/>
                </a:solidFill>
              </a:endParaRPr>
            </a:p>
          </p:txBody>
        </p:sp>
        <p:sp>
          <p:nvSpPr>
            <p:cNvPr id="124983" name="Rectangle 55"/>
            <p:cNvSpPr>
              <a:spLocks noChangeArrowheads="1"/>
            </p:cNvSpPr>
            <p:nvPr/>
          </p:nvSpPr>
          <p:spPr bwMode="auto">
            <a:xfrm>
              <a:off x="2047" y="2803"/>
              <a:ext cx="77" cy="915"/>
            </a:xfrm>
            <a:prstGeom prst="rect">
              <a:avLst/>
            </a:prstGeom>
            <a:solidFill>
              <a:srgbClr val="660066"/>
            </a:solidFill>
            <a:ln w="11113">
              <a:solidFill>
                <a:srgbClr val="000000"/>
              </a:solidFill>
              <a:miter lim="800000"/>
              <a:headEnd/>
              <a:tailEnd/>
            </a:ln>
          </p:spPr>
          <p:txBody>
            <a:bodyPr/>
            <a:lstStyle/>
            <a:p>
              <a:endParaRPr lang="en-US">
                <a:solidFill>
                  <a:srgbClr val="000000"/>
                </a:solidFill>
              </a:endParaRPr>
            </a:p>
          </p:txBody>
        </p:sp>
        <p:sp>
          <p:nvSpPr>
            <p:cNvPr id="124984" name="Rectangle 56"/>
            <p:cNvSpPr>
              <a:spLocks noChangeArrowheads="1"/>
            </p:cNvSpPr>
            <p:nvPr/>
          </p:nvSpPr>
          <p:spPr bwMode="auto">
            <a:xfrm>
              <a:off x="2551" y="3301"/>
              <a:ext cx="78" cy="417"/>
            </a:xfrm>
            <a:prstGeom prst="rect">
              <a:avLst/>
            </a:prstGeom>
            <a:solidFill>
              <a:srgbClr val="660066"/>
            </a:solidFill>
            <a:ln w="11113">
              <a:solidFill>
                <a:srgbClr val="000000"/>
              </a:solidFill>
              <a:miter lim="800000"/>
              <a:headEnd/>
              <a:tailEnd/>
            </a:ln>
          </p:spPr>
          <p:txBody>
            <a:bodyPr/>
            <a:lstStyle/>
            <a:p>
              <a:endParaRPr lang="en-US">
                <a:solidFill>
                  <a:srgbClr val="000000"/>
                </a:solidFill>
              </a:endParaRPr>
            </a:p>
          </p:txBody>
        </p:sp>
        <p:sp>
          <p:nvSpPr>
            <p:cNvPr id="124985" name="Rectangle 57"/>
            <p:cNvSpPr>
              <a:spLocks noChangeArrowheads="1"/>
            </p:cNvSpPr>
            <p:nvPr/>
          </p:nvSpPr>
          <p:spPr bwMode="auto">
            <a:xfrm>
              <a:off x="3056" y="2460"/>
              <a:ext cx="78" cy="1258"/>
            </a:xfrm>
            <a:prstGeom prst="rect">
              <a:avLst/>
            </a:prstGeom>
            <a:solidFill>
              <a:srgbClr val="660066"/>
            </a:solidFill>
            <a:ln w="11113">
              <a:solidFill>
                <a:srgbClr val="000000"/>
              </a:solidFill>
              <a:miter lim="800000"/>
              <a:headEnd/>
              <a:tailEnd/>
            </a:ln>
          </p:spPr>
          <p:txBody>
            <a:bodyPr/>
            <a:lstStyle/>
            <a:p>
              <a:endParaRPr lang="en-US">
                <a:solidFill>
                  <a:srgbClr val="000000"/>
                </a:solidFill>
              </a:endParaRPr>
            </a:p>
          </p:txBody>
        </p:sp>
        <p:sp>
          <p:nvSpPr>
            <p:cNvPr id="124986" name="Rectangle 58"/>
            <p:cNvSpPr>
              <a:spLocks noChangeArrowheads="1"/>
            </p:cNvSpPr>
            <p:nvPr/>
          </p:nvSpPr>
          <p:spPr bwMode="auto">
            <a:xfrm>
              <a:off x="3561" y="1831"/>
              <a:ext cx="77" cy="1887"/>
            </a:xfrm>
            <a:prstGeom prst="rect">
              <a:avLst/>
            </a:prstGeom>
            <a:solidFill>
              <a:srgbClr val="660066"/>
            </a:solidFill>
            <a:ln w="11113">
              <a:solidFill>
                <a:srgbClr val="000000"/>
              </a:solidFill>
              <a:miter lim="800000"/>
              <a:headEnd/>
              <a:tailEnd/>
            </a:ln>
          </p:spPr>
          <p:txBody>
            <a:bodyPr/>
            <a:lstStyle/>
            <a:p>
              <a:endParaRPr lang="en-US">
                <a:solidFill>
                  <a:srgbClr val="000000"/>
                </a:solidFill>
              </a:endParaRPr>
            </a:p>
          </p:txBody>
        </p:sp>
        <p:sp>
          <p:nvSpPr>
            <p:cNvPr id="124987" name="Rectangle 59"/>
            <p:cNvSpPr>
              <a:spLocks noChangeArrowheads="1"/>
            </p:cNvSpPr>
            <p:nvPr/>
          </p:nvSpPr>
          <p:spPr bwMode="auto">
            <a:xfrm>
              <a:off x="4065" y="2981"/>
              <a:ext cx="78" cy="737"/>
            </a:xfrm>
            <a:prstGeom prst="rect">
              <a:avLst/>
            </a:prstGeom>
            <a:solidFill>
              <a:srgbClr val="660066"/>
            </a:solidFill>
            <a:ln w="11113">
              <a:solidFill>
                <a:srgbClr val="000000"/>
              </a:solidFill>
              <a:miter lim="800000"/>
              <a:headEnd/>
              <a:tailEnd/>
            </a:ln>
          </p:spPr>
          <p:txBody>
            <a:bodyPr/>
            <a:lstStyle/>
            <a:p>
              <a:endParaRPr lang="en-US">
                <a:solidFill>
                  <a:srgbClr val="000000"/>
                </a:solidFill>
              </a:endParaRPr>
            </a:p>
          </p:txBody>
        </p:sp>
        <p:sp>
          <p:nvSpPr>
            <p:cNvPr id="124988" name="Rectangle 60"/>
            <p:cNvSpPr>
              <a:spLocks noChangeArrowheads="1"/>
            </p:cNvSpPr>
            <p:nvPr/>
          </p:nvSpPr>
          <p:spPr bwMode="auto">
            <a:xfrm>
              <a:off x="4569" y="3466"/>
              <a:ext cx="78" cy="252"/>
            </a:xfrm>
            <a:prstGeom prst="rect">
              <a:avLst/>
            </a:prstGeom>
            <a:solidFill>
              <a:srgbClr val="660066"/>
            </a:solidFill>
            <a:ln w="11113">
              <a:solidFill>
                <a:srgbClr val="000000"/>
              </a:solidFill>
              <a:miter lim="800000"/>
              <a:headEnd/>
              <a:tailEnd/>
            </a:ln>
          </p:spPr>
          <p:txBody>
            <a:bodyPr/>
            <a:lstStyle/>
            <a:p>
              <a:endParaRPr lang="en-US">
                <a:solidFill>
                  <a:srgbClr val="000000"/>
                </a:solidFill>
              </a:endParaRPr>
            </a:p>
          </p:txBody>
        </p:sp>
        <p:sp>
          <p:nvSpPr>
            <p:cNvPr id="124989" name="Rectangle 61"/>
            <p:cNvSpPr>
              <a:spLocks noChangeArrowheads="1"/>
            </p:cNvSpPr>
            <p:nvPr/>
          </p:nvSpPr>
          <p:spPr bwMode="auto">
            <a:xfrm>
              <a:off x="5074" y="2905"/>
              <a:ext cx="77" cy="813"/>
            </a:xfrm>
            <a:prstGeom prst="rect">
              <a:avLst/>
            </a:prstGeom>
            <a:solidFill>
              <a:srgbClr val="660066"/>
            </a:solidFill>
            <a:ln w="11113">
              <a:solidFill>
                <a:srgbClr val="000000"/>
              </a:solidFill>
              <a:miter lim="800000"/>
              <a:headEnd/>
              <a:tailEnd/>
            </a:ln>
          </p:spPr>
          <p:txBody>
            <a:bodyPr/>
            <a:lstStyle/>
            <a:p>
              <a:endParaRPr lang="en-US">
                <a:solidFill>
                  <a:srgbClr val="000000"/>
                </a:solidFill>
              </a:endParaRPr>
            </a:p>
          </p:txBody>
        </p:sp>
        <p:sp>
          <p:nvSpPr>
            <p:cNvPr id="124990" name="Line 62"/>
            <p:cNvSpPr>
              <a:spLocks noChangeShapeType="1"/>
            </p:cNvSpPr>
            <p:nvPr/>
          </p:nvSpPr>
          <p:spPr bwMode="auto">
            <a:xfrm>
              <a:off x="669" y="1280"/>
              <a:ext cx="0" cy="2438"/>
            </a:xfrm>
            <a:prstGeom prst="line">
              <a:avLst/>
            </a:prstGeom>
            <a:noFill/>
            <a:ln w="0">
              <a:solidFill>
                <a:srgbClr val="000000"/>
              </a:solidFill>
              <a:round/>
              <a:headEnd/>
              <a:tailEnd/>
            </a:ln>
          </p:spPr>
          <p:txBody>
            <a:bodyPr/>
            <a:lstStyle/>
            <a:p>
              <a:endParaRPr lang="en-US">
                <a:solidFill>
                  <a:srgbClr val="000000"/>
                </a:solidFill>
              </a:endParaRPr>
            </a:p>
          </p:txBody>
        </p:sp>
        <p:sp>
          <p:nvSpPr>
            <p:cNvPr id="124991" name="Line 63"/>
            <p:cNvSpPr>
              <a:spLocks noChangeShapeType="1"/>
            </p:cNvSpPr>
            <p:nvPr/>
          </p:nvSpPr>
          <p:spPr bwMode="auto">
            <a:xfrm>
              <a:off x="647" y="3718"/>
              <a:ext cx="22" cy="0"/>
            </a:xfrm>
            <a:prstGeom prst="line">
              <a:avLst/>
            </a:prstGeom>
            <a:noFill/>
            <a:ln w="0">
              <a:solidFill>
                <a:srgbClr val="000000"/>
              </a:solidFill>
              <a:round/>
              <a:headEnd/>
              <a:tailEnd/>
            </a:ln>
          </p:spPr>
          <p:txBody>
            <a:bodyPr/>
            <a:lstStyle/>
            <a:p>
              <a:endParaRPr lang="en-US">
                <a:solidFill>
                  <a:srgbClr val="000000"/>
                </a:solidFill>
              </a:endParaRPr>
            </a:p>
          </p:txBody>
        </p:sp>
        <p:sp>
          <p:nvSpPr>
            <p:cNvPr id="124992" name="Line 64"/>
            <p:cNvSpPr>
              <a:spLocks noChangeShapeType="1"/>
            </p:cNvSpPr>
            <p:nvPr/>
          </p:nvSpPr>
          <p:spPr bwMode="auto">
            <a:xfrm>
              <a:off x="647" y="3447"/>
              <a:ext cx="22" cy="0"/>
            </a:xfrm>
            <a:prstGeom prst="line">
              <a:avLst/>
            </a:prstGeom>
            <a:noFill/>
            <a:ln w="0">
              <a:solidFill>
                <a:srgbClr val="000000"/>
              </a:solidFill>
              <a:round/>
              <a:headEnd/>
              <a:tailEnd/>
            </a:ln>
          </p:spPr>
          <p:txBody>
            <a:bodyPr/>
            <a:lstStyle/>
            <a:p>
              <a:endParaRPr lang="en-US">
                <a:solidFill>
                  <a:srgbClr val="000000"/>
                </a:solidFill>
              </a:endParaRPr>
            </a:p>
          </p:txBody>
        </p:sp>
        <p:sp>
          <p:nvSpPr>
            <p:cNvPr id="124993" name="Line 65"/>
            <p:cNvSpPr>
              <a:spLocks noChangeShapeType="1"/>
            </p:cNvSpPr>
            <p:nvPr/>
          </p:nvSpPr>
          <p:spPr bwMode="auto">
            <a:xfrm>
              <a:off x="647" y="3177"/>
              <a:ext cx="22" cy="0"/>
            </a:xfrm>
            <a:prstGeom prst="line">
              <a:avLst/>
            </a:prstGeom>
            <a:noFill/>
            <a:ln w="0">
              <a:solidFill>
                <a:srgbClr val="000000"/>
              </a:solidFill>
              <a:round/>
              <a:headEnd/>
              <a:tailEnd/>
            </a:ln>
          </p:spPr>
          <p:txBody>
            <a:bodyPr/>
            <a:lstStyle/>
            <a:p>
              <a:endParaRPr lang="en-US">
                <a:solidFill>
                  <a:srgbClr val="000000"/>
                </a:solidFill>
              </a:endParaRPr>
            </a:p>
          </p:txBody>
        </p:sp>
        <p:sp>
          <p:nvSpPr>
            <p:cNvPr id="124994" name="Line 66"/>
            <p:cNvSpPr>
              <a:spLocks noChangeShapeType="1"/>
            </p:cNvSpPr>
            <p:nvPr/>
          </p:nvSpPr>
          <p:spPr bwMode="auto">
            <a:xfrm>
              <a:off x="647" y="2905"/>
              <a:ext cx="22" cy="0"/>
            </a:xfrm>
            <a:prstGeom prst="line">
              <a:avLst/>
            </a:prstGeom>
            <a:noFill/>
            <a:ln w="0">
              <a:solidFill>
                <a:srgbClr val="000000"/>
              </a:solidFill>
              <a:round/>
              <a:headEnd/>
              <a:tailEnd/>
            </a:ln>
          </p:spPr>
          <p:txBody>
            <a:bodyPr/>
            <a:lstStyle/>
            <a:p>
              <a:endParaRPr lang="en-US">
                <a:solidFill>
                  <a:srgbClr val="000000"/>
                </a:solidFill>
              </a:endParaRPr>
            </a:p>
          </p:txBody>
        </p:sp>
        <p:sp>
          <p:nvSpPr>
            <p:cNvPr id="124995" name="Line 67"/>
            <p:cNvSpPr>
              <a:spLocks noChangeShapeType="1"/>
            </p:cNvSpPr>
            <p:nvPr/>
          </p:nvSpPr>
          <p:spPr bwMode="auto">
            <a:xfrm>
              <a:off x="647" y="2634"/>
              <a:ext cx="22" cy="0"/>
            </a:xfrm>
            <a:prstGeom prst="line">
              <a:avLst/>
            </a:prstGeom>
            <a:noFill/>
            <a:ln w="0">
              <a:solidFill>
                <a:srgbClr val="000000"/>
              </a:solidFill>
              <a:round/>
              <a:headEnd/>
              <a:tailEnd/>
            </a:ln>
          </p:spPr>
          <p:txBody>
            <a:bodyPr/>
            <a:lstStyle/>
            <a:p>
              <a:endParaRPr lang="en-US">
                <a:solidFill>
                  <a:srgbClr val="000000"/>
                </a:solidFill>
              </a:endParaRPr>
            </a:p>
          </p:txBody>
        </p:sp>
        <p:sp>
          <p:nvSpPr>
            <p:cNvPr id="124996" name="Line 68"/>
            <p:cNvSpPr>
              <a:spLocks noChangeShapeType="1"/>
            </p:cNvSpPr>
            <p:nvPr/>
          </p:nvSpPr>
          <p:spPr bwMode="auto">
            <a:xfrm>
              <a:off x="647" y="2364"/>
              <a:ext cx="22" cy="0"/>
            </a:xfrm>
            <a:prstGeom prst="line">
              <a:avLst/>
            </a:prstGeom>
            <a:noFill/>
            <a:ln w="0">
              <a:solidFill>
                <a:srgbClr val="000000"/>
              </a:solidFill>
              <a:round/>
              <a:headEnd/>
              <a:tailEnd/>
            </a:ln>
          </p:spPr>
          <p:txBody>
            <a:bodyPr/>
            <a:lstStyle/>
            <a:p>
              <a:endParaRPr lang="en-US">
                <a:solidFill>
                  <a:srgbClr val="000000"/>
                </a:solidFill>
              </a:endParaRPr>
            </a:p>
          </p:txBody>
        </p:sp>
        <p:sp>
          <p:nvSpPr>
            <p:cNvPr id="124997" name="Line 69"/>
            <p:cNvSpPr>
              <a:spLocks noChangeShapeType="1"/>
            </p:cNvSpPr>
            <p:nvPr/>
          </p:nvSpPr>
          <p:spPr bwMode="auto">
            <a:xfrm>
              <a:off x="647" y="2093"/>
              <a:ext cx="22" cy="0"/>
            </a:xfrm>
            <a:prstGeom prst="line">
              <a:avLst/>
            </a:prstGeom>
            <a:noFill/>
            <a:ln w="0">
              <a:solidFill>
                <a:srgbClr val="000000"/>
              </a:solidFill>
              <a:round/>
              <a:headEnd/>
              <a:tailEnd/>
            </a:ln>
          </p:spPr>
          <p:txBody>
            <a:bodyPr/>
            <a:lstStyle/>
            <a:p>
              <a:endParaRPr lang="en-US">
                <a:solidFill>
                  <a:srgbClr val="000000"/>
                </a:solidFill>
              </a:endParaRPr>
            </a:p>
          </p:txBody>
        </p:sp>
        <p:sp>
          <p:nvSpPr>
            <p:cNvPr id="124998" name="Line 70"/>
            <p:cNvSpPr>
              <a:spLocks noChangeShapeType="1"/>
            </p:cNvSpPr>
            <p:nvPr/>
          </p:nvSpPr>
          <p:spPr bwMode="auto">
            <a:xfrm>
              <a:off x="647" y="1822"/>
              <a:ext cx="22" cy="0"/>
            </a:xfrm>
            <a:prstGeom prst="line">
              <a:avLst/>
            </a:prstGeom>
            <a:noFill/>
            <a:ln w="0">
              <a:solidFill>
                <a:srgbClr val="000000"/>
              </a:solidFill>
              <a:round/>
              <a:headEnd/>
              <a:tailEnd/>
            </a:ln>
          </p:spPr>
          <p:txBody>
            <a:bodyPr/>
            <a:lstStyle/>
            <a:p>
              <a:endParaRPr lang="en-US">
                <a:solidFill>
                  <a:srgbClr val="000000"/>
                </a:solidFill>
              </a:endParaRPr>
            </a:p>
          </p:txBody>
        </p:sp>
        <p:sp>
          <p:nvSpPr>
            <p:cNvPr id="124999" name="Line 71"/>
            <p:cNvSpPr>
              <a:spLocks noChangeShapeType="1"/>
            </p:cNvSpPr>
            <p:nvPr/>
          </p:nvSpPr>
          <p:spPr bwMode="auto">
            <a:xfrm>
              <a:off x="647" y="1552"/>
              <a:ext cx="22" cy="0"/>
            </a:xfrm>
            <a:prstGeom prst="line">
              <a:avLst/>
            </a:prstGeom>
            <a:noFill/>
            <a:ln w="0">
              <a:solidFill>
                <a:srgbClr val="000000"/>
              </a:solidFill>
              <a:round/>
              <a:headEnd/>
              <a:tailEnd/>
            </a:ln>
          </p:spPr>
          <p:txBody>
            <a:bodyPr/>
            <a:lstStyle/>
            <a:p>
              <a:endParaRPr lang="en-US">
                <a:solidFill>
                  <a:srgbClr val="000000"/>
                </a:solidFill>
              </a:endParaRPr>
            </a:p>
          </p:txBody>
        </p:sp>
        <p:sp>
          <p:nvSpPr>
            <p:cNvPr id="125000" name="Line 72"/>
            <p:cNvSpPr>
              <a:spLocks noChangeShapeType="1"/>
            </p:cNvSpPr>
            <p:nvPr/>
          </p:nvSpPr>
          <p:spPr bwMode="auto">
            <a:xfrm>
              <a:off x="647" y="1280"/>
              <a:ext cx="22" cy="0"/>
            </a:xfrm>
            <a:prstGeom prst="line">
              <a:avLst/>
            </a:prstGeom>
            <a:noFill/>
            <a:ln w="0">
              <a:solidFill>
                <a:srgbClr val="000000"/>
              </a:solidFill>
              <a:round/>
              <a:headEnd/>
              <a:tailEnd/>
            </a:ln>
          </p:spPr>
          <p:txBody>
            <a:bodyPr/>
            <a:lstStyle/>
            <a:p>
              <a:endParaRPr lang="en-US">
                <a:solidFill>
                  <a:srgbClr val="000000"/>
                </a:solidFill>
              </a:endParaRPr>
            </a:p>
          </p:txBody>
        </p:sp>
        <p:sp>
          <p:nvSpPr>
            <p:cNvPr id="125001" name="Line 73"/>
            <p:cNvSpPr>
              <a:spLocks noChangeShapeType="1"/>
            </p:cNvSpPr>
            <p:nvPr/>
          </p:nvSpPr>
          <p:spPr bwMode="auto">
            <a:xfrm>
              <a:off x="669" y="3718"/>
              <a:ext cx="4540" cy="0"/>
            </a:xfrm>
            <a:prstGeom prst="line">
              <a:avLst/>
            </a:prstGeom>
            <a:noFill/>
            <a:ln w="0">
              <a:solidFill>
                <a:srgbClr val="000000"/>
              </a:solidFill>
              <a:round/>
              <a:headEnd/>
              <a:tailEnd/>
            </a:ln>
          </p:spPr>
          <p:txBody>
            <a:bodyPr/>
            <a:lstStyle/>
            <a:p>
              <a:endParaRPr lang="en-US">
                <a:solidFill>
                  <a:srgbClr val="000000"/>
                </a:solidFill>
              </a:endParaRPr>
            </a:p>
          </p:txBody>
        </p:sp>
        <p:sp>
          <p:nvSpPr>
            <p:cNvPr id="125002" name="Line 74"/>
            <p:cNvSpPr>
              <a:spLocks noChangeShapeType="1"/>
            </p:cNvSpPr>
            <p:nvPr/>
          </p:nvSpPr>
          <p:spPr bwMode="auto">
            <a:xfrm flipV="1">
              <a:off x="669" y="3718"/>
              <a:ext cx="0" cy="22"/>
            </a:xfrm>
            <a:prstGeom prst="line">
              <a:avLst/>
            </a:prstGeom>
            <a:noFill/>
            <a:ln w="0">
              <a:solidFill>
                <a:srgbClr val="000000"/>
              </a:solidFill>
              <a:round/>
              <a:headEnd/>
              <a:tailEnd/>
            </a:ln>
          </p:spPr>
          <p:txBody>
            <a:bodyPr/>
            <a:lstStyle/>
            <a:p>
              <a:endParaRPr lang="en-US">
                <a:solidFill>
                  <a:srgbClr val="000000"/>
                </a:solidFill>
              </a:endParaRPr>
            </a:p>
          </p:txBody>
        </p:sp>
        <p:sp>
          <p:nvSpPr>
            <p:cNvPr id="125003" name="Line 75"/>
            <p:cNvSpPr>
              <a:spLocks noChangeShapeType="1"/>
            </p:cNvSpPr>
            <p:nvPr/>
          </p:nvSpPr>
          <p:spPr bwMode="auto">
            <a:xfrm flipV="1">
              <a:off x="1174" y="3718"/>
              <a:ext cx="0" cy="22"/>
            </a:xfrm>
            <a:prstGeom prst="line">
              <a:avLst/>
            </a:prstGeom>
            <a:noFill/>
            <a:ln w="0">
              <a:solidFill>
                <a:srgbClr val="000000"/>
              </a:solidFill>
              <a:round/>
              <a:headEnd/>
              <a:tailEnd/>
            </a:ln>
          </p:spPr>
          <p:txBody>
            <a:bodyPr/>
            <a:lstStyle/>
            <a:p>
              <a:endParaRPr lang="en-US">
                <a:solidFill>
                  <a:srgbClr val="000000"/>
                </a:solidFill>
              </a:endParaRPr>
            </a:p>
          </p:txBody>
        </p:sp>
        <p:sp>
          <p:nvSpPr>
            <p:cNvPr id="125004" name="Line 76"/>
            <p:cNvSpPr>
              <a:spLocks noChangeShapeType="1"/>
            </p:cNvSpPr>
            <p:nvPr/>
          </p:nvSpPr>
          <p:spPr bwMode="auto">
            <a:xfrm flipV="1">
              <a:off x="1678" y="3718"/>
              <a:ext cx="0" cy="22"/>
            </a:xfrm>
            <a:prstGeom prst="line">
              <a:avLst/>
            </a:prstGeom>
            <a:noFill/>
            <a:ln w="0">
              <a:solidFill>
                <a:srgbClr val="000000"/>
              </a:solidFill>
              <a:round/>
              <a:headEnd/>
              <a:tailEnd/>
            </a:ln>
          </p:spPr>
          <p:txBody>
            <a:bodyPr/>
            <a:lstStyle/>
            <a:p>
              <a:endParaRPr lang="en-US">
                <a:solidFill>
                  <a:srgbClr val="000000"/>
                </a:solidFill>
              </a:endParaRPr>
            </a:p>
          </p:txBody>
        </p:sp>
        <p:sp>
          <p:nvSpPr>
            <p:cNvPr id="125005" name="Line 77"/>
            <p:cNvSpPr>
              <a:spLocks noChangeShapeType="1"/>
            </p:cNvSpPr>
            <p:nvPr/>
          </p:nvSpPr>
          <p:spPr bwMode="auto">
            <a:xfrm flipV="1">
              <a:off x="2182" y="3718"/>
              <a:ext cx="0" cy="22"/>
            </a:xfrm>
            <a:prstGeom prst="line">
              <a:avLst/>
            </a:prstGeom>
            <a:noFill/>
            <a:ln w="0">
              <a:solidFill>
                <a:srgbClr val="000000"/>
              </a:solidFill>
              <a:round/>
              <a:headEnd/>
              <a:tailEnd/>
            </a:ln>
          </p:spPr>
          <p:txBody>
            <a:bodyPr/>
            <a:lstStyle/>
            <a:p>
              <a:endParaRPr lang="en-US">
                <a:solidFill>
                  <a:srgbClr val="000000"/>
                </a:solidFill>
              </a:endParaRPr>
            </a:p>
          </p:txBody>
        </p:sp>
        <p:sp>
          <p:nvSpPr>
            <p:cNvPr id="125006" name="Line 78"/>
            <p:cNvSpPr>
              <a:spLocks noChangeShapeType="1"/>
            </p:cNvSpPr>
            <p:nvPr/>
          </p:nvSpPr>
          <p:spPr bwMode="auto">
            <a:xfrm flipV="1">
              <a:off x="2687" y="3718"/>
              <a:ext cx="0" cy="22"/>
            </a:xfrm>
            <a:prstGeom prst="line">
              <a:avLst/>
            </a:prstGeom>
            <a:noFill/>
            <a:ln w="0">
              <a:solidFill>
                <a:srgbClr val="000000"/>
              </a:solidFill>
              <a:round/>
              <a:headEnd/>
              <a:tailEnd/>
            </a:ln>
          </p:spPr>
          <p:txBody>
            <a:bodyPr/>
            <a:lstStyle/>
            <a:p>
              <a:endParaRPr lang="en-US">
                <a:solidFill>
                  <a:srgbClr val="000000"/>
                </a:solidFill>
              </a:endParaRPr>
            </a:p>
          </p:txBody>
        </p:sp>
        <p:sp>
          <p:nvSpPr>
            <p:cNvPr id="125007" name="Line 79"/>
            <p:cNvSpPr>
              <a:spLocks noChangeShapeType="1"/>
            </p:cNvSpPr>
            <p:nvPr/>
          </p:nvSpPr>
          <p:spPr bwMode="auto">
            <a:xfrm flipV="1">
              <a:off x="3192" y="3718"/>
              <a:ext cx="0" cy="22"/>
            </a:xfrm>
            <a:prstGeom prst="line">
              <a:avLst/>
            </a:prstGeom>
            <a:noFill/>
            <a:ln w="0">
              <a:solidFill>
                <a:srgbClr val="000000"/>
              </a:solidFill>
              <a:round/>
              <a:headEnd/>
              <a:tailEnd/>
            </a:ln>
          </p:spPr>
          <p:txBody>
            <a:bodyPr/>
            <a:lstStyle/>
            <a:p>
              <a:endParaRPr lang="en-US">
                <a:solidFill>
                  <a:srgbClr val="000000"/>
                </a:solidFill>
              </a:endParaRPr>
            </a:p>
          </p:txBody>
        </p:sp>
        <p:sp>
          <p:nvSpPr>
            <p:cNvPr id="125008" name="Line 80"/>
            <p:cNvSpPr>
              <a:spLocks noChangeShapeType="1"/>
            </p:cNvSpPr>
            <p:nvPr/>
          </p:nvSpPr>
          <p:spPr bwMode="auto">
            <a:xfrm flipV="1">
              <a:off x="3696" y="3718"/>
              <a:ext cx="0" cy="22"/>
            </a:xfrm>
            <a:prstGeom prst="line">
              <a:avLst/>
            </a:prstGeom>
            <a:noFill/>
            <a:ln w="0">
              <a:solidFill>
                <a:srgbClr val="000000"/>
              </a:solidFill>
              <a:round/>
              <a:headEnd/>
              <a:tailEnd/>
            </a:ln>
          </p:spPr>
          <p:txBody>
            <a:bodyPr/>
            <a:lstStyle/>
            <a:p>
              <a:endParaRPr lang="en-US">
                <a:solidFill>
                  <a:srgbClr val="000000"/>
                </a:solidFill>
              </a:endParaRPr>
            </a:p>
          </p:txBody>
        </p:sp>
        <p:sp>
          <p:nvSpPr>
            <p:cNvPr id="125009" name="Line 81"/>
            <p:cNvSpPr>
              <a:spLocks noChangeShapeType="1"/>
            </p:cNvSpPr>
            <p:nvPr/>
          </p:nvSpPr>
          <p:spPr bwMode="auto">
            <a:xfrm flipV="1">
              <a:off x="4201" y="3718"/>
              <a:ext cx="0" cy="22"/>
            </a:xfrm>
            <a:prstGeom prst="line">
              <a:avLst/>
            </a:prstGeom>
            <a:noFill/>
            <a:ln w="0">
              <a:solidFill>
                <a:srgbClr val="000000"/>
              </a:solidFill>
              <a:round/>
              <a:headEnd/>
              <a:tailEnd/>
            </a:ln>
          </p:spPr>
          <p:txBody>
            <a:bodyPr/>
            <a:lstStyle/>
            <a:p>
              <a:endParaRPr lang="en-US">
                <a:solidFill>
                  <a:srgbClr val="000000"/>
                </a:solidFill>
              </a:endParaRPr>
            </a:p>
          </p:txBody>
        </p:sp>
        <p:sp>
          <p:nvSpPr>
            <p:cNvPr id="125010" name="Line 82"/>
            <p:cNvSpPr>
              <a:spLocks noChangeShapeType="1"/>
            </p:cNvSpPr>
            <p:nvPr/>
          </p:nvSpPr>
          <p:spPr bwMode="auto">
            <a:xfrm flipV="1">
              <a:off x="4705" y="3718"/>
              <a:ext cx="0" cy="22"/>
            </a:xfrm>
            <a:prstGeom prst="line">
              <a:avLst/>
            </a:prstGeom>
            <a:noFill/>
            <a:ln w="0">
              <a:solidFill>
                <a:srgbClr val="000000"/>
              </a:solidFill>
              <a:round/>
              <a:headEnd/>
              <a:tailEnd/>
            </a:ln>
          </p:spPr>
          <p:txBody>
            <a:bodyPr/>
            <a:lstStyle/>
            <a:p>
              <a:endParaRPr lang="en-US">
                <a:solidFill>
                  <a:srgbClr val="000000"/>
                </a:solidFill>
              </a:endParaRPr>
            </a:p>
          </p:txBody>
        </p:sp>
        <p:sp>
          <p:nvSpPr>
            <p:cNvPr id="125011" name="Line 83"/>
            <p:cNvSpPr>
              <a:spLocks noChangeShapeType="1"/>
            </p:cNvSpPr>
            <p:nvPr/>
          </p:nvSpPr>
          <p:spPr bwMode="auto">
            <a:xfrm flipV="1">
              <a:off x="5209" y="3718"/>
              <a:ext cx="0" cy="22"/>
            </a:xfrm>
            <a:prstGeom prst="line">
              <a:avLst/>
            </a:prstGeom>
            <a:noFill/>
            <a:ln w="0">
              <a:solidFill>
                <a:srgbClr val="000000"/>
              </a:solidFill>
              <a:round/>
              <a:headEnd/>
              <a:tailEnd/>
            </a:ln>
          </p:spPr>
          <p:txBody>
            <a:bodyPr/>
            <a:lstStyle/>
            <a:p>
              <a:endParaRPr lang="en-US">
                <a:solidFill>
                  <a:srgbClr val="000000"/>
                </a:solidFill>
              </a:endParaRPr>
            </a:p>
          </p:txBody>
        </p:sp>
        <p:sp>
          <p:nvSpPr>
            <p:cNvPr id="125012" name="Rectangle 84"/>
            <p:cNvSpPr>
              <a:spLocks noChangeArrowheads="1"/>
            </p:cNvSpPr>
            <p:nvPr/>
          </p:nvSpPr>
          <p:spPr bwMode="auto">
            <a:xfrm>
              <a:off x="2109" y="963"/>
              <a:ext cx="1692" cy="133"/>
            </a:xfrm>
            <a:prstGeom prst="rect">
              <a:avLst/>
            </a:prstGeom>
            <a:noFill/>
            <a:ln w="9525">
              <a:noFill/>
              <a:miter lim="800000"/>
              <a:headEnd/>
              <a:tailEnd/>
            </a:ln>
          </p:spPr>
          <p:txBody>
            <a:bodyPr wrap="none" lIns="0" tIns="0" rIns="0" bIns="0">
              <a:spAutoFit/>
            </a:bodyPr>
            <a:lstStyle/>
            <a:p>
              <a:r>
                <a:rPr lang="en-US" sz="1100" b="1">
                  <a:solidFill>
                    <a:srgbClr val="000000"/>
                  </a:solidFill>
                </a:rPr>
                <a:t>Annual Provincial Road Expenditure</a:t>
              </a:r>
              <a:endParaRPr lang="en-US">
                <a:solidFill>
                  <a:srgbClr val="000000"/>
                </a:solidFill>
              </a:endParaRPr>
            </a:p>
          </p:txBody>
        </p:sp>
        <p:sp>
          <p:nvSpPr>
            <p:cNvPr id="125013" name="Rectangle 85"/>
            <p:cNvSpPr>
              <a:spLocks noChangeArrowheads="1"/>
            </p:cNvSpPr>
            <p:nvPr/>
          </p:nvSpPr>
          <p:spPr bwMode="auto">
            <a:xfrm>
              <a:off x="511" y="3675"/>
              <a:ext cx="145" cy="108"/>
            </a:xfrm>
            <a:prstGeom prst="rect">
              <a:avLst/>
            </a:prstGeom>
            <a:noFill/>
            <a:ln w="9525">
              <a:noFill/>
              <a:miter lim="800000"/>
              <a:headEnd/>
              <a:tailEnd/>
            </a:ln>
          </p:spPr>
          <p:txBody>
            <a:bodyPr wrap="none" lIns="0" tIns="0" rIns="0" bIns="0">
              <a:spAutoFit/>
            </a:bodyPr>
            <a:lstStyle/>
            <a:p>
              <a:r>
                <a:rPr lang="en-US" sz="900">
                  <a:solidFill>
                    <a:srgbClr val="000000"/>
                  </a:solidFill>
                </a:rPr>
                <a:t>0.0</a:t>
              </a:r>
              <a:endParaRPr lang="en-US">
                <a:solidFill>
                  <a:srgbClr val="000000"/>
                </a:solidFill>
              </a:endParaRPr>
            </a:p>
          </p:txBody>
        </p:sp>
        <p:sp>
          <p:nvSpPr>
            <p:cNvPr id="125014" name="Rectangle 86"/>
            <p:cNvSpPr>
              <a:spLocks noChangeArrowheads="1"/>
            </p:cNvSpPr>
            <p:nvPr/>
          </p:nvSpPr>
          <p:spPr bwMode="auto">
            <a:xfrm>
              <a:off x="429" y="3404"/>
              <a:ext cx="232" cy="108"/>
            </a:xfrm>
            <a:prstGeom prst="rect">
              <a:avLst/>
            </a:prstGeom>
            <a:noFill/>
            <a:ln w="9525">
              <a:noFill/>
              <a:miter lim="800000"/>
              <a:headEnd/>
              <a:tailEnd/>
            </a:ln>
          </p:spPr>
          <p:txBody>
            <a:bodyPr wrap="none" lIns="0" tIns="0" rIns="0" bIns="0">
              <a:spAutoFit/>
            </a:bodyPr>
            <a:lstStyle/>
            <a:p>
              <a:r>
                <a:rPr lang="en-US" sz="900">
                  <a:solidFill>
                    <a:srgbClr val="000000"/>
                  </a:solidFill>
                </a:rPr>
                <a:t>200.0</a:t>
              </a:r>
              <a:endParaRPr lang="en-US">
                <a:solidFill>
                  <a:srgbClr val="000000"/>
                </a:solidFill>
              </a:endParaRPr>
            </a:p>
          </p:txBody>
        </p:sp>
        <p:sp>
          <p:nvSpPr>
            <p:cNvPr id="125015" name="Rectangle 87"/>
            <p:cNvSpPr>
              <a:spLocks noChangeArrowheads="1"/>
            </p:cNvSpPr>
            <p:nvPr/>
          </p:nvSpPr>
          <p:spPr bwMode="auto">
            <a:xfrm>
              <a:off x="429" y="3134"/>
              <a:ext cx="232" cy="108"/>
            </a:xfrm>
            <a:prstGeom prst="rect">
              <a:avLst/>
            </a:prstGeom>
            <a:noFill/>
            <a:ln w="9525">
              <a:noFill/>
              <a:miter lim="800000"/>
              <a:headEnd/>
              <a:tailEnd/>
            </a:ln>
          </p:spPr>
          <p:txBody>
            <a:bodyPr wrap="none" lIns="0" tIns="0" rIns="0" bIns="0">
              <a:spAutoFit/>
            </a:bodyPr>
            <a:lstStyle/>
            <a:p>
              <a:r>
                <a:rPr lang="en-US" sz="900">
                  <a:solidFill>
                    <a:srgbClr val="000000"/>
                  </a:solidFill>
                </a:rPr>
                <a:t>400.0</a:t>
              </a:r>
              <a:endParaRPr lang="en-US">
                <a:solidFill>
                  <a:srgbClr val="000000"/>
                </a:solidFill>
              </a:endParaRPr>
            </a:p>
          </p:txBody>
        </p:sp>
        <p:sp>
          <p:nvSpPr>
            <p:cNvPr id="125016" name="Rectangle 88"/>
            <p:cNvSpPr>
              <a:spLocks noChangeArrowheads="1"/>
            </p:cNvSpPr>
            <p:nvPr/>
          </p:nvSpPr>
          <p:spPr bwMode="auto">
            <a:xfrm>
              <a:off x="429" y="2862"/>
              <a:ext cx="232" cy="108"/>
            </a:xfrm>
            <a:prstGeom prst="rect">
              <a:avLst/>
            </a:prstGeom>
            <a:noFill/>
            <a:ln w="9525">
              <a:noFill/>
              <a:miter lim="800000"/>
              <a:headEnd/>
              <a:tailEnd/>
            </a:ln>
          </p:spPr>
          <p:txBody>
            <a:bodyPr wrap="none" lIns="0" tIns="0" rIns="0" bIns="0">
              <a:spAutoFit/>
            </a:bodyPr>
            <a:lstStyle/>
            <a:p>
              <a:r>
                <a:rPr lang="en-US" sz="900">
                  <a:solidFill>
                    <a:srgbClr val="000000"/>
                  </a:solidFill>
                </a:rPr>
                <a:t>600.0</a:t>
              </a:r>
              <a:endParaRPr lang="en-US">
                <a:solidFill>
                  <a:srgbClr val="000000"/>
                </a:solidFill>
              </a:endParaRPr>
            </a:p>
          </p:txBody>
        </p:sp>
        <p:sp>
          <p:nvSpPr>
            <p:cNvPr id="125017" name="Rectangle 89"/>
            <p:cNvSpPr>
              <a:spLocks noChangeArrowheads="1"/>
            </p:cNvSpPr>
            <p:nvPr/>
          </p:nvSpPr>
          <p:spPr bwMode="auto">
            <a:xfrm>
              <a:off x="429" y="2591"/>
              <a:ext cx="232" cy="108"/>
            </a:xfrm>
            <a:prstGeom prst="rect">
              <a:avLst/>
            </a:prstGeom>
            <a:noFill/>
            <a:ln w="9525">
              <a:noFill/>
              <a:miter lim="800000"/>
              <a:headEnd/>
              <a:tailEnd/>
            </a:ln>
          </p:spPr>
          <p:txBody>
            <a:bodyPr wrap="none" lIns="0" tIns="0" rIns="0" bIns="0">
              <a:spAutoFit/>
            </a:bodyPr>
            <a:lstStyle/>
            <a:p>
              <a:r>
                <a:rPr lang="en-US" sz="900">
                  <a:solidFill>
                    <a:srgbClr val="000000"/>
                  </a:solidFill>
                </a:rPr>
                <a:t>800.0</a:t>
              </a:r>
              <a:endParaRPr lang="en-US">
                <a:solidFill>
                  <a:srgbClr val="000000"/>
                </a:solidFill>
              </a:endParaRPr>
            </a:p>
          </p:txBody>
        </p:sp>
        <p:sp>
          <p:nvSpPr>
            <p:cNvPr id="125018" name="Rectangle 90"/>
            <p:cNvSpPr>
              <a:spLocks noChangeArrowheads="1"/>
            </p:cNvSpPr>
            <p:nvPr/>
          </p:nvSpPr>
          <p:spPr bwMode="auto">
            <a:xfrm>
              <a:off x="388" y="2321"/>
              <a:ext cx="276" cy="108"/>
            </a:xfrm>
            <a:prstGeom prst="rect">
              <a:avLst/>
            </a:prstGeom>
            <a:noFill/>
            <a:ln w="9525">
              <a:noFill/>
              <a:miter lim="800000"/>
              <a:headEnd/>
              <a:tailEnd/>
            </a:ln>
          </p:spPr>
          <p:txBody>
            <a:bodyPr wrap="none" lIns="0" tIns="0" rIns="0" bIns="0">
              <a:spAutoFit/>
            </a:bodyPr>
            <a:lstStyle/>
            <a:p>
              <a:r>
                <a:rPr lang="en-US" sz="900">
                  <a:solidFill>
                    <a:srgbClr val="000000"/>
                  </a:solidFill>
                </a:rPr>
                <a:t>1000.0</a:t>
              </a:r>
              <a:endParaRPr lang="en-US">
                <a:solidFill>
                  <a:srgbClr val="000000"/>
                </a:solidFill>
              </a:endParaRPr>
            </a:p>
          </p:txBody>
        </p:sp>
        <p:sp>
          <p:nvSpPr>
            <p:cNvPr id="125019" name="Rectangle 91"/>
            <p:cNvSpPr>
              <a:spLocks noChangeArrowheads="1"/>
            </p:cNvSpPr>
            <p:nvPr/>
          </p:nvSpPr>
          <p:spPr bwMode="auto">
            <a:xfrm>
              <a:off x="388" y="2050"/>
              <a:ext cx="276" cy="108"/>
            </a:xfrm>
            <a:prstGeom prst="rect">
              <a:avLst/>
            </a:prstGeom>
            <a:noFill/>
            <a:ln w="9525">
              <a:noFill/>
              <a:miter lim="800000"/>
              <a:headEnd/>
              <a:tailEnd/>
            </a:ln>
          </p:spPr>
          <p:txBody>
            <a:bodyPr wrap="none" lIns="0" tIns="0" rIns="0" bIns="0">
              <a:spAutoFit/>
            </a:bodyPr>
            <a:lstStyle/>
            <a:p>
              <a:r>
                <a:rPr lang="en-US" sz="900">
                  <a:solidFill>
                    <a:srgbClr val="000000"/>
                  </a:solidFill>
                </a:rPr>
                <a:t>1200.0</a:t>
              </a:r>
              <a:endParaRPr lang="en-US">
                <a:solidFill>
                  <a:srgbClr val="000000"/>
                </a:solidFill>
              </a:endParaRPr>
            </a:p>
          </p:txBody>
        </p:sp>
        <p:sp>
          <p:nvSpPr>
            <p:cNvPr id="125020" name="Rectangle 92"/>
            <p:cNvSpPr>
              <a:spLocks noChangeArrowheads="1"/>
            </p:cNvSpPr>
            <p:nvPr/>
          </p:nvSpPr>
          <p:spPr bwMode="auto">
            <a:xfrm>
              <a:off x="388" y="1779"/>
              <a:ext cx="276" cy="108"/>
            </a:xfrm>
            <a:prstGeom prst="rect">
              <a:avLst/>
            </a:prstGeom>
            <a:noFill/>
            <a:ln w="9525">
              <a:noFill/>
              <a:miter lim="800000"/>
              <a:headEnd/>
              <a:tailEnd/>
            </a:ln>
          </p:spPr>
          <p:txBody>
            <a:bodyPr wrap="none" lIns="0" tIns="0" rIns="0" bIns="0">
              <a:spAutoFit/>
            </a:bodyPr>
            <a:lstStyle/>
            <a:p>
              <a:r>
                <a:rPr lang="en-US" sz="900">
                  <a:solidFill>
                    <a:srgbClr val="000000"/>
                  </a:solidFill>
                </a:rPr>
                <a:t>1400.0</a:t>
              </a:r>
              <a:endParaRPr lang="en-US">
                <a:solidFill>
                  <a:srgbClr val="000000"/>
                </a:solidFill>
              </a:endParaRPr>
            </a:p>
          </p:txBody>
        </p:sp>
        <p:sp>
          <p:nvSpPr>
            <p:cNvPr id="125021" name="Rectangle 93"/>
            <p:cNvSpPr>
              <a:spLocks noChangeArrowheads="1"/>
            </p:cNvSpPr>
            <p:nvPr/>
          </p:nvSpPr>
          <p:spPr bwMode="auto">
            <a:xfrm>
              <a:off x="388" y="1508"/>
              <a:ext cx="276" cy="108"/>
            </a:xfrm>
            <a:prstGeom prst="rect">
              <a:avLst/>
            </a:prstGeom>
            <a:noFill/>
            <a:ln w="9525">
              <a:noFill/>
              <a:miter lim="800000"/>
              <a:headEnd/>
              <a:tailEnd/>
            </a:ln>
          </p:spPr>
          <p:txBody>
            <a:bodyPr wrap="none" lIns="0" tIns="0" rIns="0" bIns="0">
              <a:spAutoFit/>
            </a:bodyPr>
            <a:lstStyle/>
            <a:p>
              <a:r>
                <a:rPr lang="en-US" sz="900">
                  <a:solidFill>
                    <a:srgbClr val="000000"/>
                  </a:solidFill>
                </a:rPr>
                <a:t>1600.0</a:t>
              </a:r>
              <a:endParaRPr lang="en-US">
                <a:solidFill>
                  <a:srgbClr val="000000"/>
                </a:solidFill>
              </a:endParaRPr>
            </a:p>
          </p:txBody>
        </p:sp>
        <p:sp>
          <p:nvSpPr>
            <p:cNvPr id="125022" name="Rectangle 94"/>
            <p:cNvSpPr>
              <a:spLocks noChangeArrowheads="1"/>
            </p:cNvSpPr>
            <p:nvPr/>
          </p:nvSpPr>
          <p:spPr bwMode="auto">
            <a:xfrm>
              <a:off x="388" y="1237"/>
              <a:ext cx="276" cy="108"/>
            </a:xfrm>
            <a:prstGeom prst="rect">
              <a:avLst/>
            </a:prstGeom>
            <a:noFill/>
            <a:ln w="9525">
              <a:noFill/>
              <a:miter lim="800000"/>
              <a:headEnd/>
              <a:tailEnd/>
            </a:ln>
          </p:spPr>
          <p:txBody>
            <a:bodyPr wrap="none" lIns="0" tIns="0" rIns="0" bIns="0">
              <a:spAutoFit/>
            </a:bodyPr>
            <a:lstStyle/>
            <a:p>
              <a:r>
                <a:rPr lang="en-US" sz="900">
                  <a:solidFill>
                    <a:srgbClr val="000000"/>
                  </a:solidFill>
                </a:rPr>
                <a:t>1800.0</a:t>
              </a:r>
              <a:endParaRPr lang="en-US">
                <a:solidFill>
                  <a:srgbClr val="000000"/>
                </a:solidFill>
              </a:endParaRPr>
            </a:p>
          </p:txBody>
        </p:sp>
        <p:sp>
          <p:nvSpPr>
            <p:cNvPr id="125023" name="Rectangle 95"/>
            <p:cNvSpPr>
              <a:spLocks noChangeArrowheads="1"/>
            </p:cNvSpPr>
            <p:nvPr/>
          </p:nvSpPr>
          <p:spPr bwMode="auto">
            <a:xfrm>
              <a:off x="780" y="3782"/>
              <a:ext cx="337" cy="108"/>
            </a:xfrm>
            <a:prstGeom prst="rect">
              <a:avLst/>
            </a:prstGeom>
            <a:noFill/>
            <a:ln w="9525">
              <a:noFill/>
              <a:miter lim="800000"/>
              <a:headEnd/>
              <a:tailEnd/>
            </a:ln>
          </p:spPr>
          <p:txBody>
            <a:bodyPr wrap="none" lIns="0" tIns="0" rIns="0" bIns="0">
              <a:spAutoFit/>
            </a:bodyPr>
            <a:lstStyle/>
            <a:p>
              <a:r>
                <a:rPr lang="en-US" sz="900">
                  <a:solidFill>
                    <a:srgbClr val="000000"/>
                  </a:solidFill>
                </a:rPr>
                <a:t>Limpopo</a:t>
              </a:r>
              <a:endParaRPr lang="en-US">
                <a:solidFill>
                  <a:srgbClr val="000000"/>
                </a:solidFill>
              </a:endParaRPr>
            </a:p>
          </p:txBody>
        </p:sp>
        <p:sp>
          <p:nvSpPr>
            <p:cNvPr id="125024" name="Rectangle 96"/>
            <p:cNvSpPr>
              <a:spLocks noChangeArrowheads="1"/>
            </p:cNvSpPr>
            <p:nvPr/>
          </p:nvSpPr>
          <p:spPr bwMode="auto">
            <a:xfrm>
              <a:off x="1352" y="3782"/>
              <a:ext cx="193" cy="108"/>
            </a:xfrm>
            <a:prstGeom prst="rect">
              <a:avLst/>
            </a:prstGeom>
            <a:noFill/>
            <a:ln w="9525">
              <a:noFill/>
              <a:miter lim="800000"/>
              <a:headEnd/>
              <a:tailEnd/>
            </a:ln>
          </p:spPr>
          <p:txBody>
            <a:bodyPr wrap="none" lIns="0" tIns="0" rIns="0" bIns="0">
              <a:spAutoFit/>
            </a:bodyPr>
            <a:lstStyle/>
            <a:p>
              <a:r>
                <a:rPr lang="en-US" sz="900">
                  <a:solidFill>
                    <a:srgbClr val="000000"/>
                  </a:solidFill>
                </a:rPr>
                <a:t>KZN</a:t>
              </a:r>
              <a:endParaRPr lang="en-US">
                <a:solidFill>
                  <a:srgbClr val="000000"/>
                </a:solidFill>
              </a:endParaRPr>
            </a:p>
          </p:txBody>
        </p:sp>
        <p:sp>
          <p:nvSpPr>
            <p:cNvPr id="125025" name="Rectangle 97"/>
            <p:cNvSpPr>
              <a:spLocks noChangeArrowheads="1"/>
            </p:cNvSpPr>
            <p:nvPr/>
          </p:nvSpPr>
          <p:spPr bwMode="auto">
            <a:xfrm>
              <a:off x="1716" y="3782"/>
              <a:ext cx="490" cy="108"/>
            </a:xfrm>
            <a:prstGeom prst="rect">
              <a:avLst/>
            </a:prstGeom>
            <a:noFill/>
            <a:ln w="9525">
              <a:noFill/>
              <a:miter lim="800000"/>
              <a:headEnd/>
              <a:tailEnd/>
            </a:ln>
          </p:spPr>
          <p:txBody>
            <a:bodyPr wrap="none" lIns="0" tIns="0" rIns="0" bIns="0">
              <a:spAutoFit/>
            </a:bodyPr>
            <a:lstStyle/>
            <a:p>
              <a:r>
                <a:rPr lang="en-US" sz="900">
                  <a:solidFill>
                    <a:srgbClr val="000000"/>
                  </a:solidFill>
                </a:rPr>
                <a:t>Mpumalanga</a:t>
              </a:r>
              <a:endParaRPr lang="en-US">
                <a:solidFill>
                  <a:srgbClr val="000000"/>
                </a:solidFill>
              </a:endParaRPr>
            </a:p>
          </p:txBody>
        </p:sp>
        <p:sp>
          <p:nvSpPr>
            <p:cNvPr id="125026" name="Rectangle 98"/>
            <p:cNvSpPr>
              <a:spLocks noChangeArrowheads="1"/>
            </p:cNvSpPr>
            <p:nvPr/>
          </p:nvSpPr>
          <p:spPr bwMode="auto">
            <a:xfrm>
              <a:off x="2263" y="3782"/>
              <a:ext cx="404" cy="108"/>
            </a:xfrm>
            <a:prstGeom prst="rect">
              <a:avLst/>
            </a:prstGeom>
            <a:noFill/>
            <a:ln w="9525">
              <a:noFill/>
              <a:miter lim="800000"/>
              <a:headEnd/>
              <a:tailEnd/>
            </a:ln>
          </p:spPr>
          <p:txBody>
            <a:bodyPr wrap="none" lIns="0" tIns="0" rIns="0" bIns="0">
              <a:spAutoFit/>
            </a:bodyPr>
            <a:lstStyle/>
            <a:p>
              <a:r>
                <a:rPr lang="en-US" sz="900">
                  <a:solidFill>
                    <a:srgbClr val="000000"/>
                  </a:solidFill>
                </a:rPr>
                <a:t>Free State</a:t>
              </a:r>
              <a:endParaRPr lang="en-US">
                <a:solidFill>
                  <a:srgbClr val="000000"/>
                </a:solidFill>
              </a:endParaRPr>
            </a:p>
          </p:txBody>
        </p:sp>
        <p:sp>
          <p:nvSpPr>
            <p:cNvPr id="125027" name="Rectangle 99"/>
            <p:cNvSpPr>
              <a:spLocks noChangeArrowheads="1"/>
            </p:cNvSpPr>
            <p:nvPr/>
          </p:nvSpPr>
          <p:spPr bwMode="auto">
            <a:xfrm>
              <a:off x="2701" y="3782"/>
              <a:ext cx="545" cy="108"/>
            </a:xfrm>
            <a:prstGeom prst="rect">
              <a:avLst/>
            </a:prstGeom>
            <a:noFill/>
            <a:ln w="9525">
              <a:noFill/>
              <a:miter lim="800000"/>
              <a:headEnd/>
              <a:tailEnd/>
            </a:ln>
          </p:spPr>
          <p:txBody>
            <a:bodyPr wrap="none" lIns="0" tIns="0" rIns="0" bIns="0">
              <a:spAutoFit/>
            </a:bodyPr>
            <a:lstStyle/>
            <a:p>
              <a:r>
                <a:rPr lang="en-US" sz="900">
                  <a:solidFill>
                    <a:srgbClr val="000000"/>
                  </a:solidFill>
                </a:rPr>
                <a:t>Western Cape</a:t>
              </a:r>
              <a:endParaRPr lang="en-US">
                <a:solidFill>
                  <a:srgbClr val="000000"/>
                </a:solidFill>
              </a:endParaRPr>
            </a:p>
          </p:txBody>
        </p:sp>
        <p:sp>
          <p:nvSpPr>
            <p:cNvPr id="125028" name="Rectangle 100"/>
            <p:cNvSpPr>
              <a:spLocks noChangeArrowheads="1"/>
            </p:cNvSpPr>
            <p:nvPr/>
          </p:nvSpPr>
          <p:spPr bwMode="auto">
            <a:xfrm>
              <a:off x="3218" y="3782"/>
              <a:ext cx="519" cy="108"/>
            </a:xfrm>
            <a:prstGeom prst="rect">
              <a:avLst/>
            </a:prstGeom>
            <a:noFill/>
            <a:ln w="9525">
              <a:noFill/>
              <a:miter lim="800000"/>
              <a:headEnd/>
              <a:tailEnd/>
            </a:ln>
          </p:spPr>
          <p:txBody>
            <a:bodyPr wrap="none" lIns="0" tIns="0" rIns="0" bIns="0">
              <a:spAutoFit/>
            </a:bodyPr>
            <a:lstStyle/>
            <a:p>
              <a:r>
                <a:rPr lang="en-US" sz="900">
                  <a:solidFill>
                    <a:srgbClr val="000000"/>
                  </a:solidFill>
                </a:rPr>
                <a:t>Eastern Cape</a:t>
              </a:r>
              <a:endParaRPr lang="en-US">
                <a:solidFill>
                  <a:srgbClr val="000000"/>
                </a:solidFill>
              </a:endParaRPr>
            </a:p>
          </p:txBody>
        </p:sp>
        <p:sp>
          <p:nvSpPr>
            <p:cNvPr id="125029" name="Rectangle 101"/>
            <p:cNvSpPr>
              <a:spLocks noChangeArrowheads="1"/>
            </p:cNvSpPr>
            <p:nvPr/>
          </p:nvSpPr>
          <p:spPr bwMode="auto">
            <a:xfrm>
              <a:off x="3761" y="3782"/>
              <a:ext cx="436" cy="108"/>
            </a:xfrm>
            <a:prstGeom prst="rect">
              <a:avLst/>
            </a:prstGeom>
            <a:noFill/>
            <a:ln w="9525">
              <a:noFill/>
              <a:miter lim="800000"/>
              <a:headEnd/>
              <a:tailEnd/>
            </a:ln>
          </p:spPr>
          <p:txBody>
            <a:bodyPr wrap="none" lIns="0" tIns="0" rIns="0" bIns="0">
              <a:spAutoFit/>
            </a:bodyPr>
            <a:lstStyle/>
            <a:p>
              <a:r>
                <a:rPr lang="en-US" sz="900">
                  <a:solidFill>
                    <a:srgbClr val="000000"/>
                  </a:solidFill>
                </a:rPr>
                <a:t>North West</a:t>
              </a:r>
              <a:endParaRPr lang="en-US">
                <a:solidFill>
                  <a:srgbClr val="000000"/>
                </a:solidFill>
              </a:endParaRPr>
            </a:p>
          </p:txBody>
        </p:sp>
        <p:sp>
          <p:nvSpPr>
            <p:cNvPr id="125030" name="Rectangle 102"/>
            <p:cNvSpPr>
              <a:spLocks noChangeArrowheads="1"/>
            </p:cNvSpPr>
            <p:nvPr/>
          </p:nvSpPr>
          <p:spPr bwMode="auto">
            <a:xfrm>
              <a:off x="4309" y="3782"/>
              <a:ext cx="343" cy="108"/>
            </a:xfrm>
            <a:prstGeom prst="rect">
              <a:avLst/>
            </a:prstGeom>
            <a:noFill/>
            <a:ln w="9525">
              <a:noFill/>
              <a:miter lim="800000"/>
              <a:headEnd/>
              <a:tailEnd/>
            </a:ln>
          </p:spPr>
          <p:txBody>
            <a:bodyPr wrap="none" lIns="0" tIns="0" rIns="0" bIns="0">
              <a:spAutoFit/>
            </a:bodyPr>
            <a:lstStyle/>
            <a:p>
              <a:r>
                <a:rPr lang="en-US" sz="900">
                  <a:solidFill>
                    <a:srgbClr val="000000"/>
                  </a:solidFill>
                </a:rPr>
                <a:t>Northern</a:t>
              </a:r>
              <a:endParaRPr lang="en-US">
                <a:solidFill>
                  <a:srgbClr val="000000"/>
                </a:solidFill>
              </a:endParaRPr>
            </a:p>
          </p:txBody>
        </p:sp>
        <p:sp>
          <p:nvSpPr>
            <p:cNvPr id="125031" name="Rectangle 103"/>
            <p:cNvSpPr>
              <a:spLocks noChangeArrowheads="1"/>
            </p:cNvSpPr>
            <p:nvPr/>
          </p:nvSpPr>
          <p:spPr bwMode="auto">
            <a:xfrm>
              <a:off x="4365" y="3874"/>
              <a:ext cx="223" cy="108"/>
            </a:xfrm>
            <a:prstGeom prst="rect">
              <a:avLst/>
            </a:prstGeom>
            <a:noFill/>
            <a:ln w="9525">
              <a:noFill/>
              <a:miter lim="800000"/>
              <a:headEnd/>
              <a:tailEnd/>
            </a:ln>
          </p:spPr>
          <p:txBody>
            <a:bodyPr wrap="none" lIns="0" tIns="0" rIns="0" bIns="0">
              <a:spAutoFit/>
            </a:bodyPr>
            <a:lstStyle/>
            <a:p>
              <a:r>
                <a:rPr lang="en-US" sz="900">
                  <a:solidFill>
                    <a:srgbClr val="000000"/>
                  </a:solidFill>
                </a:rPr>
                <a:t>Cape</a:t>
              </a:r>
              <a:endParaRPr lang="en-US">
                <a:solidFill>
                  <a:srgbClr val="000000"/>
                </a:solidFill>
              </a:endParaRPr>
            </a:p>
          </p:txBody>
        </p:sp>
        <p:sp>
          <p:nvSpPr>
            <p:cNvPr id="125032" name="Rectangle 104"/>
            <p:cNvSpPr>
              <a:spLocks noChangeArrowheads="1"/>
            </p:cNvSpPr>
            <p:nvPr/>
          </p:nvSpPr>
          <p:spPr bwMode="auto">
            <a:xfrm>
              <a:off x="4815" y="3782"/>
              <a:ext cx="337" cy="108"/>
            </a:xfrm>
            <a:prstGeom prst="rect">
              <a:avLst/>
            </a:prstGeom>
            <a:noFill/>
            <a:ln w="9525">
              <a:noFill/>
              <a:miter lim="800000"/>
              <a:headEnd/>
              <a:tailEnd/>
            </a:ln>
          </p:spPr>
          <p:txBody>
            <a:bodyPr wrap="none" lIns="0" tIns="0" rIns="0" bIns="0">
              <a:spAutoFit/>
            </a:bodyPr>
            <a:lstStyle/>
            <a:p>
              <a:r>
                <a:rPr lang="en-US" sz="900">
                  <a:solidFill>
                    <a:srgbClr val="000000"/>
                  </a:solidFill>
                </a:rPr>
                <a:t>Gauteng</a:t>
              </a:r>
              <a:endParaRPr lang="en-US">
                <a:solidFill>
                  <a:srgbClr val="000000"/>
                </a:solidFill>
              </a:endParaRPr>
            </a:p>
          </p:txBody>
        </p:sp>
        <p:sp>
          <p:nvSpPr>
            <p:cNvPr id="125033" name="Rectangle 105"/>
            <p:cNvSpPr>
              <a:spLocks noChangeArrowheads="1"/>
            </p:cNvSpPr>
            <p:nvPr/>
          </p:nvSpPr>
          <p:spPr bwMode="auto">
            <a:xfrm>
              <a:off x="2783" y="4000"/>
              <a:ext cx="371" cy="110"/>
            </a:xfrm>
            <a:prstGeom prst="rect">
              <a:avLst/>
            </a:prstGeom>
            <a:noFill/>
            <a:ln w="9525">
              <a:noFill/>
              <a:miter lim="800000"/>
              <a:headEnd/>
              <a:tailEnd/>
            </a:ln>
          </p:spPr>
          <p:txBody>
            <a:bodyPr wrap="none" lIns="0" tIns="0" rIns="0" bIns="0">
              <a:spAutoFit/>
            </a:bodyPr>
            <a:lstStyle/>
            <a:p>
              <a:r>
                <a:rPr lang="en-US" sz="900" b="1">
                  <a:solidFill>
                    <a:srgbClr val="000000"/>
                  </a:solidFill>
                </a:rPr>
                <a:t>Province</a:t>
              </a:r>
              <a:endParaRPr lang="en-US">
                <a:solidFill>
                  <a:srgbClr val="000000"/>
                </a:solidFill>
              </a:endParaRPr>
            </a:p>
          </p:txBody>
        </p:sp>
        <p:sp>
          <p:nvSpPr>
            <p:cNvPr id="125034" name="Rectangle 106"/>
            <p:cNvSpPr>
              <a:spLocks noChangeArrowheads="1"/>
            </p:cNvSpPr>
            <p:nvPr/>
          </p:nvSpPr>
          <p:spPr bwMode="auto">
            <a:xfrm rot="16200000">
              <a:off x="110" y="2413"/>
              <a:ext cx="418" cy="110"/>
            </a:xfrm>
            <a:prstGeom prst="rect">
              <a:avLst/>
            </a:prstGeom>
            <a:noFill/>
            <a:ln w="9525">
              <a:noFill/>
              <a:miter lim="800000"/>
              <a:headEnd/>
              <a:tailEnd/>
            </a:ln>
          </p:spPr>
          <p:txBody>
            <a:bodyPr wrap="none" lIns="0" tIns="0" rIns="0" bIns="0">
              <a:spAutoFit/>
            </a:bodyPr>
            <a:lstStyle/>
            <a:p>
              <a:r>
                <a:rPr lang="en-US" sz="900" b="1">
                  <a:solidFill>
                    <a:srgbClr val="000000"/>
                  </a:solidFill>
                </a:rPr>
                <a:t>R millions</a:t>
              </a:r>
              <a:endParaRPr lang="en-US">
                <a:solidFill>
                  <a:srgbClr val="000000"/>
                </a:solidFill>
              </a:endParaRPr>
            </a:p>
          </p:txBody>
        </p:sp>
        <p:sp>
          <p:nvSpPr>
            <p:cNvPr id="125035" name="Rectangle 107"/>
            <p:cNvSpPr>
              <a:spLocks noChangeArrowheads="1"/>
            </p:cNvSpPr>
            <p:nvPr/>
          </p:nvSpPr>
          <p:spPr bwMode="auto">
            <a:xfrm>
              <a:off x="5269" y="2223"/>
              <a:ext cx="281" cy="553"/>
            </a:xfrm>
            <a:prstGeom prst="rect">
              <a:avLst/>
            </a:prstGeom>
            <a:solidFill>
              <a:srgbClr val="FFFFFF"/>
            </a:solidFill>
            <a:ln w="0">
              <a:solidFill>
                <a:srgbClr val="000000"/>
              </a:solidFill>
              <a:miter lim="800000"/>
              <a:headEnd/>
              <a:tailEnd/>
            </a:ln>
          </p:spPr>
          <p:txBody>
            <a:bodyPr/>
            <a:lstStyle/>
            <a:p>
              <a:endParaRPr lang="en-US">
                <a:solidFill>
                  <a:srgbClr val="000000"/>
                </a:solidFill>
              </a:endParaRPr>
            </a:p>
          </p:txBody>
        </p:sp>
        <p:sp>
          <p:nvSpPr>
            <p:cNvPr id="125036" name="Rectangle 108"/>
            <p:cNvSpPr>
              <a:spLocks noChangeArrowheads="1"/>
            </p:cNvSpPr>
            <p:nvPr/>
          </p:nvSpPr>
          <p:spPr bwMode="auto">
            <a:xfrm>
              <a:off x="5294" y="2257"/>
              <a:ext cx="46" cy="46"/>
            </a:xfrm>
            <a:prstGeom prst="rect">
              <a:avLst/>
            </a:prstGeom>
            <a:solidFill>
              <a:srgbClr val="9999FF"/>
            </a:solidFill>
            <a:ln w="11113">
              <a:solidFill>
                <a:srgbClr val="000000"/>
              </a:solidFill>
              <a:miter lim="800000"/>
              <a:headEnd/>
              <a:tailEnd/>
            </a:ln>
          </p:spPr>
          <p:txBody>
            <a:bodyPr/>
            <a:lstStyle/>
            <a:p>
              <a:endParaRPr lang="en-US">
                <a:solidFill>
                  <a:srgbClr val="000000"/>
                </a:solidFill>
              </a:endParaRPr>
            </a:p>
          </p:txBody>
        </p:sp>
        <p:sp>
          <p:nvSpPr>
            <p:cNvPr id="125037" name="Rectangle 109"/>
            <p:cNvSpPr>
              <a:spLocks noChangeArrowheads="1"/>
            </p:cNvSpPr>
            <p:nvPr/>
          </p:nvSpPr>
          <p:spPr bwMode="auto">
            <a:xfrm>
              <a:off x="5357" y="2239"/>
              <a:ext cx="210" cy="108"/>
            </a:xfrm>
            <a:prstGeom prst="rect">
              <a:avLst/>
            </a:prstGeom>
            <a:noFill/>
            <a:ln w="9525">
              <a:noFill/>
              <a:miter lim="800000"/>
              <a:headEnd/>
              <a:tailEnd/>
            </a:ln>
          </p:spPr>
          <p:txBody>
            <a:bodyPr wrap="none" lIns="0" tIns="0" rIns="0" bIns="0">
              <a:spAutoFit/>
            </a:bodyPr>
            <a:lstStyle/>
            <a:p>
              <a:r>
                <a:rPr lang="en-US" sz="900">
                  <a:solidFill>
                    <a:srgbClr val="000000"/>
                  </a:solidFill>
                </a:rPr>
                <a:t>2001</a:t>
              </a:r>
              <a:endParaRPr lang="en-US">
                <a:solidFill>
                  <a:srgbClr val="000000"/>
                </a:solidFill>
              </a:endParaRPr>
            </a:p>
          </p:txBody>
        </p:sp>
        <p:sp>
          <p:nvSpPr>
            <p:cNvPr id="125038" name="Rectangle 110"/>
            <p:cNvSpPr>
              <a:spLocks noChangeArrowheads="1"/>
            </p:cNvSpPr>
            <p:nvPr/>
          </p:nvSpPr>
          <p:spPr bwMode="auto">
            <a:xfrm>
              <a:off x="5294" y="2368"/>
              <a:ext cx="46" cy="45"/>
            </a:xfrm>
            <a:prstGeom prst="rect">
              <a:avLst/>
            </a:prstGeom>
            <a:solidFill>
              <a:srgbClr val="993366"/>
            </a:solidFill>
            <a:ln w="11113">
              <a:solidFill>
                <a:srgbClr val="000000"/>
              </a:solidFill>
              <a:miter lim="800000"/>
              <a:headEnd/>
              <a:tailEnd/>
            </a:ln>
          </p:spPr>
          <p:txBody>
            <a:bodyPr/>
            <a:lstStyle/>
            <a:p>
              <a:endParaRPr lang="en-US">
                <a:solidFill>
                  <a:srgbClr val="000000"/>
                </a:solidFill>
              </a:endParaRPr>
            </a:p>
          </p:txBody>
        </p:sp>
        <p:sp>
          <p:nvSpPr>
            <p:cNvPr id="125039" name="Rectangle 111"/>
            <p:cNvSpPr>
              <a:spLocks noChangeArrowheads="1"/>
            </p:cNvSpPr>
            <p:nvPr/>
          </p:nvSpPr>
          <p:spPr bwMode="auto">
            <a:xfrm>
              <a:off x="5357" y="2350"/>
              <a:ext cx="210" cy="108"/>
            </a:xfrm>
            <a:prstGeom prst="rect">
              <a:avLst/>
            </a:prstGeom>
            <a:noFill/>
            <a:ln w="9525">
              <a:noFill/>
              <a:miter lim="800000"/>
              <a:headEnd/>
              <a:tailEnd/>
            </a:ln>
          </p:spPr>
          <p:txBody>
            <a:bodyPr wrap="none" lIns="0" tIns="0" rIns="0" bIns="0">
              <a:spAutoFit/>
            </a:bodyPr>
            <a:lstStyle/>
            <a:p>
              <a:r>
                <a:rPr lang="en-US" sz="900">
                  <a:solidFill>
                    <a:srgbClr val="000000"/>
                  </a:solidFill>
                </a:rPr>
                <a:t>2002</a:t>
              </a:r>
              <a:endParaRPr lang="en-US">
                <a:solidFill>
                  <a:srgbClr val="000000"/>
                </a:solidFill>
              </a:endParaRPr>
            </a:p>
          </p:txBody>
        </p:sp>
        <p:sp>
          <p:nvSpPr>
            <p:cNvPr id="125040" name="Rectangle 112"/>
            <p:cNvSpPr>
              <a:spLocks noChangeArrowheads="1"/>
            </p:cNvSpPr>
            <p:nvPr/>
          </p:nvSpPr>
          <p:spPr bwMode="auto">
            <a:xfrm>
              <a:off x="5294" y="2478"/>
              <a:ext cx="46" cy="46"/>
            </a:xfrm>
            <a:prstGeom prst="rect">
              <a:avLst/>
            </a:prstGeom>
            <a:solidFill>
              <a:srgbClr val="FFFFCC"/>
            </a:solidFill>
            <a:ln w="11113">
              <a:solidFill>
                <a:srgbClr val="000000"/>
              </a:solidFill>
              <a:miter lim="800000"/>
              <a:headEnd/>
              <a:tailEnd/>
            </a:ln>
          </p:spPr>
          <p:txBody>
            <a:bodyPr/>
            <a:lstStyle/>
            <a:p>
              <a:endParaRPr lang="en-US">
                <a:solidFill>
                  <a:srgbClr val="000000"/>
                </a:solidFill>
              </a:endParaRPr>
            </a:p>
          </p:txBody>
        </p:sp>
        <p:sp>
          <p:nvSpPr>
            <p:cNvPr id="125041" name="Rectangle 113"/>
            <p:cNvSpPr>
              <a:spLocks noChangeArrowheads="1"/>
            </p:cNvSpPr>
            <p:nvPr/>
          </p:nvSpPr>
          <p:spPr bwMode="auto">
            <a:xfrm>
              <a:off x="5357" y="2460"/>
              <a:ext cx="210" cy="108"/>
            </a:xfrm>
            <a:prstGeom prst="rect">
              <a:avLst/>
            </a:prstGeom>
            <a:noFill/>
            <a:ln w="9525">
              <a:noFill/>
              <a:miter lim="800000"/>
              <a:headEnd/>
              <a:tailEnd/>
            </a:ln>
          </p:spPr>
          <p:txBody>
            <a:bodyPr wrap="none" lIns="0" tIns="0" rIns="0" bIns="0">
              <a:spAutoFit/>
            </a:bodyPr>
            <a:lstStyle/>
            <a:p>
              <a:r>
                <a:rPr lang="en-US" sz="900">
                  <a:solidFill>
                    <a:srgbClr val="000000"/>
                  </a:solidFill>
                </a:rPr>
                <a:t>2003</a:t>
              </a:r>
              <a:endParaRPr lang="en-US">
                <a:solidFill>
                  <a:srgbClr val="000000"/>
                </a:solidFill>
              </a:endParaRPr>
            </a:p>
          </p:txBody>
        </p:sp>
        <p:sp>
          <p:nvSpPr>
            <p:cNvPr id="125042" name="Rectangle 114"/>
            <p:cNvSpPr>
              <a:spLocks noChangeArrowheads="1"/>
            </p:cNvSpPr>
            <p:nvPr/>
          </p:nvSpPr>
          <p:spPr bwMode="auto">
            <a:xfrm>
              <a:off x="5294" y="2589"/>
              <a:ext cx="46" cy="45"/>
            </a:xfrm>
            <a:prstGeom prst="rect">
              <a:avLst/>
            </a:prstGeom>
            <a:solidFill>
              <a:srgbClr val="CCFFFF"/>
            </a:solidFill>
            <a:ln w="11113">
              <a:solidFill>
                <a:srgbClr val="000000"/>
              </a:solidFill>
              <a:miter lim="800000"/>
              <a:headEnd/>
              <a:tailEnd/>
            </a:ln>
          </p:spPr>
          <p:txBody>
            <a:bodyPr/>
            <a:lstStyle/>
            <a:p>
              <a:endParaRPr lang="en-US">
                <a:solidFill>
                  <a:srgbClr val="000000"/>
                </a:solidFill>
              </a:endParaRPr>
            </a:p>
          </p:txBody>
        </p:sp>
        <p:sp>
          <p:nvSpPr>
            <p:cNvPr id="125043" name="Rectangle 115"/>
            <p:cNvSpPr>
              <a:spLocks noChangeArrowheads="1"/>
            </p:cNvSpPr>
            <p:nvPr/>
          </p:nvSpPr>
          <p:spPr bwMode="auto">
            <a:xfrm>
              <a:off x="5357" y="2571"/>
              <a:ext cx="210" cy="108"/>
            </a:xfrm>
            <a:prstGeom prst="rect">
              <a:avLst/>
            </a:prstGeom>
            <a:noFill/>
            <a:ln w="9525">
              <a:noFill/>
              <a:miter lim="800000"/>
              <a:headEnd/>
              <a:tailEnd/>
            </a:ln>
          </p:spPr>
          <p:txBody>
            <a:bodyPr wrap="none" lIns="0" tIns="0" rIns="0" bIns="0">
              <a:spAutoFit/>
            </a:bodyPr>
            <a:lstStyle/>
            <a:p>
              <a:r>
                <a:rPr lang="en-US" sz="900">
                  <a:solidFill>
                    <a:srgbClr val="000000"/>
                  </a:solidFill>
                </a:rPr>
                <a:t>2004</a:t>
              </a:r>
              <a:endParaRPr lang="en-US">
                <a:solidFill>
                  <a:srgbClr val="000000"/>
                </a:solidFill>
              </a:endParaRPr>
            </a:p>
          </p:txBody>
        </p:sp>
        <p:sp>
          <p:nvSpPr>
            <p:cNvPr id="125044" name="Rectangle 116"/>
            <p:cNvSpPr>
              <a:spLocks noChangeArrowheads="1"/>
            </p:cNvSpPr>
            <p:nvPr/>
          </p:nvSpPr>
          <p:spPr bwMode="auto">
            <a:xfrm>
              <a:off x="5294" y="2699"/>
              <a:ext cx="46" cy="46"/>
            </a:xfrm>
            <a:prstGeom prst="rect">
              <a:avLst/>
            </a:prstGeom>
            <a:solidFill>
              <a:srgbClr val="660066"/>
            </a:solidFill>
            <a:ln w="11113">
              <a:solidFill>
                <a:srgbClr val="000000"/>
              </a:solidFill>
              <a:miter lim="800000"/>
              <a:headEnd/>
              <a:tailEnd/>
            </a:ln>
          </p:spPr>
          <p:txBody>
            <a:bodyPr/>
            <a:lstStyle/>
            <a:p>
              <a:endParaRPr lang="en-US">
                <a:solidFill>
                  <a:srgbClr val="000000"/>
                </a:solidFill>
              </a:endParaRPr>
            </a:p>
          </p:txBody>
        </p:sp>
        <p:sp>
          <p:nvSpPr>
            <p:cNvPr id="125045" name="Rectangle 117"/>
            <p:cNvSpPr>
              <a:spLocks noChangeArrowheads="1"/>
            </p:cNvSpPr>
            <p:nvPr/>
          </p:nvSpPr>
          <p:spPr bwMode="auto">
            <a:xfrm>
              <a:off x="5357" y="2681"/>
              <a:ext cx="210" cy="108"/>
            </a:xfrm>
            <a:prstGeom prst="rect">
              <a:avLst/>
            </a:prstGeom>
            <a:noFill/>
            <a:ln w="9525">
              <a:noFill/>
              <a:miter lim="800000"/>
              <a:headEnd/>
              <a:tailEnd/>
            </a:ln>
          </p:spPr>
          <p:txBody>
            <a:bodyPr wrap="none" lIns="0" tIns="0" rIns="0" bIns="0">
              <a:spAutoFit/>
            </a:bodyPr>
            <a:lstStyle/>
            <a:p>
              <a:r>
                <a:rPr lang="en-US" sz="900">
                  <a:solidFill>
                    <a:srgbClr val="000000"/>
                  </a:solidFill>
                </a:rPr>
                <a:t>2005</a:t>
              </a:r>
              <a:endParaRPr lang="en-US">
                <a:solidFill>
                  <a:srgbClr val="000000"/>
                </a:solidFill>
              </a:endParaRPr>
            </a:p>
          </p:txBody>
        </p:sp>
      </p:grpSp>
    </p:spTree>
    <p:extLst>
      <p:ext uri="{BB962C8B-B14F-4D97-AF65-F5344CB8AC3E}">
        <p14:creationId xmlns:p14="http://schemas.microsoft.com/office/powerpoint/2010/main" val="222788156"/>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lnSpcReduction="10000"/>
          </a:bodyPr>
          <a:lstStyle/>
          <a:p>
            <a:r>
              <a:rPr lang="en-US" b="1" dirty="0" smtClean="0"/>
              <a:t>Mexico</a:t>
            </a:r>
          </a:p>
          <a:p>
            <a:r>
              <a:rPr lang="en-US" dirty="0" smtClean="0"/>
              <a:t>• GDP 2009 US$ 866.3bn</a:t>
            </a:r>
          </a:p>
          <a:p>
            <a:r>
              <a:rPr lang="it-IT" dirty="0" smtClean="0"/>
              <a:t>• GDP per capita 2009 US$ 8,040</a:t>
            </a:r>
          </a:p>
          <a:p>
            <a:r>
              <a:rPr lang="en-US" dirty="0" smtClean="0"/>
              <a:t>• Merchandise export 2008 US$ 291.7bn</a:t>
            </a:r>
          </a:p>
          <a:p>
            <a:r>
              <a:rPr lang="en-US" dirty="0" smtClean="0"/>
              <a:t>• Merchandise import 2008 US$ 323.2bn</a:t>
            </a:r>
          </a:p>
          <a:p>
            <a:r>
              <a:rPr lang="en-US" dirty="0" smtClean="0"/>
              <a:t>• </a:t>
            </a:r>
            <a:r>
              <a:rPr lang="en-US" dirty="0" err="1" smtClean="0"/>
              <a:t>Urbanisation</a:t>
            </a:r>
            <a:r>
              <a:rPr lang="en-US" dirty="0" smtClean="0"/>
              <a:t> 2009 77.5 %</a:t>
            </a:r>
          </a:p>
          <a:p>
            <a:r>
              <a:rPr lang="en-US" dirty="0" smtClean="0"/>
              <a:t>• Size of logistics market ('03) US$ 50bn</a:t>
            </a:r>
          </a:p>
          <a:p>
            <a:r>
              <a:rPr lang="en-US" dirty="0" smtClean="0"/>
              <a:t>• Logistics Performance Index 3.05 (#50)</a:t>
            </a:r>
            <a:endParaRPr lang="en-US" dirty="0"/>
          </a:p>
        </p:txBody>
      </p:sp>
    </p:spTree>
    <p:extLst>
      <p:ext uri="{BB962C8B-B14F-4D97-AF65-F5344CB8AC3E}">
        <p14:creationId xmlns:p14="http://schemas.microsoft.com/office/powerpoint/2010/main" val="1159957552"/>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lnSpcReduction="10000"/>
          </a:bodyPr>
          <a:lstStyle/>
          <a:p>
            <a:r>
              <a:rPr lang="en-US" b="1" dirty="0" smtClean="0"/>
              <a:t>Russia</a:t>
            </a:r>
          </a:p>
          <a:p>
            <a:r>
              <a:rPr lang="en-US" dirty="0" smtClean="0"/>
              <a:t>• GDP 2009 US$ 1,254.7bn</a:t>
            </a:r>
          </a:p>
          <a:p>
            <a:r>
              <a:rPr lang="it-IT" dirty="0" smtClean="0"/>
              <a:t>• GDP per capita 2009 US$ 8,873.6</a:t>
            </a:r>
          </a:p>
          <a:p>
            <a:r>
              <a:rPr lang="en-US" dirty="0" smtClean="0"/>
              <a:t>• Merchandise export 2008 US$ 471.6bn</a:t>
            </a:r>
          </a:p>
          <a:p>
            <a:r>
              <a:rPr lang="en-US" dirty="0" smtClean="0"/>
              <a:t>• Merchandise import 2008 US$ 291.9bn</a:t>
            </a:r>
          </a:p>
          <a:p>
            <a:r>
              <a:rPr lang="en-US" dirty="0" smtClean="0"/>
              <a:t>• </a:t>
            </a:r>
            <a:r>
              <a:rPr lang="en-US" dirty="0" err="1" smtClean="0"/>
              <a:t>Urbanisation</a:t>
            </a:r>
            <a:r>
              <a:rPr lang="en-US" dirty="0" smtClean="0"/>
              <a:t> 2009 73.1 %</a:t>
            </a:r>
          </a:p>
          <a:p>
            <a:r>
              <a:rPr lang="en-US" dirty="0" smtClean="0"/>
              <a:t>• Size of logistics market ('09) US$ 49bn</a:t>
            </a:r>
          </a:p>
          <a:p>
            <a:r>
              <a:rPr lang="en-US" dirty="0" smtClean="0"/>
              <a:t>• Logistics Performance Index 2.61 (#94)</a:t>
            </a:r>
            <a:endParaRPr lang="en-US" dirty="0"/>
          </a:p>
        </p:txBody>
      </p:sp>
    </p:spTree>
    <p:extLst>
      <p:ext uri="{BB962C8B-B14F-4D97-AF65-F5344CB8AC3E}">
        <p14:creationId xmlns:p14="http://schemas.microsoft.com/office/powerpoint/2010/main" val="2220582875"/>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What is the commonality of these seven countries?</a:t>
            </a:r>
            <a:endParaRPr lang="en-US" dirty="0"/>
          </a:p>
        </p:txBody>
      </p:sp>
      <p:sp>
        <p:nvSpPr>
          <p:cNvPr id="3" name="Content Placeholder 2"/>
          <p:cNvSpPr>
            <a:spLocks noGrp="1"/>
          </p:cNvSpPr>
          <p:nvPr>
            <p:ph idx="1"/>
          </p:nvPr>
        </p:nvSpPr>
        <p:spPr/>
        <p:txBody>
          <a:bodyPr/>
          <a:lstStyle/>
          <a:p>
            <a:r>
              <a:rPr lang="en-US" dirty="0" smtClean="0"/>
              <a:t>Brazil</a:t>
            </a:r>
          </a:p>
          <a:p>
            <a:r>
              <a:rPr lang="en-US" dirty="0" smtClean="0"/>
              <a:t>India</a:t>
            </a:r>
          </a:p>
          <a:p>
            <a:r>
              <a:rPr lang="en-US" dirty="0" smtClean="0"/>
              <a:t>China</a:t>
            </a:r>
          </a:p>
          <a:p>
            <a:r>
              <a:rPr lang="en-US" dirty="0" smtClean="0"/>
              <a:t>Turkey</a:t>
            </a:r>
          </a:p>
          <a:p>
            <a:r>
              <a:rPr lang="en-US" dirty="0" smtClean="0"/>
              <a:t>Mexico</a:t>
            </a:r>
            <a:endParaRPr lang="en-US" sz="1200" dirty="0" smtClean="0">
              <a:solidFill>
                <a:srgbClr val="92D050"/>
              </a:solidFill>
            </a:endParaRPr>
          </a:p>
          <a:p>
            <a:r>
              <a:rPr lang="en-US" dirty="0" smtClean="0"/>
              <a:t>South Africa</a:t>
            </a:r>
          </a:p>
          <a:p>
            <a:r>
              <a:rPr lang="en-US" dirty="0" smtClean="0"/>
              <a:t>Russia</a:t>
            </a:r>
            <a:endParaRPr lang="en-US" dirty="0"/>
          </a:p>
        </p:txBody>
      </p:sp>
    </p:spTree>
    <p:extLst>
      <p:ext uri="{BB962C8B-B14F-4D97-AF65-F5344CB8AC3E}">
        <p14:creationId xmlns:p14="http://schemas.microsoft.com/office/powerpoint/2010/main" val="1627076319"/>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The competing countries’ World logistics ratings</a:t>
            </a:r>
            <a:endParaRPr lang="en-US" dirty="0"/>
          </a:p>
        </p:txBody>
      </p:sp>
      <p:sp>
        <p:nvSpPr>
          <p:cNvPr id="3" name="Content Placeholder 2"/>
          <p:cNvSpPr>
            <a:spLocks noGrp="1"/>
          </p:cNvSpPr>
          <p:nvPr>
            <p:ph idx="1"/>
          </p:nvPr>
        </p:nvSpPr>
        <p:spPr/>
        <p:txBody>
          <a:bodyPr>
            <a:normAutofit fontScale="85000" lnSpcReduction="10000"/>
          </a:bodyPr>
          <a:lstStyle/>
          <a:p>
            <a:r>
              <a:rPr lang="en-US" b="1" dirty="0" smtClean="0"/>
              <a:t>China 						</a:t>
            </a:r>
            <a:r>
              <a:rPr lang="en-US" dirty="0" smtClean="0"/>
              <a:t>3.49 (#27)</a:t>
            </a:r>
          </a:p>
          <a:p>
            <a:r>
              <a:rPr lang="en-US" sz="2800" b="1" dirty="0" smtClean="0">
                <a:solidFill>
                  <a:srgbClr val="00B050"/>
                </a:solidFill>
              </a:rPr>
              <a:t>South Africa 					</a:t>
            </a:r>
            <a:r>
              <a:rPr lang="en-US" sz="2800" dirty="0" smtClean="0">
                <a:solidFill>
                  <a:srgbClr val="00B050"/>
                </a:solidFill>
              </a:rPr>
              <a:t>3.46 (#28)</a:t>
            </a:r>
          </a:p>
          <a:p>
            <a:r>
              <a:rPr lang="en-US" b="1" dirty="0" smtClean="0"/>
              <a:t>Turkey						</a:t>
            </a:r>
            <a:r>
              <a:rPr lang="en-US" dirty="0" smtClean="0"/>
              <a:t>3.22 (#39)</a:t>
            </a:r>
            <a:r>
              <a:rPr lang="en-US" b="1" dirty="0" smtClean="0"/>
              <a:t> </a:t>
            </a:r>
          </a:p>
          <a:p>
            <a:r>
              <a:rPr lang="en-US" b="1" dirty="0" smtClean="0"/>
              <a:t>Brazil 						</a:t>
            </a:r>
            <a:r>
              <a:rPr lang="en-US" dirty="0" smtClean="0"/>
              <a:t>3.20 (#41)</a:t>
            </a:r>
          </a:p>
          <a:p>
            <a:r>
              <a:rPr lang="en-US" b="1" dirty="0" smtClean="0"/>
              <a:t>India 						</a:t>
            </a:r>
            <a:r>
              <a:rPr lang="en-US" dirty="0" smtClean="0"/>
              <a:t>3.12 (#47)</a:t>
            </a:r>
            <a:endParaRPr lang="en-US" b="1" dirty="0" smtClean="0"/>
          </a:p>
          <a:p>
            <a:r>
              <a:rPr lang="en-US" b="1" dirty="0" smtClean="0"/>
              <a:t>Mexico 						</a:t>
            </a:r>
            <a:r>
              <a:rPr lang="en-US" dirty="0" smtClean="0"/>
              <a:t>3.05 (#50)</a:t>
            </a:r>
            <a:endParaRPr lang="en-US" b="1" dirty="0" smtClean="0"/>
          </a:p>
          <a:p>
            <a:r>
              <a:rPr lang="en-US" b="1" dirty="0" smtClean="0"/>
              <a:t>Russia 						</a:t>
            </a:r>
            <a:r>
              <a:rPr lang="en-US" dirty="0" smtClean="0"/>
              <a:t>2.61 (#94)</a:t>
            </a:r>
            <a:endParaRPr lang="en-US" b="1" dirty="0" smtClean="0"/>
          </a:p>
          <a:p>
            <a:r>
              <a:rPr lang="en-US" sz="3000" b="1" dirty="0" smtClean="0">
                <a:solidFill>
                  <a:srgbClr val="FFC000"/>
                </a:solidFill>
              </a:rPr>
              <a:t>South Africa’s World Competitiveness Ranking (#54)</a:t>
            </a:r>
          </a:p>
          <a:p>
            <a:endParaRPr lang="en-US" b="1" dirty="0" smtClean="0"/>
          </a:p>
          <a:p>
            <a:endParaRPr lang="en-US" b="1" dirty="0" smtClean="0"/>
          </a:p>
        </p:txBody>
      </p:sp>
    </p:spTree>
    <p:extLst>
      <p:ext uri="{BB962C8B-B14F-4D97-AF65-F5344CB8AC3E}">
        <p14:creationId xmlns:p14="http://schemas.microsoft.com/office/powerpoint/2010/main" val="3978709478"/>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800" dirty="0" smtClean="0"/>
              <a:t>Volume 3: Emerging Markets –</a:t>
            </a:r>
            <a:br>
              <a:rPr lang="en-US" sz="2800" dirty="0" smtClean="0"/>
            </a:br>
            <a:r>
              <a:rPr lang="en-US" sz="2800" dirty="0" smtClean="0"/>
              <a:t>New hubs, new spokes, new industry leaders?</a:t>
            </a:r>
            <a:endParaRPr lang="en-US" sz="2800" dirty="0"/>
          </a:p>
        </p:txBody>
      </p:sp>
      <p:sp>
        <p:nvSpPr>
          <p:cNvPr id="3" name="Text Placeholder 2"/>
          <p:cNvSpPr>
            <a:spLocks noGrp="1"/>
          </p:cNvSpPr>
          <p:nvPr>
            <p:ph type="body" idx="1"/>
          </p:nvPr>
        </p:nvSpPr>
        <p:spPr/>
        <p:txBody>
          <a:bodyPr/>
          <a:lstStyle/>
          <a:p>
            <a:r>
              <a:rPr lang="en-US" dirty="0" smtClean="0"/>
              <a:t>Transportation &amp; Logistics: PricewaterhouseCoopers EBS Business School</a:t>
            </a:r>
          </a:p>
          <a:p>
            <a:r>
              <a:rPr lang="en-US" dirty="0" smtClean="0"/>
              <a:t>Supply Chain Management Institute: For more information on the T&amp;L 2030 series or a download of our three T&amp;L 2030 publications,</a:t>
            </a:r>
          </a:p>
          <a:p>
            <a:r>
              <a:rPr lang="en-US" dirty="0" smtClean="0"/>
              <a:t>please visit www.tl2030.com.</a:t>
            </a:r>
            <a:endParaRPr lang="en-US" dirty="0"/>
          </a:p>
        </p:txBody>
      </p:sp>
    </p:spTree>
    <p:extLst>
      <p:ext uri="{BB962C8B-B14F-4D97-AF65-F5344CB8AC3E}">
        <p14:creationId xmlns:p14="http://schemas.microsoft.com/office/powerpoint/2010/main" val="3455108732"/>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There the good news appears to end…..</a:t>
            </a:r>
            <a:endParaRPr lang="en-US" dirty="0"/>
          </a:p>
        </p:txBody>
      </p:sp>
      <p:sp>
        <p:nvSpPr>
          <p:cNvPr id="3" name="Content Placeholder 2"/>
          <p:cNvSpPr>
            <a:spLocks noGrp="1"/>
          </p:cNvSpPr>
          <p:nvPr>
            <p:ph idx="1"/>
          </p:nvPr>
        </p:nvSpPr>
        <p:spPr/>
        <p:txBody>
          <a:bodyPr>
            <a:normAutofit fontScale="85000" lnSpcReduction="10000"/>
          </a:bodyPr>
          <a:lstStyle/>
          <a:p>
            <a:r>
              <a:rPr lang="en-US" dirty="0" smtClean="0"/>
              <a:t>Except for Road Safety data, South Africa’s data comes from 2000 and remains largely incomplete</a:t>
            </a:r>
          </a:p>
          <a:p>
            <a:r>
              <a:rPr lang="en-US" dirty="0" smtClean="0"/>
              <a:t>Competitors’ data is complete and current </a:t>
            </a:r>
            <a:r>
              <a:rPr lang="en-US" dirty="0" err="1" smtClean="0"/>
              <a:t>viz</a:t>
            </a:r>
            <a:r>
              <a:rPr lang="en-US" dirty="0" smtClean="0"/>
              <a:t> 2005</a:t>
            </a:r>
          </a:p>
          <a:p>
            <a:r>
              <a:rPr lang="en-US" dirty="0" smtClean="0"/>
              <a:t>However South African Rail exports 65 m tonnes coal per annum; 2,3 m tonnes of Manganese; and 61 m tonnes of iron ore per annum</a:t>
            </a:r>
          </a:p>
          <a:p>
            <a:r>
              <a:rPr lang="en-US" dirty="0" smtClean="0"/>
              <a:t>Gauteng-Durban container trains have increased from 5 per day in 2008 to a current 19 per day</a:t>
            </a:r>
            <a:endParaRPr lang="en-US" dirty="0"/>
          </a:p>
        </p:txBody>
      </p:sp>
    </p:spTree>
    <p:extLst>
      <p:ext uri="{BB962C8B-B14F-4D97-AF65-F5344CB8AC3E}">
        <p14:creationId xmlns:p14="http://schemas.microsoft.com/office/powerpoint/2010/main" val="2833033951"/>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Current Seminal Documents for Africa</a:t>
            </a:r>
            <a:endParaRPr lang="en-US" dirty="0"/>
          </a:p>
        </p:txBody>
      </p:sp>
      <p:sp>
        <p:nvSpPr>
          <p:cNvPr id="3" name="Content Placeholder 2"/>
          <p:cNvSpPr>
            <a:spLocks noGrp="1"/>
          </p:cNvSpPr>
          <p:nvPr>
            <p:ph idx="1"/>
          </p:nvPr>
        </p:nvSpPr>
        <p:spPr/>
        <p:txBody>
          <a:bodyPr>
            <a:normAutofit fontScale="77500" lnSpcReduction="20000"/>
          </a:bodyPr>
          <a:lstStyle/>
          <a:p>
            <a:r>
              <a:rPr lang="en-US" dirty="0" smtClean="0"/>
              <a:t>‘Infrastructure to 2030’: (ISBN 978-92-64-02398-7 OECD Publishing, May 2006)</a:t>
            </a:r>
          </a:p>
          <a:p>
            <a:r>
              <a:rPr lang="en-US" dirty="0" smtClean="0"/>
              <a:t>‘The African Infrastructure Country Diagnostic (Study)’:"Africa‘s Infrastructure: A Time for Transformation”: The World Bank, released end 2009</a:t>
            </a:r>
          </a:p>
          <a:p>
            <a:pPr>
              <a:buNone/>
            </a:pPr>
            <a:r>
              <a:rPr lang="en-US" dirty="0" smtClean="0"/>
              <a:t>	</a:t>
            </a:r>
            <a:r>
              <a:rPr lang="en-US" dirty="0" smtClean="0">
                <a:hlinkClick r:id="rId3"/>
              </a:rPr>
              <a:t> http://www.infrastructureafrica.org/aicd</a:t>
            </a:r>
            <a:endParaRPr lang="en-US" dirty="0" smtClean="0"/>
          </a:p>
          <a:p>
            <a:r>
              <a:rPr lang="en-US" dirty="0" smtClean="0"/>
              <a:t>IRF International Road and CODATU public transport statistics, published annually, together with </a:t>
            </a:r>
            <a:r>
              <a:rPr lang="en-US" dirty="0" err="1" smtClean="0"/>
              <a:t>gTKP</a:t>
            </a:r>
            <a:r>
              <a:rPr lang="en-US" dirty="0" smtClean="0"/>
              <a:t>/SUTP (German), ITDP (New York), ITSSA and ‘The New Mobility/Economy’ Cape Town</a:t>
            </a:r>
          </a:p>
          <a:p>
            <a:r>
              <a:rPr lang="en-US" dirty="0" smtClean="0"/>
              <a:t>‘Heads in the Sand’: Martin Creamer Publications: A Report by Global Witness: October 2009</a:t>
            </a:r>
          </a:p>
          <a:p>
            <a:pPr>
              <a:buNone/>
            </a:pPr>
            <a:endParaRPr lang="en-US" dirty="0" smtClean="0"/>
          </a:p>
        </p:txBody>
      </p:sp>
      <p:sp>
        <p:nvSpPr>
          <p:cNvPr id="4" name="Date Placeholder 3"/>
          <p:cNvSpPr>
            <a:spLocks noGrp="1"/>
          </p:cNvSpPr>
          <p:nvPr>
            <p:ph type="dt" sz="half" idx="4294967295"/>
          </p:nvPr>
        </p:nvSpPr>
        <p:spPr>
          <a:xfrm>
            <a:off x="457200" y="6356350"/>
            <a:ext cx="2133600" cy="365125"/>
          </a:xfrm>
          <a:prstGeom prst="rect">
            <a:avLst/>
          </a:prstGeom>
        </p:spPr>
        <p:txBody>
          <a:bodyPr/>
          <a:lstStyle/>
          <a:p>
            <a:pPr>
              <a:defRPr/>
            </a:pPr>
            <a:fld id="{946FBC86-E63F-4575-BD55-110529D7A2A5}" type="datetime1">
              <a:rPr lang="en-US" smtClean="0"/>
              <a:t>5/6/2012</a:t>
            </a:fld>
            <a:endParaRPr lang="en-GB" dirty="0"/>
          </a:p>
        </p:txBody>
      </p:sp>
      <p:sp>
        <p:nvSpPr>
          <p:cNvPr id="5" name="Footer Placeholder 4"/>
          <p:cNvSpPr>
            <a:spLocks noGrp="1"/>
          </p:cNvSpPr>
          <p:nvPr>
            <p:ph type="ftr" sz="quarter" idx="4294967295"/>
          </p:nvPr>
        </p:nvSpPr>
        <p:spPr>
          <a:xfrm>
            <a:off x="3124200" y="6356350"/>
            <a:ext cx="2895600" cy="365125"/>
          </a:xfrm>
          <a:prstGeom prst="rect">
            <a:avLst/>
          </a:prstGeom>
        </p:spPr>
        <p:txBody>
          <a:bodyPr/>
          <a:lstStyle/>
          <a:p>
            <a:pPr>
              <a:defRPr/>
            </a:pPr>
            <a:r>
              <a:rPr lang="en-GB" sz="1200" smtClean="0"/>
              <a:t>SARF_RPF Conference, Fernhill: PMB/Msunduze</a:t>
            </a:r>
            <a:endParaRPr lang="en-GB" dirty="0"/>
          </a:p>
        </p:txBody>
      </p:sp>
    </p:spTree>
    <p:extLst>
      <p:ext uri="{BB962C8B-B14F-4D97-AF65-F5344CB8AC3E}">
        <p14:creationId xmlns:p14="http://schemas.microsoft.com/office/powerpoint/2010/main" val="2774203490"/>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Generic observations</a:t>
            </a:r>
            <a:endParaRPr lang="en-US" dirty="0"/>
          </a:p>
        </p:txBody>
      </p:sp>
      <p:sp>
        <p:nvSpPr>
          <p:cNvPr id="3" name="Content Placeholder 2"/>
          <p:cNvSpPr>
            <a:spLocks noGrp="1"/>
          </p:cNvSpPr>
          <p:nvPr>
            <p:ph idx="1"/>
          </p:nvPr>
        </p:nvSpPr>
        <p:spPr/>
        <p:txBody>
          <a:bodyPr>
            <a:normAutofit fontScale="77500" lnSpcReduction="20000"/>
          </a:bodyPr>
          <a:lstStyle/>
          <a:p>
            <a:r>
              <a:rPr lang="en-US" dirty="0" smtClean="0"/>
              <a:t>While the title says ‘International World Roads Statistics’ they extend very comprehensively into rail and liquid energy, also accommodating economic indicators and environmental considerations (</a:t>
            </a:r>
            <a:r>
              <a:rPr lang="en-US" dirty="0" err="1" smtClean="0"/>
              <a:t>eg</a:t>
            </a:r>
            <a:r>
              <a:rPr lang="en-US" dirty="0" smtClean="0"/>
              <a:t> fuel consumption and carbon emissions), although not yet logistics or public transport data</a:t>
            </a:r>
          </a:p>
          <a:p>
            <a:pPr>
              <a:buNone/>
            </a:pPr>
            <a:endParaRPr lang="en-US" dirty="0" smtClean="0"/>
          </a:p>
          <a:p>
            <a:r>
              <a:rPr lang="en-US" b="1" dirty="0" smtClean="0">
                <a:solidFill>
                  <a:srgbClr val="FF0000"/>
                </a:solidFill>
              </a:rPr>
              <a:t>RPF requested to consider how to bring South Africa back on board in providing </a:t>
            </a:r>
            <a:r>
              <a:rPr lang="en-US" b="1" dirty="0" err="1" smtClean="0">
                <a:solidFill>
                  <a:srgbClr val="FF0000"/>
                </a:solidFill>
              </a:rPr>
              <a:t>timeous</a:t>
            </a:r>
            <a:r>
              <a:rPr lang="en-US" b="1" dirty="0" smtClean="0">
                <a:solidFill>
                  <a:srgbClr val="FF0000"/>
                </a:solidFill>
              </a:rPr>
              <a:t>, comprehensive internationally comparative quality data within the international data set already described by and existent with the IRF </a:t>
            </a:r>
            <a:r>
              <a:rPr lang="en-US" sz="2000" dirty="0" smtClean="0">
                <a:solidFill>
                  <a:srgbClr val="FF0000"/>
                </a:solidFill>
              </a:rPr>
              <a:t>(with extension into public transport, logistics and other related energy data </a:t>
            </a:r>
            <a:r>
              <a:rPr lang="en-US" sz="2000" dirty="0" err="1" smtClean="0">
                <a:solidFill>
                  <a:srgbClr val="FF0000"/>
                </a:solidFill>
              </a:rPr>
              <a:t>eg</a:t>
            </a:r>
            <a:r>
              <a:rPr lang="en-US" sz="2000" dirty="0" smtClean="0">
                <a:solidFill>
                  <a:srgbClr val="FF0000"/>
                </a:solidFill>
              </a:rPr>
              <a:t> electricity for both rail traction and private vehicles)</a:t>
            </a:r>
            <a:endParaRPr lang="en-US" b="1" dirty="0">
              <a:solidFill>
                <a:srgbClr val="FF0000"/>
              </a:solidFill>
            </a:endParaRPr>
          </a:p>
        </p:txBody>
      </p:sp>
    </p:spTree>
    <p:extLst>
      <p:ext uri="{BB962C8B-B14F-4D97-AF65-F5344CB8AC3E}">
        <p14:creationId xmlns:p14="http://schemas.microsoft.com/office/powerpoint/2010/main" val="3193799846"/>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cstate="print"/>
          <a:srcRect/>
          <a:stretch>
            <a:fillRect/>
          </a:stretch>
        </p:blipFill>
        <p:spPr bwMode="auto">
          <a:xfrm>
            <a:off x="1404938" y="0"/>
            <a:ext cx="6334125" cy="9715500"/>
          </a:xfrm>
          <a:prstGeom prst="rect">
            <a:avLst/>
          </a:prstGeom>
          <a:noFill/>
          <a:ln w="9525">
            <a:noFill/>
            <a:miter lim="800000"/>
            <a:headEnd/>
            <a:tailEnd/>
          </a:ln>
        </p:spPr>
      </p:pic>
    </p:spTree>
    <p:extLst>
      <p:ext uri="{BB962C8B-B14F-4D97-AF65-F5344CB8AC3E}">
        <p14:creationId xmlns:p14="http://schemas.microsoft.com/office/powerpoint/2010/main" val="543981819"/>
      </p:ext>
    </p:extLst>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3" cstate="print"/>
          <a:srcRect/>
          <a:stretch>
            <a:fillRect/>
          </a:stretch>
        </p:blipFill>
        <p:spPr bwMode="auto">
          <a:xfrm>
            <a:off x="323528" y="764704"/>
            <a:ext cx="3960440" cy="2376264"/>
          </a:xfrm>
          <a:prstGeom prst="rect">
            <a:avLst/>
          </a:prstGeom>
          <a:noFill/>
          <a:ln w="9525">
            <a:noFill/>
            <a:miter lim="800000"/>
            <a:headEnd/>
            <a:tailEnd/>
          </a:ln>
        </p:spPr>
      </p:pic>
      <p:pic>
        <p:nvPicPr>
          <p:cNvPr id="3075" name="Picture 3"/>
          <p:cNvPicPr>
            <a:picLocks noChangeAspect="1" noChangeArrowheads="1"/>
          </p:cNvPicPr>
          <p:nvPr/>
        </p:nvPicPr>
        <p:blipFill>
          <a:blip r:embed="rId4" cstate="print"/>
          <a:srcRect/>
          <a:stretch>
            <a:fillRect/>
          </a:stretch>
        </p:blipFill>
        <p:spPr bwMode="auto">
          <a:xfrm>
            <a:off x="4644008" y="764704"/>
            <a:ext cx="3960440" cy="2376264"/>
          </a:xfrm>
          <a:prstGeom prst="rect">
            <a:avLst/>
          </a:prstGeom>
          <a:noFill/>
          <a:ln w="9525">
            <a:noFill/>
            <a:miter lim="800000"/>
            <a:headEnd/>
            <a:tailEnd/>
          </a:ln>
        </p:spPr>
      </p:pic>
      <p:pic>
        <p:nvPicPr>
          <p:cNvPr id="3076" name="Picture 4"/>
          <p:cNvPicPr>
            <a:picLocks noChangeAspect="1" noChangeArrowheads="1"/>
          </p:cNvPicPr>
          <p:nvPr/>
        </p:nvPicPr>
        <p:blipFill>
          <a:blip r:embed="rId5" cstate="print"/>
          <a:srcRect/>
          <a:stretch>
            <a:fillRect/>
          </a:stretch>
        </p:blipFill>
        <p:spPr bwMode="auto">
          <a:xfrm>
            <a:off x="1043608" y="4077072"/>
            <a:ext cx="2381250" cy="1428750"/>
          </a:xfrm>
          <a:prstGeom prst="rect">
            <a:avLst/>
          </a:prstGeom>
          <a:noFill/>
          <a:ln w="9525">
            <a:noFill/>
            <a:miter lim="800000"/>
            <a:headEnd/>
            <a:tailEnd/>
          </a:ln>
        </p:spPr>
      </p:pic>
      <p:pic>
        <p:nvPicPr>
          <p:cNvPr id="3077" name="Picture 5"/>
          <p:cNvPicPr>
            <a:picLocks noChangeAspect="1" noChangeArrowheads="1"/>
          </p:cNvPicPr>
          <p:nvPr/>
        </p:nvPicPr>
        <p:blipFill>
          <a:blip r:embed="rId6" cstate="print"/>
          <a:srcRect/>
          <a:stretch>
            <a:fillRect/>
          </a:stretch>
        </p:blipFill>
        <p:spPr bwMode="auto">
          <a:xfrm>
            <a:off x="5436096" y="4077072"/>
            <a:ext cx="2381250" cy="1428750"/>
          </a:xfrm>
          <a:prstGeom prst="rect">
            <a:avLst/>
          </a:prstGeom>
          <a:noFill/>
          <a:ln w="9525">
            <a:noFill/>
            <a:miter lim="800000"/>
            <a:headEnd/>
            <a:tailEnd/>
          </a:ln>
        </p:spPr>
      </p:pic>
    </p:spTree>
    <p:extLst>
      <p:ext uri="{BB962C8B-B14F-4D97-AF65-F5344CB8AC3E}">
        <p14:creationId xmlns:p14="http://schemas.microsoft.com/office/powerpoint/2010/main" val="382783892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788" name="Rectangle 4"/>
          <p:cNvSpPr>
            <a:spLocks noGrp="1" noChangeArrowheads="1"/>
          </p:cNvSpPr>
          <p:nvPr>
            <p:ph type="title"/>
          </p:nvPr>
        </p:nvSpPr>
        <p:spPr>
          <a:xfrm>
            <a:off x="457200" y="447874"/>
            <a:ext cx="8229600" cy="1143000"/>
          </a:xfrm>
        </p:spPr>
        <p:txBody>
          <a:bodyPr/>
          <a:lstStyle/>
          <a:p>
            <a:r>
              <a:rPr lang="en-US" sz="2800" dirty="0"/>
              <a:t>The Municipal Infrastructure Grant (MIG) for Social Infrastructure in general (competing alternatives)</a:t>
            </a:r>
          </a:p>
        </p:txBody>
      </p:sp>
      <p:pic>
        <p:nvPicPr>
          <p:cNvPr id="118789" name="Picture 5"/>
          <p:cNvPicPr>
            <a:picLocks noChangeAspect="1" noChangeArrowheads="1"/>
          </p:cNvPicPr>
          <p:nvPr/>
        </p:nvPicPr>
        <p:blipFill>
          <a:blip r:embed="rId3" cstate="print"/>
          <a:srcRect/>
          <a:stretch>
            <a:fillRect/>
          </a:stretch>
        </p:blipFill>
        <p:spPr bwMode="auto">
          <a:xfrm>
            <a:off x="0" y="1556792"/>
            <a:ext cx="9144000" cy="5544616"/>
          </a:xfrm>
          <a:prstGeom prst="rect">
            <a:avLst/>
          </a:prstGeom>
          <a:noFill/>
          <a:ln w="9525">
            <a:noFill/>
            <a:miter lim="800000"/>
            <a:headEnd/>
            <a:tailEnd/>
          </a:ln>
        </p:spPr>
      </p:pic>
    </p:spTree>
    <p:extLst>
      <p:ext uri="{BB962C8B-B14F-4D97-AF65-F5344CB8AC3E}">
        <p14:creationId xmlns:p14="http://schemas.microsoft.com/office/powerpoint/2010/main" val="4069722805"/>
      </p:ext>
    </p:extLst>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6498" name="Picture 2"/>
          <p:cNvPicPr>
            <a:picLocks noChangeAspect="1" noChangeArrowheads="1"/>
          </p:cNvPicPr>
          <p:nvPr/>
        </p:nvPicPr>
        <p:blipFill>
          <a:blip r:embed="rId3" cstate="print"/>
          <a:srcRect/>
          <a:stretch>
            <a:fillRect/>
          </a:stretch>
        </p:blipFill>
        <p:spPr bwMode="auto">
          <a:xfrm>
            <a:off x="795338" y="862013"/>
            <a:ext cx="7553325" cy="5133975"/>
          </a:xfrm>
          <a:prstGeom prst="rect">
            <a:avLst/>
          </a:prstGeom>
          <a:noFill/>
          <a:ln w="9525">
            <a:noFill/>
            <a:miter lim="800000"/>
            <a:headEnd/>
            <a:tailEnd/>
          </a:ln>
        </p:spPr>
      </p:pic>
    </p:spTree>
    <p:extLst>
      <p:ext uri="{BB962C8B-B14F-4D97-AF65-F5344CB8AC3E}">
        <p14:creationId xmlns:p14="http://schemas.microsoft.com/office/powerpoint/2010/main" val="3467056028"/>
      </p:ext>
    </p:extLst>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600" b="1" dirty="0" smtClean="0">
                <a:solidFill>
                  <a:srgbClr val="00B050"/>
                </a:solidFill>
              </a:rPr>
              <a:t>From the OECD….amongst 15 policy statements</a:t>
            </a:r>
            <a:endParaRPr lang="en-US" sz="3600" b="1" dirty="0">
              <a:solidFill>
                <a:srgbClr val="00B050"/>
              </a:solidFill>
            </a:endParaRPr>
          </a:p>
        </p:txBody>
      </p:sp>
      <p:sp>
        <p:nvSpPr>
          <p:cNvPr id="3" name="Content Placeholder 2"/>
          <p:cNvSpPr>
            <a:spLocks noGrp="1"/>
          </p:cNvSpPr>
          <p:nvPr>
            <p:ph idx="1"/>
          </p:nvPr>
        </p:nvSpPr>
        <p:spPr/>
        <p:txBody>
          <a:bodyPr>
            <a:normAutofit lnSpcReduction="10000"/>
          </a:bodyPr>
          <a:lstStyle/>
          <a:p>
            <a:r>
              <a:rPr lang="en-US" dirty="0" smtClean="0"/>
              <a:t>‘Infrastructure is long term in nature and its provision is necessary irrespective of different political persuasions’</a:t>
            </a:r>
          </a:p>
          <a:p>
            <a:r>
              <a:rPr lang="en-US" dirty="0" smtClean="0"/>
              <a:t>‘The governments of THE WORLD can no longer afford to provide necessary infrastructure unaided. There have to be PPP’s’</a:t>
            </a:r>
          </a:p>
          <a:p>
            <a:r>
              <a:rPr lang="en-US" dirty="0" smtClean="0"/>
              <a:t>‘Asset management is as important as new construction’  </a:t>
            </a:r>
            <a:endParaRPr lang="en-US" dirty="0"/>
          </a:p>
        </p:txBody>
      </p:sp>
    </p:spTree>
    <p:extLst>
      <p:ext uri="{BB962C8B-B14F-4D97-AF65-F5344CB8AC3E}">
        <p14:creationId xmlns:p14="http://schemas.microsoft.com/office/powerpoint/2010/main" val="1681385595"/>
      </p:ext>
    </p:extLst>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Fundamental Findings: World Bank</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Africa’s Infrastructure need is accelerating due both to economic growth and to historic and current underinvestment</a:t>
            </a:r>
          </a:p>
          <a:p>
            <a:r>
              <a:rPr lang="en-US" dirty="0" smtClean="0"/>
              <a:t>Current need is US$93 bn per annum, twice that determined only nine years ago</a:t>
            </a:r>
          </a:p>
          <a:p>
            <a:r>
              <a:rPr lang="en-US" dirty="0" smtClean="0"/>
              <a:t>Energy the dominant issue (50%), with Transport second (25%), followed by ICT (15%) water and sanitation (10%)</a:t>
            </a:r>
          </a:p>
          <a:p>
            <a:r>
              <a:rPr lang="en-US" dirty="0" smtClean="0"/>
              <a:t>‘Developing economies should invest more in their logistic systems’</a:t>
            </a:r>
            <a:endParaRPr lang="en-US" dirty="0"/>
          </a:p>
        </p:txBody>
      </p:sp>
    </p:spTree>
    <p:extLst>
      <p:ext uri="{BB962C8B-B14F-4D97-AF65-F5344CB8AC3E}">
        <p14:creationId xmlns:p14="http://schemas.microsoft.com/office/powerpoint/2010/main" val="4177233984"/>
      </p:ext>
    </p:extLst>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4294967295"/>
          </p:nvPr>
        </p:nvSpPr>
        <p:spPr>
          <a:xfrm>
            <a:off x="457200" y="6356350"/>
            <a:ext cx="2133600" cy="365125"/>
          </a:xfrm>
          <a:prstGeom prst="rect">
            <a:avLst/>
          </a:prstGeom>
        </p:spPr>
        <p:txBody>
          <a:bodyPr/>
          <a:lstStyle/>
          <a:p>
            <a:pPr>
              <a:defRPr/>
            </a:pPr>
            <a:fld id="{79A60207-E587-4434-9DA8-B4760C0F6EA3}" type="datetime1">
              <a:rPr lang="en-US" smtClean="0"/>
              <a:t>5/6/2012</a:t>
            </a:fld>
            <a:endParaRPr lang="en-GB" dirty="0"/>
          </a:p>
        </p:txBody>
      </p:sp>
      <p:sp>
        <p:nvSpPr>
          <p:cNvPr id="3" name="Footer Placeholder 2"/>
          <p:cNvSpPr>
            <a:spLocks noGrp="1"/>
          </p:cNvSpPr>
          <p:nvPr>
            <p:ph type="ftr" sz="quarter" idx="4294967295"/>
          </p:nvPr>
        </p:nvSpPr>
        <p:spPr>
          <a:xfrm>
            <a:off x="3214678" y="6215082"/>
            <a:ext cx="2895600" cy="476250"/>
          </a:xfrm>
          <a:prstGeom prst="rect">
            <a:avLst/>
          </a:prstGeom>
        </p:spPr>
        <p:txBody>
          <a:bodyPr/>
          <a:lstStyle/>
          <a:p>
            <a:pPr>
              <a:defRPr/>
            </a:pPr>
            <a:r>
              <a:rPr lang="en-GB" smtClean="0"/>
              <a:t>SARF_RPF Conference, Fernhill: PMB/Msunduze</a:t>
            </a:r>
            <a:endParaRPr lang="en-GB" dirty="0"/>
          </a:p>
        </p:txBody>
      </p:sp>
      <p:graphicFrame>
        <p:nvGraphicFramePr>
          <p:cNvPr id="4" name="Table 3"/>
          <p:cNvGraphicFramePr>
            <a:graphicFrameLocks noGrp="1"/>
          </p:cNvGraphicFramePr>
          <p:nvPr>
            <p:extLst>
              <p:ext uri="{D42A27DB-BD31-4B8C-83A1-F6EECF244321}">
                <p14:modId xmlns:p14="http://schemas.microsoft.com/office/powerpoint/2010/main" val="2936817669"/>
              </p:ext>
            </p:extLst>
          </p:nvPr>
        </p:nvGraphicFramePr>
        <p:xfrm>
          <a:off x="928662" y="1071546"/>
          <a:ext cx="7500989" cy="4857779"/>
        </p:xfrm>
        <a:graphic>
          <a:graphicData uri="http://schemas.openxmlformats.org/drawingml/2006/table">
            <a:tbl>
              <a:tblPr/>
              <a:tblGrid>
                <a:gridCol w="2829209"/>
                <a:gridCol w="2829209"/>
                <a:gridCol w="1842571"/>
              </a:tblGrid>
              <a:tr h="220808">
                <a:tc>
                  <a:txBody>
                    <a:bodyPr/>
                    <a:lstStyle/>
                    <a:p>
                      <a:pPr algn="just" hangingPunct="0">
                        <a:spcAft>
                          <a:spcPts val="0"/>
                        </a:spcAft>
                      </a:pPr>
                      <a:r>
                        <a:rPr lang="en-GB" sz="1400" b="1" dirty="0">
                          <a:solidFill>
                            <a:srgbClr val="000000"/>
                          </a:solidFill>
                          <a:latin typeface="Arial"/>
                          <a:ea typeface="Times New Roman"/>
                          <a:cs typeface="Times New Roman"/>
                        </a:rPr>
                        <a:t>Sector</a:t>
                      </a:r>
                      <a:endParaRPr lang="en-US" sz="1400" b="1" dirty="0">
                        <a:latin typeface="Arial"/>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spcAft>
                          <a:spcPts val="0"/>
                        </a:spcAft>
                      </a:pPr>
                      <a:r>
                        <a:rPr lang="en-GB" sz="1400" b="1">
                          <a:solidFill>
                            <a:srgbClr val="000000"/>
                          </a:solidFill>
                          <a:latin typeface="Arial"/>
                          <a:ea typeface="Times New Roman"/>
                          <a:cs typeface="Times New Roman"/>
                        </a:rPr>
                        <a:t>1974 – 82</a:t>
                      </a:r>
                      <a:endParaRPr lang="en-US" sz="1400" b="1">
                        <a:latin typeface="Arial"/>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spcAft>
                          <a:spcPts val="0"/>
                        </a:spcAft>
                      </a:pPr>
                      <a:r>
                        <a:rPr lang="en-GB" sz="1400" b="1">
                          <a:solidFill>
                            <a:srgbClr val="000000"/>
                          </a:solidFill>
                          <a:latin typeface="Arial"/>
                          <a:ea typeface="Times New Roman"/>
                          <a:cs typeface="Times New Roman"/>
                        </a:rPr>
                        <a:t>1983 – 92</a:t>
                      </a:r>
                      <a:endParaRPr lang="en-US" sz="1400" b="1">
                        <a:latin typeface="Arial"/>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20808">
                <a:tc>
                  <a:txBody>
                    <a:bodyPr/>
                    <a:lstStyle/>
                    <a:p>
                      <a:pPr algn="just" hangingPunct="0">
                        <a:spcAft>
                          <a:spcPts val="0"/>
                        </a:spcAft>
                      </a:pPr>
                      <a:endParaRPr lang="en-GB" sz="1400" b="1" dirty="0">
                        <a:solidFill>
                          <a:srgbClr val="000000"/>
                        </a:solidFill>
                        <a:latin typeface="Arial"/>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spcAft>
                          <a:spcPts val="0"/>
                        </a:spcAft>
                      </a:pPr>
                      <a:endParaRPr lang="en-GB" sz="1400" b="1">
                        <a:solidFill>
                          <a:srgbClr val="000000"/>
                        </a:solidFill>
                        <a:latin typeface="Arial"/>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spcAft>
                          <a:spcPts val="0"/>
                        </a:spcAft>
                      </a:pPr>
                      <a:endParaRPr lang="en-GB" sz="1400" b="1">
                        <a:solidFill>
                          <a:srgbClr val="000000"/>
                        </a:solidFill>
                        <a:latin typeface="Arial"/>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20808">
                <a:tc>
                  <a:txBody>
                    <a:bodyPr/>
                    <a:lstStyle/>
                    <a:p>
                      <a:pPr algn="just" hangingPunct="0">
                        <a:spcAft>
                          <a:spcPts val="0"/>
                        </a:spcAft>
                      </a:pPr>
                      <a:r>
                        <a:rPr lang="en-GB" sz="1400" b="1" dirty="0">
                          <a:solidFill>
                            <a:srgbClr val="000000"/>
                          </a:solidFill>
                          <a:latin typeface="Arial"/>
                          <a:ea typeface="Times New Roman"/>
                          <a:cs typeface="Times New Roman"/>
                        </a:rPr>
                        <a:t>Irrigation and Drainage</a:t>
                      </a:r>
                      <a:endParaRPr lang="en-US" sz="1400" b="1" dirty="0">
                        <a:latin typeface="Arial"/>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spcAft>
                          <a:spcPts val="0"/>
                        </a:spcAft>
                      </a:pPr>
                      <a:r>
                        <a:rPr lang="en-GB" sz="1400" b="1">
                          <a:solidFill>
                            <a:srgbClr val="000000"/>
                          </a:solidFill>
                          <a:latin typeface="Arial"/>
                          <a:ea typeface="Times New Roman"/>
                          <a:cs typeface="Times New Roman"/>
                        </a:rPr>
                        <a:t>17</a:t>
                      </a:r>
                      <a:endParaRPr lang="en-US" sz="1400" b="1">
                        <a:latin typeface="Arial"/>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spcAft>
                          <a:spcPts val="0"/>
                        </a:spcAft>
                      </a:pPr>
                      <a:r>
                        <a:rPr lang="en-GB" sz="1400" b="1">
                          <a:solidFill>
                            <a:srgbClr val="000000"/>
                          </a:solidFill>
                          <a:latin typeface="Arial"/>
                          <a:ea typeface="Times New Roman"/>
                          <a:cs typeface="Times New Roman"/>
                        </a:rPr>
                        <a:t>13</a:t>
                      </a:r>
                      <a:endParaRPr lang="en-US" sz="1400" b="1">
                        <a:latin typeface="Arial"/>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20808">
                <a:tc>
                  <a:txBody>
                    <a:bodyPr/>
                    <a:lstStyle/>
                    <a:p>
                      <a:pPr algn="just" hangingPunct="0">
                        <a:spcAft>
                          <a:spcPts val="0"/>
                        </a:spcAft>
                      </a:pPr>
                      <a:endParaRPr lang="en-GB" sz="1400" b="1" dirty="0">
                        <a:solidFill>
                          <a:srgbClr val="000000"/>
                        </a:solidFill>
                        <a:latin typeface="Arial"/>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spcAft>
                          <a:spcPts val="0"/>
                        </a:spcAft>
                      </a:pPr>
                      <a:endParaRPr lang="en-GB" sz="1400" b="1">
                        <a:solidFill>
                          <a:srgbClr val="000000"/>
                        </a:solidFill>
                        <a:latin typeface="Arial"/>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spcAft>
                          <a:spcPts val="0"/>
                        </a:spcAft>
                      </a:pPr>
                      <a:endParaRPr lang="en-GB" sz="1400" b="1">
                        <a:solidFill>
                          <a:srgbClr val="000000"/>
                        </a:solidFill>
                        <a:latin typeface="Arial"/>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20808">
                <a:tc>
                  <a:txBody>
                    <a:bodyPr/>
                    <a:lstStyle/>
                    <a:p>
                      <a:pPr algn="just" hangingPunct="0">
                        <a:spcAft>
                          <a:spcPts val="0"/>
                        </a:spcAft>
                      </a:pPr>
                      <a:r>
                        <a:rPr lang="en-GB" sz="1400" b="1" dirty="0">
                          <a:solidFill>
                            <a:srgbClr val="000000"/>
                          </a:solidFill>
                          <a:latin typeface="Arial"/>
                          <a:ea typeface="Times New Roman"/>
                          <a:cs typeface="Times New Roman"/>
                        </a:rPr>
                        <a:t>Telecommunications</a:t>
                      </a:r>
                      <a:endParaRPr lang="en-US" sz="1400" b="1" dirty="0">
                        <a:latin typeface="Arial"/>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spcAft>
                          <a:spcPts val="0"/>
                        </a:spcAft>
                      </a:pPr>
                      <a:r>
                        <a:rPr lang="en-GB" sz="1400" b="1">
                          <a:solidFill>
                            <a:srgbClr val="000000"/>
                          </a:solidFill>
                          <a:latin typeface="Arial"/>
                          <a:ea typeface="Times New Roman"/>
                          <a:cs typeface="Times New Roman"/>
                        </a:rPr>
                        <a:t>20</a:t>
                      </a:r>
                      <a:endParaRPr lang="en-US" sz="1400" b="1">
                        <a:latin typeface="Arial"/>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spcAft>
                          <a:spcPts val="0"/>
                        </a:spcAft>
                      </a:pPr>
                      <a:r>
                        <a:rPr lang="en-GB" sz="1400" b="1">
                          <a:solidFill>
                            <a:srgbClr val="000000"/>
                          </a:solidFill>
                          <a:latin typeface="Arial"/>
                          <a:ea typeface="Times New Roman"/>
                          <a:cs typeface="Times New Roman"/>
                        </a:rPr>
                        <a:t>19</a:t>
                      </a:r>
                      <a:endParaRPr lang="en-US" sz="1400" b="1">
                        <a:latin typeface="Arial"/>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20808">
                <a:tc>
                  <a:txBody>
                    <a:bodyPr/>
                    <a:lstStyle/>
                    <a:p>
                      <a:pPr algn="just" hangingPunct="0">
                        <a:spcAft>
                          <a:spcPts val="0"/>
                        </a:spcAft>
                      </a:pPr>
                      <a:endParaRPr lang="en-GB" sz="1400" b="1" dirty="0">
                        <a:solidFill>
                          <a:srgbClr val="000000"/>
                        </a:solidFill>
                        <a:latin typeface="Arial"/>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spcAft>
                          <a:spcPts val="0"/>
                        </a:spcAft>
                      </a:pPr>
                      <a:endParaRPr lang="en-GB" sz="1400" b="1">
                        <a:solidFill>
                          <a:srgbClr val="000000"/>
                        </a:solidFill>
                        <a:latin typeface="Arial"/>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spcAft>
                          <a:spcPts val="0"/>
                        </a:spcAft>
                      </a:pPr>
                      <a:endParaRPr lang="en-GB" sz="1400" b="1">
                        <a:solidFill>
                          <a:srgbClr val="000000"/>
                        </a:solidFill>
                        <a:latin typeface="Arial"/>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104042">
                <a:tc>
                  <a:txBody>
                    <a:bodyPr/>
                    <a:lstStyle/>
                    <a:p>
                      <a:pPr algn="just" hangingPunct="0">
                        <a:spcAft>
                          <a:spcPts val="0"/>
                        </a:spcAft>
                      </a:pPr>
                      <a:r>
                        <a:rPr lang="en-GB" sz="1400" b="1" baseline="0" dirty="0">
                          <a:solidFill>
                            <a:schemeClr val="accent2"/>
                          </a:solidFill>
                          <a:latin typeface="Arial"/>
                          <a:ea typeface="Times New Roman"/>
                          <a:cs typeface="Times New Roman"/>
                        </a:rPr>
                        <a:t>Transport</a:t>
                      </a:r>
                      <a:endParaRPr lang="en-US" sz="1400" b="1" baseline="0" dirty="0">
                        <a:solidFill>
                          <a:schemeClr val="accent2"/>
                        </a:solidFill>
                        <a:latin typeface="Arial"/>
                        <a:ea typeface="Times New Roman"/>
                        <a:cs typeface="Times New Roman"/>
                      </a:endParaRPr>
                    </a:p>
                    <a:p>
                      <a:pPr algn="just" hangingPunct="0">
                        <a:spcAft>
                          <a:spcPts val="0"/>
                        </a:spcAft>
                      </a:pPr>
                      <a:r>
                        <a:rPr lang="en-GB" sz="1400" b="1" baseline="0" dirty="0">
                          <a:solidFill>
                            <a:schemeClr val="accent2"/>
                          </a:solidFill>
                          <a:latin typeface="Arial"/>
                          <a:ea typeface="Times New Roman"/>
                          <a:cs typeface="Times New Roman"/>
                        </a:rPr>
                        <a:t>      Airports</a:t>
                      </a:r>
                      <a:endParaRPr lang="en-US" sz="1400" b="1" baseline="0" dirty="0">
                        <a:solidFill>
                          <a:schemeClr val="accent2"/>
                        </a:solidFill>
                        <a:latin typeface="Arial"/>
                        <a:ea typeface="Times New Roman"/>
                        <a:cs typeface="Times New Roman"/>
                      </a:endParaRPr>
                    </a:p>
                    <a:p>
                      <a:pPr algn="just" hangingPunct="0">
                        <a:spcAft>
                          <a:spcPts val="0"/>
                        </a:spcAft>
                      </a:pPr>
                      <a:r>
                        <a:rPr lang="en-GB" sz="1400" b="1" baseline="0" dirty="0">
                          <a:solidFill>
                            <a:schemeClr val="accent2"/>
                          </a:solidFill>
                          <a:latin typeface="Arial"/>
                          <a:ea typeface="Times New Roman"/>
                          <a:cs typeface="Times New Roman"/>
                        </a:rPr>
                        <a:t>      </a:t>
                      </a:r>
                      <a:r>
                        <a:rPr lang="en-GB" sz="1400" b="1" baseline="0" dirty="0">
                          <a:solidFill>
                            <a:srgbClr val="002060"/>
                          </a:solidFill>
                          <a:latin typeface="Arial"/>
                          <a:ea typeface="Times New Roman"/>
                          <a:cs typeface="Times New Roman"/>
                        </a:rPr>
                        <a:t>Highways</a:t>
                      </a:r>
                      <a:endParaRPr lang="en-US" sz="1400" b="1" baseline="0" dirty="0">
                        <a:solidFill>
                          <a:srgbClr val="002060"/>
                        </a:solidFill>
                        <a:latin typeface="Arial"/>
                        <a:ea typeface="Times New Roman"/>
                        <a:cs typeface="Times New Roman"/>
                      </a:endParaRPr>
                    </a:p>
                    <a:p>
                      <a:pPr algn="just" hangingPunct="0">
                        <a:spcAft>
                          <a:spcPts val="0"/>
                        </a:spcAft>
                      </a:pPr>
                      <a:r>
                        <a:rPr lang="en-GB" sz="1400" b="1" baseline="0" dirty="0">
                          <a:solidFill>
                            <a:schemeClr val="accent2"/>
                          </a:solidFill>
                          <a:latin typeface="Arial"/>
                          <a:ea typeface="Times New Roman"/>
                          <a:cs typeface="Times New Roman"/>
                        </a:rPr>
                        <a:t>      Ports</a:t>
                      </a:r>
                      <a:endParaRPr lang="en-US" sz="1400" b="1" baseline="0" dirty="0">
                        <a:solidFill>
                          <a:schemeClr val="accent2"/>
                        </a:solidFill>
                        <a:latin typeface="Arial"/>
                        <a:ea typeface="Times New Roman"/>
                        <a:cs typeface="Times New Roman"/>
                      </a:endParaRPr>
                    </a:p>
                    <a:p>
                      <a:pPr algn="just" hangingPunct="0">
                        <a:spcAft>
                          <a:spcPts val="0"/>
                        </a:spcAft>
                      </a:pPr>
                      <a:r>
                        <a:rPr lang="en-GB" sz="1400" b="1" baseline="0" dirty="0">
                          <a:solidFill>
                            <a:srgbClr val="002060"/>
                          </a:solidFill>
                          <a:latin typeface="Arial"/>
                          <a:ea typeface="Times New Roman"/>
                          <a:cs typeface="Times New Roman"/>
                        </a:rPr>
                        <a:t>      Railways</a:t>
                      </a:r>
                      <a:endParaRPr lang="en-US" sz="1400" b="1" baseline="0" dirty="0">
                        <a:solidFill>
                          <a:srgbClr val="002060"/>
                        </a:solidFill>
                        <a:latin typeface="Arial"/>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spcAft>
                          <a:spcPts val="0"/>
                        </a:spcAft>
                      </a:pPr>
                      <a:r>
                        <a:rPr lang="en-GB" sz="1400" b="1" baseline="0" dirty="0">
                          <a:solidFill>
                            <a:schemeClr val="accent2"/>
                          </a:solidFill>
                          <a:latin typeface="Arial"/>
                          <a:ea typeface="Times New Roman"/>
                          <a:cs typeface="Times New Roman"/>
                        </a:rPr>
                        <a:t>18</a:t>
                      </a:r>
                      <a:endParaRPr lang="en-US" sz="1400" b="1" baseline="0" dirty="0">
                        <a:solidFill>
                          <a:schemeClr val="accent2"/>
                        </a:solidFill>
                        <a:latin typeface="Arial"/>
                        <a:ea typeface="Times New Roman"/>
                        <a:cs typeface="Times New Roman"/>
                      </a:endParaRPr>
                    </a:p>
                    <a:p>
                      <a:pPr algn="just" hangingPunct="0">
                        <a:spcAft>
                          <a:spcPts val="0"/>
                        </a:spcAft>
                      </a:pPr>
                      <a:r>
                        <a:rPr lang="en-GB" sz="1400" b="1" baseline="0" dirty="0">
                          <a:solidFill>
                            <a:schemeClr val="accent2"/>
                          </a:solidFill>
                          <a:latin typeface="Arial"/>
                          <a:ea typeface="Times New Roman"/>
                          <a:cs typeface="Times New Roman"/>
                        </a:rPr>
                        <a:t>      17</a:t>
                      </a:r>
                      <a:endParaRPr lang="en-US" sz="1400" b="1" baseline="0" dirty="0">
                        <a:solidFill>
                          <a:schemeClr val="accent2"/>
                        </a:solidFill>
                        <a:latin typeface="Arial"/>
                        <a:ea typeface="Times New Roman"/>
                        <a:cs typeface="Times New Roman"/>
                      </a:endParaRPr>
                    </a:p>
                    <a:p>
                      <a:pPr algn="just" hangingPunct="0">
                        <a:spcAft>
                          <a:spcPts val="0"/>
                        </a:spcAft>
                      </a:pPr>
                      <a:r>
                        <a:rPr lang="en-GB" sz="1400" b="1" baseline="0" dirty="0">
                          <a:solidFill>
                            <a:srgbClr val="002060"/>
                          </a:solidFill>
                          <a:latin typeface="Arial"/>
                          <a:ea typeface="Times New Roman"/>
                          <a:cs typeface="Times New Roman"/>
                        </a:rPr>
                        <a:t>      20</a:t>
                      </a:r>
                      <a:endParaRPr lang="en-US" sz="1400" b="1" baseline="0" dirty="0">
                        <a:solidFill>
                          <a:srgbClr val="002060"/>
                        </a:solidFill>
                        <a:latin typeface="Arial"/>
                        <a:ea typeface="Times New Roman"/>
                        <a:cs typeface="Times New Roman"/>
                      </a:endParaRPr>
                    </a:p>
                    <a:p>
                      <a:pPr algn="just" hangingPunct="0">
                        <a:spcAft>
                          <a:spcPts val="0"/>
                        </a:spcAft>
                      </a:pPr>
                      <a:r>
                        <a:rPr lang="en-GB" sz="1400" b="1" baseline="0" dirty="0">
                          <a:solidFill>
                            <a:schemeClr val="accent2"/>
                          </a:solidFill>
                          <a:latin typeface="Arial"/>
                          <a:ea typeface="Times New Roman"/>
                          <a:cs typeface="Times New Roman"/>
                        </a:rPr>
                        <a:t>      19</a:t>
                      </a:r>
                      <a:endParaRPr lang="en-US" sz="1400" b="1" baseline="0" dirty="0">
                        <a:solidFill>
                          <a:schemeClr val="accent2"/>
                        </a:solidFill>
                        <a:latin typeface="Arial"/>
                        <a:ea typeface="Times New Roman"/>
                        <a:cs typeface="Times New Roman"/>
                      </a:endParaRPr>
                    </a:p>
                    <a:p>
                      <a:pPr algn="just" hangingPunct="0">
                        <a:spcAft>
                          <a:spcPts val="0"/>
                        </a:spcAft>
                      </a:pPr>
                      <a:r>
                        <a:rPr lang="en-GB" sz="1400" b="1" baseline="0" dirty="0">
                          <a:solidFill>
                            <a:schemeClr val="accent2"/>
                          </a:solidFill>
                          <a:latin typeface="Arial"/>
                          <a:ea typeface="Times New Roman"/>
                          <a:cs typeface="Times New Roman"/>
                        </a:rPr>
                        <a:t>      </a:t>
                      </a:r>
                      <a:r>
                        <a:rPr lang="en-GB" sz="1400" b="1" baseline="0" dirty="0">
                          <a:solidFill>
                            <a:srgbClr val="002060"/>
                          </a:solidFill>
                          <a:latin typeface="Arial"/>
                          <a:ea typeface="Times New Roman"/>
                          <a:cs typeface="Times New Roman"/>
                        </a:rPr>
                        <a:t>16</a:t>
                      </a:r>
                      <a:endParaRPr lang="en-US" sz="1400" b="1" baseline="0" dirty="0">
                        <a:solidFill>
                          <a:srgbClr val="002060"/>
                        </a:solidFill>
                        <a:latin typeface="Arial"/>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spcAft>
                          <a:spcPts val="0"/>
                        </a:spcAft>
                      </a:pPr>
                      <a:r>
                        <a:rPr lang="en-GB" sz="1400" b="1" baseline="0" dirty="0">
                          <a:solidFill>
                            <a:schemeClr val="accent2"/>
                          </a:solidFill>
                          <a:latin typeface="Arial"/>
                          <a:ea typeface="Times New Roman"/>
                          <a:cs typeface="Times New Roman"/>
                        </a:rPr>
                        <a:t>21</a:t>
                      </a:r>
                      <a:endParaRPr lang="en-US" sz="1400" b="1" baseline="0" dirty="0">
                        <a:solidFill>
                          <a:schemeClr val="accent2"/>
                        </a:solidFill>
                        <a:latin typeface="Arial"/>
                        <a:ea typeface="Times New Roman"/>
                        <a:cs typeface="Times New Roman"/>
                      </a:endParaRPr>
                    </a:p>
                    <a:p>
                      <a:pPr algn="just" hangingPunct="0">
                        <a:spcAft>
                          <a:spcPts val="0"/>
                        </a:spcAft>
                      </a:pPr>
                      <a:r>
                        <a:rPr lang="en-GB" sz="1400" b="1" baseline="0" dirty="0">
                          <a:solidFill>
                            <a:schemeClr val="accent2"/>
                          </a:solidFill>
                          <a:latin typeface="Arial"/>
                          <a:ea typeface="Times New Roman"/>
                          <a:cs typeface="Times New Roman"/>
                        </a:rPr>
                        <a:t>      13</a:t>
                      </a:r>
                      <a:endParaRPr lang="en-US" sz="1400" b="1" baseline="0" dirty="0">
                        <a:solidFill>
                          <a:schemeClr val="accent2"/>
                        </a:solidFill>
                        <a:latin typeface="Arial"/>
                        <a:ea typeface="Times New Roman"/>
                        <a:cs typeface="Times New Roman"/>
                      </a:endParaRPr>
                    </a:p>
                    <a:p>
                      <a:pPr algn="just" hangingPunct="0">
                        <a:spcAft>
                          <a:spcPts val="0"/>
                        </a:spcAft>
                      </a:pPr>
                      <a:r>
                        <a:rPr lang="en-GB" sz="1400" b="1" baseline="0" dirty="0">
                          <a:solidFill>
                            <a:schemeClr val="accent2"/>
                          </a:solidFill>
                          <a:latin typeface="Arial"/>
                          <a:ea typeface="Times New Roman"/>
                          <a:cs typeface="Times New Roman"/>
                        </a:rPr>
                        <a:t>      </a:t>
                      </a:r>
                      <a:r>
                        <a:rPr lang="en-GB" sz="1400" b="1" baseline="0" dirty="0">
                          <a:solidFill>
                            <a:srgbClr val="002060"/>
                          </a:solidFill>
                          <a:latin typeface="Arial"/>
                          <a:ea typeface="Times New Roman"/>
                          <a:cs typeface="Times New Roman"/>
                        </a:rPr>
                        <a:t>29</a:t>
                      </a:r>
                      <a:endParaRPr lang="en-US" sz="1400" b="1" baseline="0" dirty="0">
                        <a:solidFill>
                          <a:srgbClr val="002060"/>
                        </a:solidFill>
                        <a:latin typeface="Arial"/>
                        <a:ea typeface="Times New Roman"/>
                        <a:cs typeface="Times New Roman"/>
                      </a:endParaRPr>
                    </a:p>
                    <a:p>
                      <a:pPr algn="just" hangingPunct="0">
                        <a:spcAft>
                          <a:spcPts val="0"/>
                        </a:spcAft>
                      </a:pPr>
                      <a:r>
                        <a:rPr lang="en-GB" sz="1400" b="1" baseline="0" dirty="0">
                          <a:solidFill>
                            <a:schemeClr val="accent2"/>
                          </a:solidFill>
                          <a:latin typeface="Arial"/>
                          <a:ea typeface="Times New Roman"/>
                          <a:cs typeface="Times New Roman"/>
                        </a:rPr>
                        <a:t>      20</a:t>
                      </a:r>
                      <a:endParaRPr lang="en-US" sz="1400" b="1" baseline="0" dirty="0">
                        <a:solidFill>
                          <a:schemeClr val="accent2"/>
                        </a:solidFill>
                        <a:latin typeface="Arial"/>
                        <a:ea typeface="Times New Roman"/>
                        <a:cs typeface="Times New Roman"/>
                      </a:endParaRPr>
                    </a:p>
                    <a:p>
                      <a:pPr algn="just" hangingPunct="0">
                        <a:spcAft>
                          <a:spcPts val="0"/>
                        </a:spcAft>
                      </a:pPr>
                      <a:r>
                        <a:rPr lang="en-GB" sz="1400" b="1" baseline="0" dirty="0">
                          <a:solidFill>
                            <a:schemeClr val="accent2"/>
                          </a:solidFill>
                          <a:latin typeface="Arial"/>
                          <a:ea typeface="Times New Roman"/>
                          <a:cs typeface="Times New Roman"/>
                        </a:rPr>
                        <a:t>      </a:t>
                      </a:r>
                      <a:r>
                        <a:rPr lang="en-GB" sz="1400" b="1" baseline="0" dirty="0">
                          <a:solidFill>
                            <a:srgbClr val="002060"/>
                          </a:solidFill>
                          <a:latin typeface="Arial"/>
                          <a:ea typeface="Times New Roman"/>
                          <a:cs typeface="Times New Roman"/>
                        </a:rPr>
                        <a:t>12</a:t>
                      </a:r>
                      <a:endParaRPr lang="en-US" sz="1400" b="1" baseline="0" dirty="0">
                        <a:solidFill>
                          <a:srgbClr val="002060"/>
                        </a:solidFill>
                        <a:latin typeface="Arial"/>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20808">
                <a:tc>
                  <a:txBody>
                    <a:bodyPr/>
                    <a:lstStyle/>
                    <a:p>
                      <a:pPr algn="just" hangingPunct="0">
                        <a:spcAft>
                          <a:spcPts val="0"/>
                        </a:spcAft>
                      </a:pPr>
                      <a:endParaRPr lang="en-GB" sz="1400" b="1">
                        <a:solidFill>
                          <a:srgbClr val="000000"/>
                        </a:solidFill>
                        <a:latin typeface="Arial"/>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spcAft>
                          <a:spcPts val="0"/>
                        </a:spcAft>
                      </a:pPr>
                      <a:endParaRPr lang="en-GB" sz="1400" b="1" dirty="0">
                        <a:solidFill>
                          <a:srgbClr val="000000"/>
                        </a:solidFill>
                        <a:latin typeface="Arial"/>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spcAft>
                          <a:spcPts val="0"/>
                        </a:spcAft>
                      </a:pPr>
                      <a:endParaRPr lang="en-GB" sz="1400" b="1">
                        <a:solidFill>
                          <a:srgbClr val="000000"/>
                        </a:solidFill>
                        <a:latin typeface="Arial"/>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20808">
                <a:tc>
                  <a:txBody>
                    <a:bodyPr/>
                    <a:lstStyle/>
                    <a:p>
                      <a:pPr algn="just" hangingPunct="0">
                        <a:spcAft>
                          <a:spcPts val="0"/>
                        </a:spcAft>
                      </a:pPr>
                      <a:r>
                        <a:rPr lang="en-GB" sz="1400" b="1">
                          <a:solidFill>
                            <a:srgbClr val="000000"/>
                          </a:solidFill>
                          <a:latin typeface="Arial"/>
                          <a:ea typeface="Times New Roman"/>
                          <a:cs typeface="Times New Roman"/>
                        </a:rPr>
                        <a:t>Power</a:t>
                      </a:r>
                      <a:endParaRPr lang="en-US" sz="1400" b="1">
                        <a:latin typeface="Arial"/>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spcAft>
                          <a:spcPts val="0"/>
                        </a:spcAft>
                      </a:pPr>
                      <a:r>
                        <a:rPr lang="en-GB" sz="1400" b="1" dirty="0">
                          <a:solidFill>
                            <a:srgbClr val="000000"/>
                          </a:solidFill>
                          <a:latin typeface="Arial"/>
                          <a:ea typeface="Times New Roman"/>
                          <a:cs typeface="Times New Roman"/>
                        </a:rPr>
                        <a:t>12</a:t>
                      </a:r>
                      <a:endParaRPr lang="en-US" sz="1400" b="1" dirty="0">
                        <a:latin typeface="Arial"/>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spcAft>
                          <a:spcPts val="0"/>
                        </a:spcAft>
                      </a:pPr>
                      <a:r>
                        <a:rPr lang="en-GB" sz="1400" b="1">
                          <a:solidFill>
                            <a:srgbClr val="000000"/>
                          </a:solidFill>
                          <a:latin typeface="Arial"/>
                          <a:ea typeface="Times New Roman"/>
                          <a:cs typeface="Times New Roman"/>
                        </a:rPr>
                        <a:t>11</a:t>
                      </a:r>
                      <a:endParaRPr lang="en-US" sz="1400" b="1">
                        <a:latin typeface="Arial"/>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20808">
                <a:tc>
                  <a:txBody>
                    <a:bodyPr/>
                    <a:lstStyle/>
                    <a:p>
                      <a:pPr algn="just" hangingPunct="0">
                        <a:spcAft>
                          <a:spcPts val="0"/>
                        </a:spcAft>
                      </a:pPr>
                      <a:endParaRPr lang="en-GB" sz="1400" b="1">
                        <a:solidFill>
                          <a:srgbClr val="000000"/>
                        </a:solidFill>
                        <a:latin typeface="Arial"/>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spcAft>
                          <a:spcPts val="0"/>
                        </a:spcAft>
                      </a:pPr>
                      <a:endParaRPr lang="en-GB" sz="1400" b="1" dirty="0">
                        <a:solidFill>
                          <a:srgbClr val="000000"/>
                        </a:solidFill>
                        <a:latin typeface="Arial"/>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spcAft>
                          <a:spcPts val="0"/>
                        </a:spcAft>
                      </a:pPr>
                      <a:endParaRPr lang="en-GB" sz="1400" b="1" dirty="0">
                        <a:solidFill>
                          <a:srgbClr val="000000"/>
                        </a:solidFill>
                        <a:latin typeface="Arial"/>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883233">
                <a:tc>
                  <a:txBody>
                    <a:bodyPr/>
                    <a:lstStyle/>
                    <a:p>
                      <a:pPr algn="just" hangingPunct="0">
                        <a:spcAft>
                          <a:spcPts val="0"/>
                        </a:spcAft>
                      </a:pPr>
                      <a:r>
                        <a:rPr lang="en-GB" sz="1400" b="1" dirty="0">
                          <a:solidFill>
                            <a:srgbClr val="000000"/>
                          </a:solidFill>
                          <a:latin typeface="Arial"/>
                          <a:ea typeface="Times New Roman"/>
                          <a:cs typeface="Times New Roman"/>
                        </a:rPr>
                        <a:t>Urban Development</a:t>
                      </a:r>
                      <a:endParaRPr lang="en-US" sz="1400" b="1" dirty="0">
                        <a:latin typeface="Arial"/>
                        <a:ea typeface="Times New Roman"/>
                        <a:cs typeface="Times New Roman"/>
                      </a:endParaRPr>
                    </a:p>
                    <a:p>
                      <a:pPr algn="just" hangingPunct="0">
                        <a:spcAft>
                          <a:spcPts val="0"/>
                        </a:spcAft>
                      </a:pPr>
                      <a:r>
                        <a:rPr lang="en-GB" sz="1400" b="1" dirty="0">
                          <a:solidFill>
                            <a:srgbClr val="000000"/>
                          </a:solidFill>
                          <a:latin typeface="Arial"/>
                          <a:ea typeface="Times New Roman"/>
                          <a:cs typeface="Times New Roman"/>
                        </a:rPr>
                        <a:t>      Water &amp; Sanitation</a:t>
                      </a:r>
                      <a:endParaRPr lang="en-US" sz="1400" b="1" dirty="0">
                        <a:latin typeface="Arial"/>
                        <a:ea typeface="Times New Roman"/>
                        <a:cs typeface="Times New Roman"/>
                      </a:endParaRPr>
                    </a:p>
                    <a:p>
                      <a:pPr algn="just" hangingPunct="0">
                        <a:spcAft>
                          <a:spcPts val="0"/>
                        </a:spcAft>
                      </a:pPr>
                      <a:r>
                        <a:rPr lang="en-GB" sz="1400" b="1" dirty="0">
                          <a:solidFill>
                            <a:srgbClr val="000000"/>
                          </a:solidFill>
                          <a:latin typeface="Arial"/>
                          <a:ea typeface="Times New Roman"/>
                          <a:cs typeface="Times New Roman"/>
                        </a:rPr>
                        <a:t>      Water supply</a:t>
                      </a:r>
                      <a:endParaRPr lang="en-US" sz="1400" b="1" dirty="0">
                        <a:latin typeface="Arial"/>
                        <a:ea typeface="Times New Roman"/>
                        <a:cs typeface="Times New Roman"/>
                      </a:endParaRPr>
                    </a:p>
                    <a:p>
                      <a:pPr algn="just" hangingPunct="0">
                        <a:spcAft>
                          <a:spcPts val="0"/>
                        </a:spcAft>
                      </a:pPr>
                      <a:r>
                        <a:rPr lang="en-GB" sz="1400" b="1" dirty="0">
                          <a:solidFill>
                            <a:srgbClr val="000000"/>
                          </a:solidFill>
                          <a:latin typeface="Arial"/>
                          <a:ea typeface="Times New Roman"/>
                          <a:cs typeface="Times New Roman"/>
                        </a:rPr>
                        <a:t>      Sewerage</a:t>
                      </a:r>
                      <a:endParaRPr lang="en-US" sz="1400" b="1" dirty="0">
                        <a:latin typeface="Arial"/>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spcAft>
                          <a:spcPts val="0"/>
                        </a:spcAft>
                      </a:pPr>
                      <a:r>
                        <a:rPr lang="en-GB" sz="1400" b="1" dirty="0">
                          <a:solidFill>
                            <a:srgbClr val="000000"/>
                          </a:solidFill>
                          <a:latin typeface="Arial"/>
                          <a:ea typeface="Times New Roman"/>
                          <a:cs typeface="Times New Roman"/>
                        </a:rPr>
                        <a:t>Not available</a:t>
                      </a:r>
                      <a:endParaRPr lang="en-US" sz="1400" b="1" dirty="0">
                        <a:latin typeface="Arial"/>
                        <a:ea typeface="Times New Roman"/>
                        <a:cs typeface="Times New Roman"/>
                      </a:endParaRPr>
                    </a:p>
                    <a:p>
                      <a:pPr algn="just" hangingPunct="0">
                        <a:spcAft>
                          <a:spcPts val="0"/>
                        </a:spcAft>
                      </a:pPr>
                      <a:r>
                        <a:rPr lang="en-GB" sz="1400" b="1" dirty="0">
                          <a:solidFill>
                            <a:srgbClr val="000000"/>
                          </a:solidFill>
                          <a:latin typeface="Arial"/>
                          <a:ea typeface="Times New Roman"/>
                          <a:cs typeface="Times New Roman"/>
                        </a:rPr>
                        <a:t>       7</a:t>
                      </a:r>
                      <a:endParaRPr lang="en-US" sz="1400" b="1" dirty="0">
                        <a:latin typeface="Arial"/>
                        <a:ea typeface="Times New Roman"/>
                        <a:cs typeface="Times New Roman"/>
                      </a:endParaRPr>
                    </a:p>
                    <a:p>
                      <a:pPr algn="just" hangingPunct="0">
                        <a:spcAft>
                          <a:spcPts val="0"/>
                        </a:spcAft>
                      </a:pPr>
                      <a:r>
                        <a:rPr lang="en-GB" sz="1400" b="1" dirty="0">
                          <a:solidFill>
                            <a:srgbClr val="000000"/>
                          </a:solidFill>
                          <a:latin typeface="Arial"/>
                          <a:ea typeface="Times New Roman"/>
                          <a:cs typeface="Times New Roman"/>
                        </a:rPr>
                        <a:t>       8</a:t>
                      </a:r>
                      <a:endParaRPr lang="en-US" sz="1400" b="1" dirty="0">
                        <a:latin typeface="Arial"/>
                        <a:ea typeface="Times New Roman"/>
                        <a:cs typeface="Times New Roman"/>
                      </a:endParaRPr>
                    </a:p>
                    <a:p>
                      <a:pPr algn="just" hangingPunct="0">
                        <a:spcAft>
                          <a:spcPts val="0"/>
                        </a:spcAft>
                      </a:pPr>
                      <a:r>
                        <a:rPr lang="en-GB" sz="1400" b="1" dirty="0">
                          <a:solidFill>
                            <a:srgbClr val="000000"/>
                          </a:solidFill>
                          <a:latin typeface="Arial"/>
                          <a:ea typeface="Times New Roman"/>
                          <a:cs typeface="Times New Roman"/>
                        </a:rPr>
                        <a:t>     12</a:t>
                      </a:r>
                      <a:endParaRPr lang="en-US" sz="1400" b="1" dirty="0">
                        <a:latin typeface="Arial"/>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spcAft>
                          <a:spcPts val="0"/>
                        </a:spcAft>
                      </a:pPr>
                      <a:r>
                        <a:rPr lang="en-GB" sz="1400" b="1" dirty="0">
                          <a:solidFill>
                            <a:srgbClr val="000000"/>
                          </a:solidFill>
                          <a:latin typeface="Arial"/>
                          <a:ea typeface="Times New Roman"/>
                          <a:cs typeface="Times New Roman"/>
                        </a:rPr>
                        <a:t>23</a:t>
                      </a:r>
                      <a:endParaRPr lang="en-US" sz="1400" b="1" dirty="0">
                        <a:latin typeface="Arial"/>
                        <a:ea typeface="Times New Roman"/>
                        <a:cs typeface="Times New Roman"/>
                      </a:endParaRPr>
                    </a:p>
                    <a:p>
                      <a:pPr algn="just" hangingPunct="0">
                        <a:spcAft>
                          <a:spcPts val="0"/>
                        </a:spcAft>
                      </a:pPr>
                      <a:r>
                        <a:rPr lang="en-GB" sz="1400" b="1" dirty="0">
                          <a:solidFill>
                            <a:srgbClr val="000000"/>
                          </a:solidFill>
                          <a:latin typeface="Arial"/>
                          <a:ea typeface="Times New Roman"/>
                          <a:cs typeface="Times New Roman"/>
                        </a:rPr>
                        <a:t>       9</a:t>
                      </a:r>
                      <a:endParaRPr lang="en-US" sz="1400" b="1" dirty="0">
                        <a:latin typeface="Arial"/>
                        <a:ea typeface="Times New Roman"/>
                        <a:cs typeface="Times New Roman"/>
                      </a:endParaRPr>
                    </a:p>
                    <a:p>
                      <a:pPr algn="just" hangingPunct="0">
                        <a:spcAft>
                          <a:spcPts val="0"/>
                        </a:spcAft>
                      </a:pPr>
                      <a:r>
                        <a:rPr lang="en-GB" sz="1400" b="1" dirty="0">
                          <a:solidFill>
                            <a:srgbClr val="000000"/>
                          </a:solidFill>
                          <a:latin typeface="Arial"/>
                          <a:ea typeface="Times New Roman"/>
                          <a:cs typeface="Times New Roman"/>
                        </a:rPr>
                        <a:t>       6</a:t>
                      </a:r>
                      <a:endParaRPr lang="en-US" sz="1400" b="1" dirty="0">
                        <a:latin typeface="Arial"/>
                        <a:ea typeface="Times New Roman"/>
                        <a:cs typeface="Times New Roman"/>
                      </a:endParaRPr>
                    </a:p>
                    <a:p>
                      <a:pPr algn="just" hangingPunct="0">
                        <a:spcAft>
                          <a:spcPts val="0"/>
                        </a:spcAft>
                      </a:pPr>
                      <a:r>
                        <a:rPr lang="en-GB" sz="1400" b="1" dirty="0">
                          <a:solidFill>
                            <a:srgbClr val="000000"/>
                          </a:solidFill>
                          <a:latin typeface="Arial"/>
                          <a:ea typeface="Times New Roman"/>
                          <a:cs typeface="Times New Roman"/>
                        </a:rPr>
                        <a:t>       8</a:t>
                      </a:r>
                      <a:endParaRPr lang="en-US" sz="1400" b="1" dirty="0">
                        <a:latin typeface="Arial"/>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20808">
                <a:tc>
                  <a:txBody>
                    <a:bodyPr/>
                    <a:lstStyle/>
                    <a:p>
                      <a:pPr algn="just" hangingPunct="0">
                        <a:spcAft>
                          <a:spcPts val="0"/>
                        </a:spcAft>
                      </a:pPr>
                      <a:endParaRPr lang="en-GB" sz="1400" b="1">
                        <a:solidFill>
                          <a:srgbClr val="000000"/>
                        </a:solidFill>
                        <a:latin typeface="Arial"/>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spcAft>
                          <a:spcPts val="0"/>
                        </a:spcAft>
                      </a:pPr>
                      <a:endParaRPr lang="en-GB" sz="1400" b="1">
                        <a:solidFill>
                          <a:srgbClr val="000000"/>
                        </a:solidFill>
                        <a:latin typeface="Arial"/>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spcAft>
                          <a:spcPts val="0"/>
                        </a:spcAft>
                      </a:pPr>
                      <a:endParaRPr lang="en-GB" sz="1400" b="1" dirty="0">
                        <a:solidFill>
                          <a:srgbClr val="000000"/>
                        </a:solidFill>
                        <a:latin typeface="Arial"/>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20808">
                <a:tc>
                  <a:txBody>
                    <a:bodyPr/>
                    <a:lstStyle/>
                    <a:p>
                      <a:pPr algn="just" hangingPunct="0">
                        <a:spcAft>
                          <a:spcPts val="0"/>
                        </a:spcAft>
                      </a:pPr>
                      <a:r>
                        <a:rPr lang="en-GB" sz="1400" b="1">
                          <a:solidFill>
                            <a:srgbClr val="000000"/>
                          </a:solidFill>
                          <a:latin typeface="Arial"/>
                          <a:ea typeface="Times New Roman"/>
                          <a:cs typeface="Times New Roman"/>
                        </a:rPr>
                        <a:t>Infrastructure Projects</a:t>
                      </a:r>
                      <a:endParaRPr lang="en-US" sz="1400" b="1">
                        <a:latin typeface="Arial"/>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spcAft>
                          <a:spcPts val="0"/>
                        </a:spcAft>
                      </a:pPr>
                      <a:r>
                        <a:rPr lang="en-GB" sz="1400" b="1">
                          <a:solidFill>
                            <a:srgbClr val="000000"/>
                          </a:solidFill>
                          <a:latin typeface="Arial"/>
                          <a:ea typeface="Times New Roman"/>
                          <a:cs typeface="Times New Roman"/>
                        </a:rPr>
                        <a:t>18</a:t>
                      </a:r>
                      <a:endParaRPr lang="en-US" sz="1400" b="1">
                        <a:latin typeface="Arial"/>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spcAft>
                          <a:spcPts val="0"/>
                        </a:spcAft>
                      </a:pPr>
                      <a:r>
                        <a:rPr lang="en-GB" sz="1400" b="1" dirty="0">
                          <a:solidFill>
                            <a:srgbClr val="000000"/>
                          </a:solidFill>
                          <a:latin typeface="Arial"/>
                          <a:ea typeface="Times New Roman"/>
                          <a:cs typeface="Times New Roman"/>
                        </a:rPr>
                        <a:t>16</a:t>
                      </a:r>
                      <a:endParaRPr lang="en-US" sz="1400" b="1" dirty="0">
                        <a:latin typeface="Arial"/>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20808">
                <a:tc>
                  <a:txBody>
                    <a:bodyPr/>
                    <a:lstStyle/>
                    <a:p>
                      <a:pPr algn="just" hangingPunct="0">
                        <a:spcAft>
                          <a:spcPts val="0"/>
                        </a:spcAft>
                      </a:pPr>
                      <a:endParaRPr lang="en-GB" sz="1400" b="1">
                        <a:solidFill>
                          <a:srgbClr val="000000"/>
                        </a:solidFill>
                        <a:latin typeface="Arial"/>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spcAft>
                          <a:spcPts val="0"/>
                        </a:spcAft>
                      </a:pPr>
                      <a:endParaRPr lang="en-GB" sz="1400" b="1">
                        <a:solidFill>
                          <a:srgbClr val="000000"/>
                        </a:solidFill>
                        <a:latin typeface="Arial"/>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spcAft>
                          <a:spcPts val="0"/>
                        </a:spcAft>
                      </a:pPr>
                      <a:endParaRPr lang="en-GB" sz="1400" b="1" dirty="0">
                        <a:solidFill>
                          <a:srgbClr val="000000"/>
                        </a:solidFill>
                        <a:latin typeface="Arial"/>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20808">
                <a:tc>
                  <a:txBody>
                    <a:bodyPr/>
                    <a:lstStyle/>
                    <a:p>
                      <a:pPr algn="just" hangingPunct="0">
                        <a:spcAft>
                          <a:spcPts val="0"/>
                        </a:spcAft>
                      </a:pPr>
                      <a:r>
                        <a:rPr lang="en-GB" sz="1400" b="1">
                          <a:solidFill>
                            <a:srgbClr val="000000"/>
                          </a:solidFill>
                          <a:latin typeface="Arial"/>
                          <a:ea typeface="Times New Roman"/>
                          <a:cs typeface="Times New Roman"/>
                        </a:rPr>
                        <a:t>All Bank Operations</a:t>
                      </a:r>
                      <a:endParaRPr lang="en-US" sz="1400" b="1">
                        <a:latin typeface="Arial"/>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spcAft>
                          <a:spcPts val="0"/>
                        </a:spcAft>
                      </a:pPr>
                      <a:r>
                        <a:rPr lang="en-GB" sz="1400" b="1">
                          <a:solidFill>
                            <a:srgbClr val="000000"/>
                          </a:solidFill>
                          <a:latin typeface="Arial"/>
                          <a:ea typeface="Times New Roman"/>
                          <a:cs typeface="Times New Roman"/>
                        </a:rPr>
                        <a:t>17</a:t>
                      </a:r>
                      <a:endParaRPr lang="en-US" sz="1400" b="1">
                        <a:latin typeface="Arial"/>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spcAft>
                          <a:spcPts val="0"/>
                        </a:spcAft>
                      </a:pPr>
                      <a:r>
                        <a:rPr lang="en-GB" sz="1400" b="1" dirty="0">
                          <a:solidFill>
                            <a:srgbClr val="000000"/>
                          </a:solidFill>
                          <a:latin typeface="Arial"/>
                          <a:ea typeface="Times New Roman"/>
                          <a:cs typeface="Times New Roman"/>
                        </a:rPr>
                        <a:t>15</a:t>
                      </a:r>
                      <a:endParaRPr lang="en-US" sz="1400" b="1" dirty="0">
                        <a:latin typeface="Arial"/>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5" name="Rectangle 4"/>
          <p:cNvSpPr/>
          <p:nvPr/>
        </p:nvSpPr>
        <p:spPr>
          <a:xfrm>
            <a:off x="0" y="0"/>
            <a:ext cx="9144000" cy="1107996"/>
          </a:xfrm>
          <a:prstGeom prst="rect">
            <a:avLst/>
          </a:prstGeom>
        </p:spPr>
        <p:txBody>
          <a:bodyPr wrap="square">
            <a:spAutoFit/>
          </a:bodyPr>
          <a:lstStyle/>
          <a:p>
            <a:r>
              <a:rPr lang="en-GB" sz="2400" b="1" dirty="0" smtClean="0"/>
              <a:t>Average Economic Rates of Return (% per annum) on World Bank supported projects: 1974 –92 </a:t>
            </a:r>
            <a:r>
              <a:rPr lang="en-GB" dirty="0" smtClean="0"/>
              <a:t>(Quoted from ‘World Development Report 1994’, The World Bank, Washington DC)</a:t>
            </a:r>
            <a:endParaRPr lang="en-US" dirty="0"/>
          </a:p>
        </p:txBody>
      </p:sp>
      <p:sp>
        <p:nvSpPr>
          <p:cNvPr id="6" name="Rectangle 5"/>
          <p:cNvSpPr/>
          <p:nvPr/>
        </p:nvSpPr>
        <p:spPr>
          <a:xfrm>
            <a:off x="928662" y="5857892"/>
            <a:ext cx="7500990" cy="246221"/>
          </a:xfrm>
          <a:prstGeom prst="rect">
            <a:avLst/>
          </a:prstGeom>
        </p:spPr>
        <p:txBody>
          <a:bodyPr wrap="square">
            <a:spAutoFit/>
          </a:bodyPr>
          <a:lstStyle/>
          <a:p>
            <a:r>
              <a:rPr lang="en-GB" sz="1000" dirty="0" smtClean="0"/>
              <a:t>The water related rates are financial, not economic, rates of return</a:t>
            </a:r>
            <a:endParaRPr lang="en-US" sz="1000" dirty="0"/>
          </a:p>
        </p:txBody>
      </p:sp>
    </p:spTree>
    <p:extLst>
      <p:ext uri="{BB962C8B-B14F-4D97-AF65-F5344CB8AC3E}">
        <p14:creationId xmlns:p14="http://schemas.microsoft.com/office/powerpoint/2010/main" val="640623525"/>
      </p:ext>
    </p:extLst>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Dilemma - Justifying investments</a:t>
            </a:r>
            <a:endParaRPr lang="en-US" dirty="0" smtClean="0"/>
          </a:p>
        </p:txBody>
      </p:sp>
      <p:sp>
        <p:nvSpPr>
          <p:cNvPr id="3" name="Content Placeholder 2"/>
          <p:cNvSpPr>
            <a:spLocks noGrp="1"/>
          </p:cNvSpPr>
          <p:nvPr>
            <p:ph idx="1"/>
          </p:nvPr>
        </p:nvSpPr>
        <p:spPr/>
        <p:txBody>
          <a:bodyPr/>
          <a:lstStyle/>
          <a:p>
            <a:pPr lvl="0"/>
            <a:r>
              <a:rPr lang="en-GB" dirty="0" smtClean="0"/>
              <a:t>How can investment in transport programmes and projects be justified? </a:t>
            </a:r>
            <a:endParaRPr lang="en-US" dirty="0" smtClean="0"/>
          </a:p>
          <a:p>
            <a:pPr lvl="0"/>
            <a:r>
              <a:rPr lang="en-GB" dirty="0" smtClean="0"/>
              <a:t>Sober economic analysis (CBA, IRR, NPV) versus wider economic and social assessment of costs and benefits</a:t>
            </a:r>
            <a:endParaRPr lang="en-US" dirty="0" smtClean="0"/>
          </a:p>
          <a:p>
            <a:pPr lvl="0"/>
            <a:r>
              <a:rPr lang="en-GB" dirty="0" smtClean="0"/>
              <a:t>Competition with other public services</a:t>
            </a:r>
          </a:p>
          <a:p>
            <a:pPr lvl="0"/>
            <a:r>
              <a:rPr lang="en-GB" dirty="0" smtClean="0"/>
              <a:t>Remove emotion</a:t>
            </a:r>
            <a:endParaRPr lang="en-US" dirty="0"/>
          </a:p>
        </p:txBody>
      </p:sp>
      <p:sp>
        <p:nvSpPr>
          <p:cNvPr id="4" name="Date Placeholder 3"/>
          <p:cNvSpPr>
            <a:spLocks noGrp="1"/>
          </p:cNvSpPr>
          <p:nvPr>
            <p:ph type="dt" sz="half" idx="4294967295"/>
          </p:nvPr>
        </p:nvSpPr>
        <p:spPr>
          <a:xfrm>
            <a:off x="457200" y="6356350"/>
            <a:ext cx="2133600" cy="365125"/>
          </a:xfrm>
          <a:prstGeom prst="rect">
            <a:avLst/>
          </a:prstGeom>
        </p:spPr>
        <p:txBody>
          <a:bodyPr/>
          <a:lstStyle/>
          <a:p>
            <a:fld id="{EDEE96DB-49D9-4050-BFDB-FB64023F93BA}" type="datetime1">
              <a:rPr lang="en-US" smtClean="0"/>
              <a:t>5/6/2012</a:t>
            </a:fld>
            <a:endParaRPr lang="en-US" dirty="0"/>
          </a:p>
        </p:txBody>
      </p:sp>
      <p:sp>
        <p:nvSpPr>
          <p:cNvPr id="5" name="Footer Placeholder 4"/>
          <p:cNvSpPr>
            <a:spLocks noGrp="1"/>
          </p:cNvSpPr>
          <p:nvPr>
            <p:ph type="ftr" sz="quarter" idx="4294967295"/>
          </p:nvPr>
        </p:nvSpPr>
        <p:spPr>
          <a:xfrm>
            <a:off x="3124200" y="6356350"/>
            <a:ext cx="2895600" cy="365125"/>
          </a:xfrm>
          <a:prstGeom prst="rect">
            <a:avLst/>
          </a:prstGeom>
        </p:spPr>
        <p:txBody>
          <a:bodyPr/>
          <a:lstStyle/>
          <a:p>
            <a:pPr>
              <a:defRPr/>
            </a:pPr>
            <a:r>
              <a:rPr lang="en-ZA" sz="1200" smtClean="0"/>
              <a:t>SARF_RPF Conference, Fernhill: PMB/Msunduze</a:t>
            </a:r>
            <a:endParaRPr lang="en-GB" dirty="0"/>
          </a:p>
        </p:txBody>
      </p:sp>
    </p:spTree>
    <p:extLst>
      <p:ext uri="{BB962C8B-B14F-4D97-AF65-F5344CB8AC3E}">
        <p14:creationId xmlns:p14="http://schemas.microsoft.com/office/powerpoint/2010/main" val="3769503617"/>
      </p:ext>
    </p:extLst>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Theoretical Problem, for Africa</a:t>
            </a:r>
            <a:endParaRPr lang="en-US" dirty="0"/>
          </a:p>
        </p:txBody>
      </p:sp>
      <p:sp>
        <p:nvSpPr>
          <p:cNvPr id="5" name="Rectangle 4"/>
          <p:cNvSpPr/>
          <p:nvPr/>
        </p:nvSpPr>
        <p:spPr>
          <a:xfrm>
            <a:off x="714348" y="1166843"/>
            <a:ext cx="7715304" cy="5262979"/>
          </a:xfrm>
          <a:prstGeom prst="rect">
            <a:avLst/>
          </a:prstGeom>
        </p:spPr>
        <p:txBody>
          <a:bodyPr wrap="square">
            <a:spAutoFit/>
          </a:bodyPr>
          <a:lstStyle/>
          <a:p>
            <a:endParaRPr lang="en-ZA" sz="2400" dirty="0" smtClean="0">
              <a:solidFill>
                <a:srgbClr val="000000"/>
              </a:solidFill>
            </a:endParaRPr>
          </a:p>
          <a:p>
            <a:r>
              <a:rPr lang="en-ZA" sz="2400" dirty="0" smtClean="0">
                <a:solidFill>
                  <a:srgbClr val="000000"/>
                </a:solidFill>
              </a:rPr>
              <a:t>Common experiences in African transport policy and implementation highlight the difficulty of mobilising capital investment as a key problem in financing transport infrastructure projects. Research is needed to identify the optimum charging and investment policies to attract the necessary funding. One promising avenue is the creation of various African regional transport infrastructure funds, financed by different financial sources but without mark-ups on transport activities. It is imperative that appropriate levels of mark-up of user costs charged by the suppliers (ideally PPP’s) who make the initial investment. Scientific modelling and analysis is needed to find the best option or mixture of options in an environment of low levels of usage.</a:t>
            </a:r>
            <a:endParaRPr lang="en-ZA" sz="2400" dirty="0">
              <a:solidFill>
                <a:srgbClr val="000000"/>
              </a:solidFill>
            </a:endParaRPr>
          </a:p>
        </p:txBody>
      </p:sp>
    </p:spTree>
    <p:extLst>
      <p:ext uri="{BB962C8B-B14F-4D97-AF65-F5344CB8AC3E}">
        <p14:creationId xmlns:p14="http://schemas.microsoft.com/office/powerpoint/2010/main" val="219368976"/>
      </p:ext>
    </p:extLst>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Practical Problem, for Africa</a:t>
            </a:r>
            <a:endParaRPr lang="en-ZA" dirty="0"/>
          </a:p>
        </p:txBody>
      </p:sp>
      <p:sp>
        <p:nvSpPr>
          <p:cNvPr id="3" name="Content Placeholder 2"/>
          <p:cNvSpPr>
            <a:spLocks noGrp="1"/>
          </p:cNvSpPr>
          <p:nvPr>
            <p:ph idx="1"/>
          </p:nvPr>
        </p:nvSpPr>
        <p:spPr/>
        <p:txBody>
          <a:bodyPr>
            <a:normAutofit fontScale="70000" lnSpcReduction="20000"/>
          </a:bodyPr>
          <a:lstStyle/>
          <a:p>
            <a:r>
              <a:rPr lang="en-US" dirty="0" err="1" smtClean="0"/>
              <a:t>Recognise</a:t>
            </a:r>
            <a:r>
              <a:rPr lang="en-US" dirty="0" smtClean="0"/>
              <a:t> that there HAVE to be PPP’s in all aspects of the logistic chain</a:t>
            </a:r>
          </a:p>
          <a:p>
            <a:r>
              <a:rPr lang="en-US" dirty="0" err="1" smtClean="0"/>
              <a:t>Recognise</a:t>
            </a:r>
            <a:r>
              <a:rPr lang="en-US" dirty="0" smtClean="0"/>
              <a:t> that Private Sector players HAVE to have consistent revenue streams to survive</a:t>
            </a:r>
          </a:p>
          <a:p>
            <a:r>
              <a:rPr lang="en-US" dirty="0" err="1" smtClean="0"/>
              <a:t>Recognise</a:t>
            </a:r>
            <a:r>
              <a:rPr lang="en-US" dirty="0" smtClean="0"/>
              <a:t> that if Africa doesn’t pull together, others will continue to provide only essential infrastructure for us</a:t>
            </a:r>
          </a:p>
          <a:p>
            <a:r>
              <a:rPr lang="en-US" dirty="0" err="1" smtClean="0"/>
              <a:t>Recognise</a:t>
            </a:r>
            <a:r>
              <a:rPr lang="en-US" dirty="0" smtClean="0"/>
              <a:t> that PPP’s mean just that – a shared partnership for mutual benefit through transparent and fair taxation of successful commercial enterprises – NOT public ownership</a:t>
            </a:r>
          </a:p>
          <a:p>
            <a:r>
              <a:rPr lang="en-US" dirty="0" smtClean="0"/>
              <a:t>Governments have to put into place level and consistently regulated playing fields in which trade can thrive and the cake made bigger for the benefit of all</a:t>
            </a:r>
          </a:p>
          <a:p>
            <a:r>
              <a:rPr lang="en-US" dirty="0" smtClean="0"/>
              <a:t>The public sector has to think long, while the private sector continues to think short (</a:t>
            </a:r>
            <a:r>
              <a:rPr lang="en-US" dirty="0" err="1" smtClean="0"/>
              <a:t>ie</a:t>
            </a:r>
            <a:r>
              <a:rPr lang="en-US" dirty="0" smtClean="0"/>
              <a:t> horizons of 30/50 years </a:t>
            </a:r>
            <a:r>
              <a:rPr lang="en-US" dirty="0" err="1" smtClean="0"/>
              <a:t>cf</a:t>
            </a:r>
            <a:r>
              <a:rPr lang="en-US" dirty="0" smtClean="0"/>
              <a:t> horizons of 15 years)</a:t>
            </a:r>
            <a:endParaRPr lang="en-ZA" dirty="0"/>
          </a:p>
        </p:txBody>
      </p:sp>
    </p:spTree>
    <p:extLst>
      <p:ext uri="{BB962C8B-B14F-4D97-AF65-F5344CB8AC3E}">
        <p14:creationId xmlns:p14="http://schemas.microsoft.com/office/powerpoint/2010/main" val="1734193752"/>
      </p:ext>
    </p:extLst>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Dilemma 1 - Justifying investments</a:t>
            </a:r>
            <a:endParaRPr lang="en-US" dirty="0" smtClean="0"/>
          </a:p>
        </p:txBody>
      </p:sp>
      <p:sp>
        <p:nvSpPr>
          <p:cNvPr id="3" name="Content Placeholder 2"/>
          <p:cNvSpPr>
            <a:spLocks noGrp="1"/>
          </p:cNvSpPr>
          <p:nvPr>
            <p:ph idx="1"/>
          </p:nvPr>
        </p:nvSpPr>
        <p:spPr/>
        <p:txBody>
          <a:bodyPr/>
          <a:lstStyle/>
          <a:p>
            <a:pPr lvl="0"/>
            <a:r>
              <a:rPr lang="en-GB" dirty="0" smtClean="0"/>
              <a:t>How can investment in rural roads be justified? </a:t>
            </a:r>
            <a:endParaRPr lang="en-US" dirty="0" smtClean="0"/>
          </a:p>
          <a:p>
            <a:pPr lvl="0"/>
            <a:r>
              <a:rPr lang="en-GB" dirty="0" smtClean="0"/>
              <a:t>Sober economic analysis (CBA, IRR, NPV) versus wider economic and social assessment of costs and benefits</a:t>
            </a:r>
            <a:endParaRPr lang="en-US" dirty="0" smtClean="0"/>
          </a:p>
          <a:p>
            <a:pPr lvl="0"/>
            <a:r>
              <a:rPr lang="en-GB" dirty="0" smtClean="0"/>
              <a:t>Competition with other public services</a:t>
            </a:r>
            <a:endParaRPr lang="en-US" dirty="0"/>
          </a:p>
        </p:txBody>
      </p:sp>
      <p:sp>
        <p:nvSpPr>
          <p:cNvPr id="4" name="Date Placeholder 3"/>
          <p:cNvSpPr>
            <a:spLocks noGrp="1"/>
          </p:cNvSpPr>
          <p:nvPr>
            <p:ph type="dt" sz="half" idx="10"/>
          </p:nvPr>
        </p:nvSpPr>
        <p:spPr/>
        <p:txBody>
          <a:bodyPr/>
          <a:lstStyle/>
          <a:p>
            <a:fld id="{6B25BA91-DF03-43DA-9026-09F08F26A600}" type="datetime1">
              <a:rPr lang="en-US" smtClean="0"/>
              <a:t>5/6/2012</a:t>
            </a:fld>
            <a:endParaRPr lang="en-US" dirty="0"/>
          </a:p>
        </p:txBody>
      </p:sp>
      <p:sp>
        <p:nvSpPr>
          <p:cNvPr id="5" name="Footer Placeholder 4"/>
          <p:cNvSpPr>
            <a:spLocks noGrp="1"/>
          </p:cNvSpPr>
          <p:nvPr>
            <p:ph type="ftr" sz="quarter" idx="11"/>
          </p:nvPr>
        </p:nvSpPr>
        <p:spPr/>
        <p:txBody>
          <a:bodyPr/>
          <a:lstStyle/>
          <a:p>
            <a:pPr>
              <a:defRPr/>
            </a:pPr>
            <a:r>
              <a:rPr lang="en-GB" smtClean="0"/>
              <a:t>SARF_RPF Conference, Fernhill: PMB/Msunduze</a:t>
            </a:r>
            <a:endParaRPr lang="en-GB" dirty="0"/>
          </a:p>
        </p:txBody>
      </p:sp>
      <p:sp>
        <p:nvSpPr>
          <p:cNvPr id="6" name="Slide Number Placeholder 5"/>
          <p:cNvSpPr>
            <a:spLocks noGrp="1"/>
          </p:cNvSpPr>
          <p:nvPr>
            <p:ph type="sldNum" sz="quarter" idx="12"/>
          </p:nvPr>
        </p:nvSpPr>
        <p:spPr/>
        <p:txBody>
          <a:bodyPr/>
          <a:lstStyle/>
          <a:p>
            <a:pPr>
              <a:defRPr/>
            </a:pPr>
            <a:fld id="{C614136F-C5A1-4653-8671-A0E6A56DA9FD}" type="slidenum">
              <a:rPr lang="en-GB" smtClean="0"/>
              <a:pPr>
                <a:defRPr/>
              </a:pPr>
              <a:t>77</a:t>
            </a:fld>
            <a:endParaRPr lang="en-GB"/>
          </a:p>
        </p:txBody>
      </p:sp>
    </p:spTree>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Dilemma 2 – Finding ways for sustainable funding</a:t>
            </a:r>
            <a:endParaRPr lang="en-US" dirty="0" smtClean="0"/>
          </a:p>
        </p:txBody>
      </p:sp>
      <p:sp>
        <p:nvSpPr>
          <p:cNvPr id="3" name="Content Placeholder 2"/>
          <p:cNvSpPr>
            <a:spLocks noGrp="1"/>
          </p:cNvSpPr>
          <p:nvPr>
            <p:ph idx="1"/>
          </p:nvPr>
        </p:nvSpPr>
        <p:spPr/>
        <p:txBody>
          <a:bodyPr/>
          <a:lstStyle/>
          <a:p>
            <a:pPr lvl="0"/>
            <a:r>
              <a:rPr lang="en-GB" dirty="0" smtClean="0"/>
              <a:t>Looking into sources of funding and their pros and cons</a:t>
            </a:r>
            <a:endParaRPr lang="en-US" dirty="0" smtClean="0"/>
          </a:p>
          <a:p>
            <a:pPr lvl="0"/>
            <a:r>
              <a:rPr lang="en-GB" dirty="0" smtClean="0"/>
              <a:t>What is a reasonable investment rate</a:t>
            </a:r>
            <a:endParaRPr lang="en-US" dirty="0" smtClean="0"/>
          </a:p>
          <a:p>
            <a:endParaRPr lang="en-US" dirty="0"/>
          </a:p>
        </p:txBody>
      </p:sp>
      <p:sp>
        <p:nvSpPr>
          <p:cNvPr id="4" name="Date Placeholder 3"/>
          <p:cNvSpPr>
            <a:spLocks noGrp="1"/>
          </p:cNvSpPr>
          <p:nvPr>
            <p:ph type="dt" sz="half" idx="10"/>
          </p:nvPr>
        </p:nvSpPr>
        <p:spPr/>
        <p:txBody>
          <a:bodyPr/>
          <a:lstStyle/>
          <a:p>
            <a:pPr>
              <a:defRPr/>
            </a:pPr>
            <a:fld id="{5024AD03-3576-4EDE-9143-92F521DA3C79}" type="datetime1">
              <a:rPr lang="en-US" smtClean="0"/>
              <a:t>5/6/2012</a:t>
            </a:fld>
            <a:endParaRPr lang="en-GB"/>
          </a:p>
        </p:txBody>
      </p:sp>
      <p:sp>
        <p:nvSpPr>
          <p:cNvPr id="5" name="Footer Placeholder 4"/>
          <p:cNvSpPr>
            <a:spLocks noGrp="1"/>
          </p:cNvSpPr>
          <p:nvPr>
            <p:ph type="ftr" sz="quarter" idx="11"/>
          </p:nvPr>
        </p:nvSpPr>
        <p:spPr/>
        <p:txBody>
          <a:bodyPr/>
          <a:lstStyle/>
          <a:p>
            <a:pPr>
              <a:defRPr/>
            </a:pPr>
            <a:r>
              <a:rPr lang="en-ZA" smtClean="0"/>
              <a:t>SARF_RPF Conference, Fernhill: PMB/Msunduze</a:t>
            </a:r>
            <a:endParaRPr lang="en-GB"/>
          </a:p>
        </p:txBody>
      </p:sp>
      <p:sp>
        <p:nvSpPr>
          <p:cNvPr id="6" name="Slide Number Placeholder 5"/>
          <p:cNvSpPr>
            <a:spLocks noGrp="1"/>
          </p:cNvSpPr>
          <p:nvPr>
            <p:ph type="sldNum" sz="quarter" idx="12"/>
          </p:nvPr>
        </p:nvSpPr>
        <p:spPr/>
        <p:txBody>
          <a:bodyPr/>
          <a:lstStyle/>
          <a:p>
            <a:pPr>
              <a:defRPr/>
            </a:pPr>
            <a:fld id="{C614136F-C5A1-4653-8671-A0E6A56DA9FD}" type="slidenum">
              <a:rPr lang="en-GB" smtClean="0"/>
              <a:pPr>
                <a:defRPr/>
              </a:pPr>
              <a:t>78</a:t>
            </a:fld>
            <a:endParaRPr lang="en-GB"/>
          </a:p>
        </p:txBody>
      </p:sp>
    </p:spTree>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2844" y="0"/>
            <a:ext cx="8447088" cy="936625"/>
          </a:xfrm>
        </p:spPr>
        <p:txBody>
          <a:bodyPr/>
          <a:lstStyle/>
          <a:p>
            <a:r>
              <a:rPr lang="en-US" dirty="0" smtClean="0"/>
              <a:t>Options practiced in SADC</a:t>
            </a:r>
            <a:endParaRPr lang="en-US" dirty="0"/>
          </a:p>
        </p:txBody>
      </p:sp>
      <p:sp>
        <p:nvSpPr>
          <p:cNvPr id="3" name="Date Placeholder 2"/>
          <p:cNvSpPr>
            <a:spLocks noGrp="1"/>
          </p:cNvSpPr>
          <p:nvPr>
            <p:ph type="dt" sz="half" idx="10"/>
          </p:nvPr>
        </p:nvSpPr>
        <p:spPr/>
        <p:txBody>
          <a:bodyPr/>
          <a:lstStyle/>
          <a:p>
            <a:pPr>
              <a:defRPr/>
            </a:pPr>
            <a:fld id="{610174A4-6507-4EE0-9F4A-3AE0F1BD9CA4}" type="datetime1">
              <a:rPr lang="en-US" smtClean="0"/>
              <a:t>5/6/2012</a:t>
            </a:fld>
            <a:endParaRPr lang="en-GB" dirty="0"/>
          </a:p>
        </p:txBody>
      </p:sp>
      <p:sp>
        <p:nvSpPr>
          <p:cNvPr id="4" name="Footer Placeholder 3"/>
          <p:cNvSpPr>
            <a:spLocks noGrp="1"/>
          </p:cNvSpPr>
          <p:nvPr>
            <p:ph type="ftr" sz="quarter" idx="11"/>
          </p:nvPr>
        </p:nvSpPr>
        <p:spPr/>
        <p:txBody>
          <a:bodyPr/>
          <a:lstStyle/>
          <a:p>
            <a:pPr>
              <a:defRPr/>
            </a:pPr>
            <a:r>
              <a:rPr lang="en-ZA" smtClean="0"/>
              <a:t>SARF_RPF Conference, Fernhill: PMB/Msunduze</a:t>
            </a:r>
            <a:endParaRPr lang="en-GB" dirty="0"/>
          </a:p>
        </p:txBody>
      </p:sp>
      <p:graphicFrame>
        <p:nvGraphicFramePr>
          <p:cNvPr id="6" name="Table 5"/>
          <p:cNvGraphicFramePr>
            <a:graphicFrameLocks noGrp="1"/>
          </p:cNvGraphicFramePr>
          <p:nvPr/>
        </p:nvGraphicFramePr>
        <p:xfrm>
          <a:off x="142844" y="1214422"/>
          <a:ext cx="8786843" cy="5211088"/>
        </p:xfrm>
        <a:graphic>
          <a:graphicData uri="http://schemas.openxmlformats.org/drawingml/2006/table">
            <a:tbl>
              <a:tblPr/>
              <a:tblGrid>
                <a:gridCol w="675911"/>
                <a:gridCol w="675911"/>
                <a:gridCol w="675911"/>
                <a:gridCol w="675911"/>
                <a:gridCol w="675911"/>
                <a:gridCol w="675911"/>
                <a:gridCol w="675911"/>
                <a:gridCol w="675911"/>
                <a:gridCol w="675911"/>
                <a:gridCol w="675911"/>
                <a:gridCol w="675911"/>
                <a:gridCol w="675911"/>
                <a:gridCol w="675911"/>
              </a:tblGrid>
              <a:tr h="1301718">
                <a:tc>
                  <a:txBody>
                    <a:bodyPr/>
                    <a:lstStyle/>
                    <a:p>
                      <a:pPr algn="l" fontAlgn="t"/>
                      <a:r>
                        <a:rPr lang="en-US" sz="800" b="0" i="0" u="none" strike="noStrike" dirty="0">
                          <a:solidFill>
                            <a:srgbClr val="000000"/>
                          </a:solidFill>
                          <a:latin typeface="Calibri"/>
                        </a:rPr>
                        <a:t> </a:t>
                      </a:r>
                    </a:p>
                  </a:txBody>
                  <a:tcPr marL="7327" marR="7327" marT="7327"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t"/>
                      <a:r>
                        <a:rPr lang="en-US" sz="1600" b="0" i="0" u="none" strike="noStrike" dirty="0">
                          <a:solidFill>
                            <a:srgbClr val="000000"/>
                          </a:solidFill>
                          <a:latin typeface="Calibri"/>
                        </a:rPr>
                        <a:t>Vehicles</a:t>
                      </a:r>
                    </a:p>
                  </a:txBody>
                  <a:tcPr marL="7327" marR="7327" marT="7327"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t"/>
                      <a:r>
                        <a:rPr lang="en-US" sz="1600" b="0" i="0" u="none" strike="noStrike" dirty="0">
                          <a:solidFill>
                            <a:srgbClr val="000000"/>
                          </a:solidFill>
                          <a:latin typeface="Calibri"/>
                        </a:rPr>
                        <a:t>Road</a:t>
                      </a:r>
                    </a:p>
                  </a:txBody>
                  <a:tcPr marL="7327" marR="7327" marT="7327"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t"/>
                      <a:r>
                        <a:rPr lang="en-US" sz="1600" b="0" i="0" u="none" strike="noStrike" dirty="0">
                          <a:solidFill>
                            <a:srgbClr val="000000"/>
                          </a:solidFill>
                          <a:latin typeface="Calibri"/>
                        </a:rPr>
                        <a:t>Rolling Stock and Locomotives</a:t>
                      </a:r>
                    </a:p>
                  </a:txBody>
                  <a:tcPr marL="7327" marR="7327" marT="7327"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t"/>
                      <a:r>
                        <a:rPr lang="en-US" sz="1600" b="0" i="0" u="none" strike="noStrike" dirty="0">
                          <a:solidFill>
                            <a:srgbClr val="000000"/>
                          </a:solidFill>
                          <a:latin typeface="Calibri"/>
                        </a:rPr>
                        <a:t>Rail</a:t>
                      </a:r>
                    </a:p>
                  </a:txBody>
                  <a:tcPr marL="7327" marR="7327" marT="7327"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t"/>
                      <a:r>
                        <a:rPr lang="en-US" sz="1600" b="0" i="0" u="none" strike="noStrike" dirty="0">
                          <a:solidFill>
                            <a:srgbClr val="000000"/>
                          </a:solidFill>
                          <a:latin typeface="Calibri"/>
                        </a:rPr>
                        <a:t>Port facilities</a:t>
                      </a:r>
                    </a:p>
                  </a:txBody>
                  <a:tcPr marL="7327" marR="7327" marT="7327"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t"/>
                      <a:r>
                        <a:rPr lang="en-US" sz="1600" b="0" i="0" u="none" strike="noStrike" dirty="0">
                          <a:solidFill>
                            <a:srgbClr val="000000"/>
                          </a:solidFill>
                          <a:latin typeface="Calibri"/>
                        </a:rPr>
                        <a:t>Port equipment</a:t>
                      </a:r>
                    </a:p>
                  </a:txBody>
                  <a:tcPr marL="7327" marR="7327" marT="7327"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t"/>
                      <a:r>
                        <a:rPr lang="en-US" sz="1600" b="0" i="0" u="none" strike="noStrike" dirty="0">
                          <a:solidFill>
                            <a:srgbClr val="000000"/>
                          </a:solidFill>
                          <a:latin typeface="Calibri"/>
                        </a:rPr>
                        <a:t>Ports</a:t>
                      </a:r>
                    </a:p>
                  </a:txBody>
                  <a:tcPr marL="7327" marR="7327" marT="7327"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t"/>
                      <a:r>
                        <a:rPr lang="en-US" sz="1600" b="0" i="0" u="none" strike="noStrike" dirty="0">
                          <a:solidFill>
                            <a:srgbClr val="000000"/>
                          </a:solidFill>
                          <a:latin typeface="Calibri"/>
                        </a:rPr>
                        <a:t>Pipelines</a:t>
                      </a:r>
                    </a:p>
                  </a:txBody>
                  <a:tcPr marL="7327" marR="7327" marT="7327"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t"/>
                      <a:r>
                        <a:rPr lang="en-US" sz="1600" b="0" i="0" u="none" strike="noStrike" dirty="0">
                          <a:solidFill>
                            <a:srgbClr val="000000"/>
                          </a:solidFill>
                          <a:latin typeface="Calibri"/>
                        </a:rPr>
                        <a:t>Aircraft</a:t>
                      </a:r>
                    </a:p>
                  </a:txBody>
                  <a:tcPr marL="7327" marR="7327" marT="7327"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t"/>
                      <a:r>
                        <a:rPr lang="en-US" sz="1600" b="0" i="0" u="none" strike="noStrike" dirty="0">
                          <a:solidFill>
                            <a:srgbClr val="000000"/>
                          </a:solidFill>
                          <a:latin typeface="Calibri"/>
                        </a:rPr>
                        <a:t>Airports</a:t>
                      </a:r>
                    </a:p>
                  </a:txBody>
                  <a:tcPr marL="7327" marR="7327" marT="7327"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t"/>
                      <a:r>
                        <a:rPr lang="en-US" sz="1600" b="0" i="0" u="none" strike="noStrike" dirty="0">
                          <a:solidFill>
                            <a:srgbClr val="000000"/>
                          </a:solidFill>
                          <a:latin typeface="Calibri"/>
                        </a:rPr>
                        <a:t>Energy</a:t>
                      </a:r>
                    </a:p>
                  </a:txBody>
                  <a:tcPr marL="7327" marR="7327" marT="7327"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t"/>
                      <a:r>
                        <a:rPr lang="en-US" sz="1600" b="0" i="0" u="none" strike="noStrike" dirty="0">
                          <a:solidFill>
                            <a:srgbClr val="000000"/>
                          </a:solidFill>
                          <a:latin typeface="Calibri"/>
                        </a:rPr>
                        <a:t>Water</a:t>
                      </a:r>
                    </a:p>
                  </a:txBody>
                  <a:tcPr marL="7327" marR="7327" marT="7327"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70653">
                <a:tc>
                  <a:txBody>
                    <a:bodyPr/>
                    <a:lstStyle/>
                    <a:p>
                      <a:pPr algn="l" fontAlgn="t"/>
                      <a:r>
                        <a:rPr lang="en-US" sz="1600" b="0" i="0" u="none" strike="noStrike" dirty="0">
                          <a:solidFill>
                            <a:srgbClr val="000000"/>
                          </a:solidFill>
                          <a:latin typeface="Calibri"/>
                        </a:rPr>
                        <a:t>Leasing</a:t>
                      </a:r>
                    </a:p>
                  </a:txBody>
                  <a:tcPr marL="7327" marR="7327" marT="7327"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t"/>
                      <a:r>
                        <a:rPr lang="en-US" sz="800" b="0" i="0" u="none" strike="noStrike">
                          <a:solidFill>
                            <a:srgbClr val="000000"/>
                          </a:solidFill>
                          <a:latin typeface="Calibri"/>
                        </a:rPr>
                        <a:t> </a:t>
                      </a:r>
                    </a:p>
                  </a:txBody>
                  <a:tcPr marL="7327" marR="7327" marT="7327"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50"/>
                    </a:solidFill>
                  </a:tcPr>
                </a:tc>
                <a:tc>
                  <a:txBody>
                    <a:bodyPr/>
                    <a:lstStyle/>
                    <a:p>
                      <a:pPr algn="l" fontAlgn="t"/>
                      <a:r>
                        <a:rPr lang="en-US" sz="800" b="0" i="0" u="none" strike="noStrike">
                          <a:solidFill>
                            <a:srgbClr val="000000"/>
                          </a:solidFill>
                          <a:latin typeface="Calibri"/>
                        </a:rPr>
                        <a:t> </a:t>
                      </a:r>
                    </a:p>
                  </a:txBody>
                  <a:tcPr marL="7327" marR="7327" marT="7327"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t"/>
                      <a:r>
                        <a:rPr lang="en-US" sz="800" b="0" i="0" u="none" strike="noStrike">
                          <a:solidFill>
                            <a:srgbClr val="000000"/>
                          </a:solidFill>
                          <a:latin typeface="Calibri"/>
                        </a:rPr>
                        <a:t> </a:t>
                      </a:r>
                    </a:p>
                  </a:txBody>
                  <a:tcPr marL="7327" marR="7327" marT="7327"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50"/>
                    </a:solidFill>
                  </a:tcPr>
                </a:tc>
                <a:tc>
                  <a:txBody>
                    <a:bodyPr/>
                    <a:lstStyle/>
                    <a:p>
                      <a:pPr algn="l" fontAlgn="t"/>
                      <a:r>
                        <a:rPr lang="en-US" sz="800" b="0" i="0" u="none" strike="noStrike">
                          <a:solidFill>
                            <a:srgbClr val="000000"/>
                          </a:solidFill>
                          <a:latin typeface="Calibri"/>
                        </a:rPr>
                        <a:t> </a:t>
                      </a:r>
                    </a:p>
                  </a:txBody>
                  <a:tcPr marL="7327" marR="7327" marT="7327"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t"/>
                      <a:r>
                        <a:rPr lang="en-US" sz="800" b="0" i="0" u="none" strike="noStrike">
                          <a:solidFill>
                            <a:srgbClr val="000000"/>
                          </a:solidFill>
                          <a:latin typeface="Calibri"/>
                        </a:rPr>
                        <a:t> </a:t>
                      </a:r>
                    </a:p>
                  </a:txBody>
                  <a:tcPr marL="7327" marR="7327" marT="7327"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t"/>
                      <a:r>
                        <a:rPr lang="en-US" sz="800" b="0" i="0" u="none" strike="noStrike">
                          <a:solidFill>
                            <a:srgbClr val="000000"/>
                          </a:solidFill>
                          <a:latin typeface="Calibri"/>
                        </a:rPr>
                        <a:t> </a:t>
                      </a:r>
                    </a:p>
                  </a:txBody>
                  <a:tcPr marL="7327" marR="7327" marT="7327"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50"/>
                    </a:solidFill>
                  </a:tcPr>
                </a:tc>
                <a:tc>
                  <a:txBody>
                    <a:bodyPr/>
                    <a:lstStyle/>
                    <a:p>
                      <a:pPr algn="l" fontAlgn="t"/>
                      <a:r>
                        <a:rPr lang="en-US" sz="800" b="0" i="0" u="none" strike="noStrike">
                          <a:solidFill>
                            <a:srgbClr val="000000"/>
                          </a:solidFill>
                          <a:latin typeface="Calibri"/>
                        </a:rPr>
                        <a:t> </a:t>
                      </a:r>
                    </a:p>
                  </a:txBody>
                  <a:tcPr marL="7327" marR="7327" marT="7327"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t"/>
                      <a:r>
                        <a:rPr lang="en-US" sz="800" b="0" i="0" u="none" strike="noStrike">
                          <a:solidFill>
                            <a:srgbClr val="000000"/>
                          </a:solidFill>
                          <a:latin typeface="Calibri"/>
                        </a:rPr>
                        <a:t> </a:t>
                      </a:r>
                    </a:p>
                  </a:txBody>
                  <a:tcPr marL="7327" marR="7327" marT="7327"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t"/>
                      <a:r>
                        <a:rPr lang="en-US" sz="800" b="0" i="0" u="none" strike="noStrike">
                          <a:solidFill>
                            <a:srgbClr val="000000"/>
                          </a:solidFill>
                          <a:latin typeface="Calibri"/>
                        </a:rPr>
                        <a:t> </a:t>
                      </a:r>
                    </a:p>
                  </a:txBody>
                  <a:tcPr marL="7327" marR="7327" marT="7327"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50"/>
                    </a:solidFill>
                  </a:tcPr>
                </a:tc>
                <a:tc>
                  <a:txBody>
                    <a:bodyPr/>
                    <a:lstStyle/>
                    <a:p>
                      <a:pPr algn="l" fontAlgn="t"/>
                      <a:r>
                        <a:rPr lang="en-US" sz="800" b="0" i="0" u="none" strike="noStrike">
                          <a:solidFill>
                            <a:srgbClr val="000000"/>
                          </a:solidFill>
                          <a:latin typeface="Calibri"/>
                        </a:rPr>
                        <a:t> </a:t>
                      </a:r>
                    </a:p>
                  </a:txBody>
                  <a:tcPr marL="7327" marR="7327" marT="7327"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t"/>
                      <a:r>
                        <a:rPr lang="en-US" sz="800" b="0" i="0" u="none" strike="noStrike">
                          <a:solidFill>
                            <a:srgbClr val="000000"/>
                          </a:solidFill>
                          <a:latin typeface="Calibri"/>
                        </a:rPr>
                        <a:t> </a:t>
                      </a:r>
                    </a:p>
                  </a:txBody>
                  <a:tcPr marL="7327" marR="7327" marT="7327"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t"/>
                      <a:r>
                        <a:rPr lang="en-US" sz="800" b="0" i="0" u="none" strike="noStrike">
                          <a:solidFill>
                            <a:srgbClr val="000000"/>
                          </a:solidFill>
                          <a:latin typeface="Calibri"/>
                        </a:rPr>
                        <a:t> </a:t>
                      </a:r>
                    </a:p>
                  </a:txBody>
                  <a:tcPr marL="7327" marR="7327" marT="7327"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28421">
                <a:tc>
                  <a:txBody>
                    <a:bodyPr/>
                    <a:lstStyle/>
                    <a:p>
                      <a:pPr algn="l" fontAlgn="t"/>
                      <a:r>
                        <a:rPr lang="en-US" sz="1600" b="0" i="0" u="none" strike="noStrike" dirty="0">
                          <a:solidFill>
                            <a:srgbClr val="000000"/>
                          </a:solidFill>
                          <a:latin typeface="Calibri"/>
                        </a:rPr>
                        <a:t>Franchising</a:t>
                      </a:r>
                    </a:p>
                  </a:txBody>
                  <a:tcPr marL="7327" marR="7327" marT="7327"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t"/>
                      <a:r>
                        <a:rPr lang="en-US" sz="800" b="0" i="0" u="none" strike="noStrike">
                          <a:solidFill>
                            <a:srgbClr val="000000"/>
                          </a:solidFill>
                          <a:latin typeface="Calibri"/>
                        </a:rPr>
                        <a:t> </a:t>
                      </a:r>
                    </a:p>
                  </a:txBody>
                  <a:tcPr marL="7327" marR="7327" marT="7327"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t"/>
                      <a:r>
                        <a:rPr lang="en-US" sz="800" b="0" i="0" u="none" strike="noStrike">
                          <a:solidFill>
                            <a:srgbClr val="000000"/>
                          </a:solidFill>
                          <a:latin typeface="Calibri"/>
                        </a:rPr>
                        <a:t> </a:t>
                      </a:r>
                    </a:p>
                  </a:txBody>
                  <a:tcPr marL="7327" marR="7327" marT="7327"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t"/>
                      <a:r>
                        <a:rPr lang="en-US" sz="800" b="0" i="0" u="none" strike="noStrike">
                          <a:solidFill>
                            <a:srgbClr val="000000"/>
                          </a:solidFill>
                          <a:latin typeface="Calibri"/>
                        </a:rPr>
                        <a:t> </a:t>
                      </a:r>
                    </a:p>
                  </a:txBody>
                  <a:tcPr marL="7327" marR="7327" marT="7327"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t"/>
                      <a:r>
                        <a:rPr lang="en-US" sz="800" b="0" i="0" u="none" strike="noStrike">
                          <a:solidFill>
                            <a:srgbClr val="000000"/>
                          </a:solidFill>
                          <a:latin typeface="Calibri"/>
                        </a:rPr>
                        <a:t> </a:t>
                      </a:r>
                    </a:p>
                  </a:txBody>
                  <a:tcPr marL="7327" marR="7327" marT="7327"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t"/>
                      <a:r>
                        <a:rPr lang="en-US" sz="800" b="0" i="0" u="none" strike="noStrike">
                          <a:solidFill>
                            <a:srgbClr val="000000"/>
                          </a:solidFill>
                          <a:latin typeface="Calibri"/>
                        </a:rPr>
                        <a:t> </a:t>
                      </a:r>
                    </a:p>
                  </a:txBody>
                  <a:tcPr marL="7327" marR="7327" marT="7327"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t"/>
                      <a:r>
                        <a:rPr lang="en-US" sz="800" b="0" i="0" u="none" strike="noStrike">
                          <a:solidFill>
                            <a:srgbClr val="000000"/>
                          </a:solidFill>
                          <a:latin typeface="Calibri"/>
                        </a:rPr>
                        <a:t> </a:t>
                      </a:r>
                    </a:p>
                  </a:txBody>
                  <a:tcPr marL="7327" marR="7327" marT="7327"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t"/>
                      <a:r>
                        <a:rPr lang="en-US" sz="800" b="0" i="0" u="none" strike="noStrike">
                          <a:solidFill>
                            <a:srgbClr val="000000"/>
                          </a:solidFill>
                          <a:latin typeface="Calibri"/>
                        </a:rPr>
                        <a:t> </a:t>
                      </a:r>
                    </a:p>
                  </a:txBody>
                  <a:tcPr marL="7327" marR="7327" marT="7327"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t"/>
                      <a:r>
                        <a:rPr lang="en-US" sz="800" b="0" i="0" u="none" strike="noStrike">
                          <a:solidFill>
                            <a:srgbClr val="000000"/>
                          </a:solidFill>
                          <a:latin typeface="Calibri"/>
                        </a:rPr>
                        <a:t> </a:t>
                      </a:r>
                    </a:p>
                  </a:txBody>
                  <a:tcPr marL="7327" marR="7327" marT="7327"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t"/>
                      <a:r>
                        <a:rPr lang="en-US" sz="800" b="0" i="0" u="none" strike="noStrike">
                          <a:solidFill>
                            <a:srgbClr val="000000"/>
                          </a:solidFill>
                          <a:latin typeface="Calibri"/>
                        </a:rPr>
                        <a:t> </a:t>
                      </a:r>
                    </a:p>
                  </a:txBody>
                  <a:tcPr marL="7327" marR="7327" marT="7327"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79646"/>
                    </a:solidFill>
                  </a:tcPr>
                </a:tc>
                <a:tc>
                  <a:txBody>
                    <a:bodyPr/>
                    <a:lstStyle/>
                    <a:p>
                      <a:pPr algn="l" fontAlgn="t"/>
                      <a:r>
                        <a:rPr lang="en-US" sz="800" b="0" i="0" u="none" strike="noStrike">
                          <a:solidFill>
                            <a:srgbClr val="000000"/>
                          </a:solidFill>
                          <a:latin typeface="Calibri"/>
                        </a:rPr>
                        <a:t> </a:t>
                      </a:r>
                    </a:p>
                  </a:txBody>
                  <a:tcPr marL="7327" marR="7327" marT="7327"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t"/>
                      <a:r>
                        <a:rPr lang="en-US" sz="800" b="0" i="0" u="none" strike="noStrike">
                          <a:solidFill>
                            <a:srgbClr val="000000"/>
                          </a:solidFill>
                          <a:latin typeface="Calibri"/>
                        </a:rPr>
                        <a:t> </a:t>
                      </a:r>
                    </a:p>
                  </a:txBody>
                  <a:tcPr marL="7327" marR="7327" marT="7327"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t"/>
                      <a:r>
                        <a:rPr lang="en-US" sz="800" b="0" i="0" u="none" strike="noStrike">
                          <a:solidFill>
                            <a:srgbClr val="000000"/>
                          </a:solidFill>
                          <a:latin typeface="Calibri"/>
                        </a:rPr>
                        <a:t> </a:t>
                      </a:r>
                    </a:p>
                  </a:txBody>
                  <a:tcPr marL="7327" marR="7327" marT="7327"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79646"/>
                    </a:solidFill>
                  </a:tcPr>
                </a:tc>
              </a:tr>
              <a:tr h="528421">
                <a:tc>
                  <a:txBody>
                    <a:bodyPr/>
                    <a:lstStyle/>
                    <a:p>
                      <a:pPr algn="l" fontAlgn="t"/>
                      <a:r>
                        <a:rPr lang="en-US" sz="1600" b="0" i="0" u="none" strike="noStrike" dirty="0" err="1">
                          <a:solidFill>
                            <a:srgbClr val="000000"/>
                          </a:solidFill>
                          <a:latin typeface="Calibri"/>
                        </a:rPr>
                        <a:t>Concessioning</a:t>
                      </a:r>
                      <a:endParaRPr lang="en-US" sz="1600" b="0" i="0" u="none" strike="noStrike" dirty="0">
                        <a:solidFill>
                          <a:srgbClr val="000000"/>
                        </a:solidFill>
                        <a:latin typeface="Calibri"/>
                      </a:endParaRPr>
                    </a:p>
                  </a:txBody>
                  <a:tcPr marL="7327" marR="7327" marT="7327"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t"/>
                      <a:r>
                        <a:rPr lang="en-US" sz="800" b="0" i="0" u="none" strike="noStrike">
                          <a:solidFill>
                            <a:srgbClr val="000000"/>
                          </a:solidFill>
                          <a:latin typeface="Calibri"/>
                        </a:rPr>
                        <a:t> </a:t>
                      </a:r>
                    </a:p>
                  </a:txBody>
                  <a:tcPr marL="7327" marR="7327" marT="7327"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t"/>
                      <a:r>
                        <a:rPr lang="en-US" sz="800" b="0" i="0" u="none" strike="noStrike">
                          <a:solidFill>
                            <a:srgbClr val="000000"/>
                          </a:solidFill>
                          <a:latin typeface="Calibri"/>
                        </a:rPr>
                        <a:t> </a:t>
                      </a:r>
                    </a:p>
                  </a:txBody>
                  <a:tcPr marL="7327" marR="7327" marT="7327"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50"/>
                    </a:solidFill>
                  </a:tcPr>
                </a:tc>
                <a:tc>
                  <a:txBody>
                    <a:bodyPr/>
                    <a:lstStyle/>
                    <a:p>
                      <a:pPr algn="l" fontAlgn="t"/>
                      <a:r>
                        <a:rPr lang="en-US" sz="800" b="0" i="0" u="none" strike="noStrike">
                          <a:solidFill>
                            <a:srgbClr val="000000"/>
                          </a:solidFill>
                          <a:latin typeface="Calibri"/>
                        </a:rPr>
                        <a:t> </a:t>
                      </a:r>
                    </a:p>
                  </a:txBody>
                  <a:tcPr marL="7327" marR="7327" marT="7327"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gn="l" fontAlgn="t"/>
                      <a:r>
                        <a:rPr lang="en-US" sz="800" b="0" i="0" u="none" strike="noStrike">
                          <a:solidFill>
                            <a:srgbClr val="000000"/>
                          </a:solidFill>
                          <a:latin typeface="Calibri"/>
                        </a:rPr>
                        <a:t> </a:t>
                      </a:r>
                    </a:p>
                  </a:txBody>
                  <a:tcPr marL="7327" marR="7327" marT="7327"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50"/>
                    </a:solidFill>
                  </a:tcPr>
                </a:tc>
                <a:tc>
                  <a:txBody>
                    <a:bodyPr/>
                    <a:lstStyle/>
                    <a:p>
                      <a:pPr algn="l" fontAlgn="t"/>
                      <a:r>
                        <a:rPr lang="en-US" sz="800" b="0" i="0" u="none" strike="noStrike">
                          <a:solidFill>
                            <a:srgbClr val="000000"/>
                          </a:solidFill>
                          <a:latin typeface="Calibri"/>
                        </a:rPr>
                        <a:t> </a:t>
                      </a:r>
                    </a:p>
                  </a:txBody>
                  <a:tcPr marL="7327" marR="7327" marT="7327"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t"/>
                      <a:r>
                        <a:rPr lang="en-US" sz="800" b="0" i="0" u="none" strike="noStrike">
                          <a:solidFill>
                            <a:srgbClr val="000000"/>
                          </a:solidFill>
                          <a:latin typeface="Calibri"/>
                        </a:rPr>
                        <a:t> </a:t>
                      </a:r>
                    </a:p>
                  </a:txBody>
                  <a:tcPr marL="7327" marR="7327" marT="7327"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t"/>
                      <a:r>
                        <a:rPr lang="en-US" sz="800" b="0" i="0" u="none" strike="noStrike">
                          <a:solidFill>
                            <a:srgbClr val="000000"/>
                          </a:solidFill>
                          <a:latin typeface="Calibri"/>
                        </a:rPr>
                        <a:t> </a:t>
                      </a:r>
                    </a:p>
                  </a:txBody>
                  <a:tcPr marL="7327" marR="7327" marT="7327"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50"/>
                    </a:solidFill>
                  </a:tcPr>
                </a:tc>
                <a:tc>
                  <a:txBody>
                    <a:bodyPr/>
                    <a:lstStyle/>
                    <a:p>
                      <a:pPr algn="l" fontAlgn="t"/>
                      <a:r>
                        <a:rPr lang="en-US" sz="800" b="0" i="0" u="none" strike="noStrike">
                          <a:solidFill>
                            <a:srgbClr val="000000"/>
                          </a:solidFill>
                          <a:latin typeface="Calibri"/>
                        </a:rPr>
                        <a:t> </a:t>
                      </a:r>
                    </a:p>
                  </a:txBody>
                  <a:tcPr marL="7327" marR="7327" marT="7327"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t"/>
                      <a:r>
                        <a:rPr lang="en-US" sz="800" b="0" i="0" u="none" strike="noStrike">
                          <a:solidFill>
                            <a:srgbClr val="000000"/>
                          </a:solidFill>
                          <a:latin typeface="Calibri"/>
                        </a:rPr>
                        <a:t> </a:t>
                      </a:r>
                    </a:p>
                  </a:txBody>
                  <a:tcPr marL="7327" marR="7327" marT="7327"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t"/>
                      <a:r>
                        <a:rPr lang="en-US" sz="800" b="0" i="0" u="none" strike="noStrike">
                          <a:solidFill>
                            <a:srgbClr val="000000"/>
                          </a:solidFill>
                          <a:latin typeface="Calibri"/>
                        </a:rPr>
                        <a:t> </a:t>
                      </a:r>
                    </a:p>
                  </a:txBody>
                  <a:tcPr marL="7327" marR="7327" marT="7327"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t"/>
                      <a:r>
                        <a:rPr lang="en-US" sz="800" b="0" i="0" u="none" strike="noStrike">
                          <a:solidFill>
                            <a:srgbClr val="000000"/>
                          </a:solidFill>
                          <a:latin typeface="Calibri"/>
                        </a:rPr>
                        <a:t> </a:t>
                      </a:r>
                    </a:p>
                  </a:txBody>
                  <a:tcPr marL="7327" marR="7327" marT="7327"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50"/>
                    </a:solidFill>
                  </a:tcPr>
                </a:tc>
                <a:tc>
                  <a:txBody>
                    <a:bodyPr/>
                    <a:lstStyle/>
                    <a:p>
                      <a:pPr algn="l" fontAlgn="t"/>
                      <a:r>
                        <a:rPr lang="en-US" sz="800" b="0" i="0" u="none" strike="noStrike">
                          <a:solidFill>
                            <a:srgbClr val="000000"/>
                          </a:solidFill>
                          <a:latin typeface="Calibri"/>
                        </a:rPr>
                        <a:t> </a:t>
                      </a:r>
                    </a:p>
                  </a:txBody>
                  <a:tcPr marL="7327" marR="7327" marT="7327"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r>
              <a:tr h="528421">
                <a:tc>
                  <a:txBody>
                    <a:bodyPr/>
                    <a:lstStyle/>
                    <a:p>
                      <a:pPr algn="l" fontAlgn="t"/>
                      <a:r>
                        <a:rPr lang="en-US" sz="1600" b="0" i="0" u="none" strike="noStrike" dirty="0">
                          <a:solidFill>
                            <a:srgbClr val="000000"/>
                          </a:solidFill>
                          <a:latin typeface="Calibri"/>
                        </a:rPr>
                        <a:t>Contracting out</a:t>
                      </a:r>
                    </a:p>
                  </a:txBody>
                  <a:tcPr marL="7327" marR="7327" marT="7327"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t"/>
                      <a:r>
                        <a:rPr lang="en-US" sz="800" b="0" i="0" u="none" strike="noStrike">
                          <a:solidFill>
                            <a:srgbClr val="000000"/>
                          </a:solidFill>
                          <a:latin typeface="Calibri"/>
                        </a:rPr>
                        <a:t> </a:t>
                      </a:r>
                    </a:p>
                  </a:txBody>
                  <a:tcPr marL="7327" marR="7327" marT="7327"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t"/>
                      <a:r>
                        <a:rPr lang="en-US" sz="800" b="0" i="0" u="none" strike="noStrike">
                          <a:solidFill>
                            <a:srgbClr val="000000"/>
                          </a:solidFill>
                          <a:latin typeface="Calibri"/>
                        </a:rPr>
                        <a:t> </a:t>
                      </a:r>
                    </a:p>
                  </a:txBody>
                  <a:tcPr marL="7327" marR="7327" marT="7327"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t"/>
                      <a:r>
                        <a:rPr lang="en-US" sz="800" b="0" i="0" u="none" strike="noStrike">
                          <a:solidFill>
                            <a:srgbClr val="000000"/>
                          </a:solidFill>
                          <a:latin typeface="Calibri"/>
                        </a:rPr>
                        <a:t> </a:t>
                      </a:r>
                    </a:p>
                  </a:txBody>
                  <a:tcPr marL="7327" marR="7327" marT="7327"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t"/>
                      <a:r>
                        <a:rPr lang="en-US" sz="800" b="0" i="0" u="none" strike="noStrike">
                          <a:solidFill>
                            <a:srgbClr val="000000"/>
                          </a:solidFill>
                          <a:latin typeface="Calibri"/>
                        </a:rPr>
                        <a:t> </a:t>
                      </a:r>
                    </a:p>
                  </a:txBody>
                  <a:tcPr marL="7327" marR="7327" marT="7327"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t"/>
                      <a:r>
                        <a:rPr lang="en-US" sz="800" b="0" i="0" u="none" strike="noStrike">
                          <a:solidFill>
                            <a:srgbClr val="000000"/>
                          </a:solidFill>
                          <a:latin typeface="Calibri"/>
                        </a:rPr>
                        <a:t> </a:t>
                      </a:r>
                    </a:p>
                  </a:txBody>
                  <a:tcPr marL="7327" marR="7327" marT="7327"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50"/>
                    </a:solidFill>
                  </a:tcPr>
                </a:tc>
                <a:tc>
                  <a:txBody>
                    <a:bodyPr/>
                    <a:lstStyle/>
                    <a:p>
                      <a:pPr algn="l" fontAlgn="t"/>
                      <a:r>
                        <a:rPr lang="en-US" sz="800" b="0" i="0" u="none" strike="noStrike">
                          <a:solidFill>
                            <a:srgbClr val="000000"/>
                          </a:solidFill>
                          <a:latin typeface="Calibri"/>
                        </a:rPr>
                        <a:t> </a:t>
                      </a:r>
                    </a:p>
                  </a:txBody>
                  <a:tcPr marL="7327" marR="7327" marT="7327"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gn="l" fontAlgn="t"/>
                      <a:r>
                        <a:rPr lang="en-US" sz="800" b="0" i="0" u="none" strike="noStrike">
                          <a:solidFill>
                            <a:srgbClr val="000000"/>
                          </a:solidFill>
                          <a:latin typeface="Calibri"/>
                        </a:rPr>
                        <a:t> </a:t>
                      </a:r>
                    </a:p>
                  </a:txBody>
                  <a:tcPr marL="7327" marR="7327" marT="7327"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t"/>
                      <a:r>
                        <a:rPr lang="en-US" sz="800" b="0" i="0" u="none" strike="noStrike">
                          <a:solidFill>
                            <a:srgbClr val="000000"/>
                          </a:solidFill>
                          <a:latin typeface="Calibri"/>
                        </a:rPr>
                        <a:t> </a:t>
                      </a:r>
                    </a:p>
                  </a:txBody>
                  <a:tcPr marL="7327" marR="7327" marT="7327"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t"/>
                      <a:r>
                        <a:rPr lang="en-US" sz="800" b="0" i="0" u="none" strike="noStrike">
                          <a:solidFill>
                            <a:srgbClr val="000000"/>
                          </a:solidFill>
                          <a:latin typeface="Calibri"/>
                        </a:rPr>
                        <a:t> </a:t>
                      </a:r>
                    </a:p>
                  </a:txBody>
                  <a:tcPr marL="7327" marR="7327" marT="7327"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t"/>
                      <a:r>
                        <a:rPr lang="en-US" sz="800" b="0" i="0" u="none" strike="noStrike">
                          <a:solidFill>
                            <a:srgbClr val="000000"/>
                          </a:solidFill>
                          <a:latin typeface="Calibri"/>
                        </a:rPr>
                        <a:t> </a:t>
                      </a:r>
                    </a:p>
                  </a:txBody>
                  <a:tcPr marL="7327" marR="7327" marT="7327"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50"/>
                    </a:solidFill>
                  </a:tcPr>
                </a:tc>
                <a:tc>
                  <a:txBody>
                    <a:bodyPr/>
                    <a:lstStyle/>
                    <a:p>
                      <a:pPr algn="l" fontAlgn="t"/>
                      <a:r>
                        <a:rPr lang="en-US" sz="800" b="0" i="0" u="none" strike="noStrike">
                          <a:solidFill>
                            <a:srgbClr val="000000"/>
                          </a:solidFill>
                          <a:latin typeface="Calibri"/>
                        </a:rPr>
                        <a:t> </a:t>
                      </a:r>
                    </a:p>
                  </a:txBody>
                  <a:tcPr marL="7327" marR="7327" marT="7327"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50"/>
                    </a:solidFill>
                  </a:tcPr>
                </a:tc>
                <a:tc>
                  <a:txBody>
                    <a:bodyPr/>
                    <a:lstStyle/>
                    <a:p>
                      <a:pPr algn="l" fontAlgn="t"/>
                      <a:r>
                        <a:rPr lang="en-US" sz="800" b="0" i="0" u="none" strike="noStrike">
                          <a:solidFill>
                            <a:srgbClr val="000000"/>
                          </a:solidFill>
                          <a:latin typeface="Calibri"/>
                        </a:rPr>
                        <a:t> </a:t>
                      </a:r>
                    </a:p>
                  </a:txBody>
                  <a:tcPr marL="7327" marR="7327" marT="7327"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28421">
                <a:tc>
                  <a:txBody>
                    <a:bodyPr/>
                    <a:lstStyle/>
                    <a:p>
                      <a:pPr algn="l" fontAlgn="t"/>
                      <a:r>
                        <a:rPr lang="en-US" sz="1600" b="0" i="0" u="none" strike="noStrike" dirty="0">
                          <a:solidFill>
                            <a:srgbClr val="000000"/>
                          </a:solidFill>
                          <a:latin typeface="Calibri"/>
                        </a:rPr>
                        <a:t>Bond financing</a:t>
                      </a:r>
                    </a:p>
                  </a:txBody>
                  <a:tcPr marL="7327" marR="7327" marT="7327"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t"/>
                      <a:r>
                        <a:rPr lang="en-US" sz="800" b="0" i="0" u="none" strike="noStrike">
                          <a:solidFill>
                            <a:srgbClr val="000000"/>
                          </a:solidFill>
                          <a:latin typeface="Calibri"/>
                        </a:rPr>
                        <a:t> </a:t>
                      </a:r>
                    </a:p>
                  </a:txBody>
                  <a:tcPr marL="7327" marR="7327" marT="7327"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t"/>
                      <a:r>
                        <a:rPr lang="en-US" sz="800" b="0" i="0" u="none" strike="noStrike">
                          <a:solidFill>
                            <a:srgbClr val="000000"/>
                          </a:solidFill>
                          <a:latin typeface="Calibri"/>
                        </a:rPr>
                        <a:t> </a:t>
                      </a:r>
                    </a:p>
                  </a:txBody>
                  <a:tcPr marL="7327" marR="7327" marT="7327"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79646"/>
                    </a:solidFill>
                  </a:tcPr>
                </a:tc>
                <a:tc>
                  <a:txBody>
                    <a:bodyPr/>
                    <a:lstStyle/>
                    <a:p>
                      <a:pPr algn="l" fontAlgn="t"/>
                      <a:r>
                        <a:rPr lang="en-US" sz="800" b="0" i="0" u="none" strike="noStrike">
                          <a:solidFill>
                            <a:srgbClr val="000000"/>
                          </a:solidFill>
                          <a:latin typeface="Calibri"/>
                        </a:rPr>
                        <a:t> </a:t>
                      </a:r>
                    </a:p>
                  </a:txBody>
                  <a:tcPr marL="7327" marR="7327" marT="7327"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l" fontAlgn="t"/>
                      <a:r>
                        <a:rPr lang="en-US" sz="800" b="0" i="0" u="none" strike="noStrike">
                          <a:solidFill>
                            <a:srgbClr val="000000"/>
                          </a:solidFill>
                          <a:latin typeface="Calibri"/>
                        </a:rPr>
                        <a:t> </a:t>
                      </a:r>
                    </a:p>
                  </a:txBody>
                  <a:tcPr marL="7327" marR="7327" marT="7327"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l" fontAlgn="t"/>
                      <a:r>
                        <a:rPr lang="en-US" sz="800" b="0" i="0" u="none" strike="noStrike">
                          <a:solidFill>
                            <a:srgbClr val="000000"/>
                          </a:solidFill>
                          <a:latin typeface="Calibri"/>
                        </a:rPr>
                        <a:t> </a:t>
                      </a:r>
                    </a:p>
                  </a:txBody>
                  <a:tcPr marL="7327" marR="7327" marT="7327"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t"/>
                      <a:r>
                        <a:rPr lang="en-US" sz="800" b="0" i="0" u="none" strike="noStrike">
                          <a:solidFill>
                            <a:srgbClr val="000000"/>
                          </a:solidFill>
                          <a:latin typeface="Calibri"/>
                        </a:rPr>
                        <a:t> </a:t>
                      </a:r>
                    </a:p>
                  </a:txBody>
                  <a:tcPr marL="7327" marR="7327" marT="7327"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t"/>
                      <a:r>
                        <a:rPr lang="en-US" sz="800" b="0" i="0" u="none" strike="noStrike">
                          <a:solidFill>
                            <a:srgbClr val="000000"/>
                          </a:solidFill>
                          <a:latin typeface="Calibri"/>
                        </a:rPr>
                        <a:t> </a:t>
                      </a:r>
                    </a:p>
                  </a:txBody>
                  <a:tcPr marL="7327" marR="7327" marT="7327"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t"/>
                      <a:r>
                        <a:rPr lang="en-US" sz="800" b="0" i="0" u="none" strike="noStrike">
                          <a:solidFill>
                            <a:srgbClr val="000000"/>
                          </a:solidFill>
                          <a:latin typeface="Calibri"/>
                        </a:rPr>
                        <a:t> </a:t>
                      </a:r>
                    </a:p>
                  </a:txBody>
                  <a:tcPr marL="7327" marR="7327" marT="7327"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t"/>
                      <a:r>
                        <a:rPr lang="en-US" sz="800" b="0" i="0" u="none" strike="noStrike">
                          <a:solidFill>
                            <a:srgbClr val="000000"/>
                          </a:solidFill>
                          <a:latin typeface="Calibri"/>
                        </a:rPr>
                        <a:t> </a:t>
                      </a:r>
                    </a:p>
                  </a:txBody>
                  <a:tcPr marL="7327" marR="7327" marT="7327"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t"/>
                      <a:r>
                        <a:rPr lang="en-US" sz="800" b="0" i="0" u="none" strike="noStrike">
                          <a:solidFill>
                            <a:srgbClr val="000000"/>
                          </a:solidFill>
                          <a:latin typeface="Calibri"/>
                        </a:rPr>
                        <a:t> </a:t>
                      </a:r>
                    </a:p>
                  </a:txBody>
                  <a:tcPr marL="7327" marR="7327" marT="7327"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t"/>
                      <a:r>
                        <a:rPr lang="en-US" sz="800" b="0" i="0" u="none" strike="noStrike">
                          <a:solidFill>
                            <a:srgbClr val="000000"/>
                          </a:solidFill>
                          <a:latin typeface="Calibri"/>
                        </a:rPr>
                        <a:t> </a:t>
                      </a:r>
                    </a:p>
                  </a:txBody>
                  <a:tcPr marL="7327" marR="7327" marT="7327"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gn="l" fontAlgn="t"/>
                      <a:r>
                        <a:rPr lang="en-US" sz="800" b="0" i="0" u="none" strike="noStrike">
                          <a:solidFill>
                            <a:srgbClr val="000000"/>
                          </a:solidFill>
                          <a:latin typeface="Calibri"/>
                        </a:rPr>
                        <a:t> </a:t>
                      </a:r>
                    </a:p>
                  </a:txBody>
                  <a:tcPr marL="7327" marR="7327" marT="7327"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r>
              <a:tr h="786186">
                <a:tc>
                  <a:txBody>
                    <a:bodyPr/>
                    <a:lstStyle/>
                    <a:p>
                      <a:pPr algn="l" fontAlgn="t"/>
                      <a:r>
                        <a:rPr lang="en-US" sz="1600" b="0" i="0" u="none" strike="noStrike" dirty="0">
                          <a:solidFill>
                            <a:srgbClr val="000000"/>
                          </a:solidFill>
                          <a:latin typeface="Calibri"/>
                        </a:rPr>
                        <a:t>Equity investments</a:t>
                      </a:r>
                    </a:p>
                  </a:txBody>
                  <a:tcPr marL="7327" marR="7327" marT="7327"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t"/>
                      <a:r>
                        <a:rPr lang="en-US" sz="800" b="0" i="0" u="none" strike="noStrike">
                          <a:solidFill>
                            <a:srgbClr val="000000"/>
                          </a:solidFill>
                          <a:latin typeface="Calibri"/>
                        </a:rPr>
                        <a:t> </a:t>
                      </a:r>
                    </a:p>
                  </a:txBody>
                  <a:tcPr marL="7327" marR="7327" marT="7327"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t"/>
                      <a:r>
                        <a:rPr lang="en-US" sz="800" b="0" i="0" u="none" strike="noStrike">
                          <a:solidFill>
                            <a:srgbClr val="000000"/>
                          </a:solidFill>
                          <a:latin typeface="Calibri"/>
                        </a:rPr>
                        <a:t> </a:t>
                      </a:r>
                    </a:p>
                  </a:txBody>
                  <a:tcPr marL="7327" marR="7327" marT="7327"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t"/>
                      <a:r>
                        <a:rPr lang="en-US" sz="800" b="0" i="0" u="none" strike="noStrike">
                          <a:solidFill>
                            <a:srgbClr val="000000"/>
                          </a:solidFill>
                          <a:latin typeface="Calibri"/>
                        </a:rPr>
                        <a:t> </a:t>
                      </a:r>
                    </a:p>
                  </a:txBody>
                  <a:tcPr marL="7327" marR="7327" marT="7327"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t"/>
                      <a:r>
                        <a:rPr lang="en-US" sz="800" b="0" i="0" u="none" strike="noStrike">
                          <a:solidFill>
                            <a:srgbClr val="000000"/>
                          </a:solidFill>
                          <a:latin typeface="Calibri"/>
                        </a:rPr>
                        <a:t> </a:t>
                      </a:r>
                    </a:p>
                  </a:txBody>
                  <a:tcPr marL="7327" marR="7327" marT="7327"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t"/>
                      <a:r>
                        <a:rPr lang="en-US" sz="800" b="0" i="0" u="none" strike="noStrike">
                          <a:solidFill>
                            <a:srgbClr val="000000"/>
                          </a:solidFill>
                          <a:latin typeface="Calibri"/>
                        </a:rPr>
                        <a:t> </a:t>
                      </a:r>
                    </a:p>
                  </a:txBody>
                  <a:tcPr marL="7327" marR="7327" marT="7327"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t"/>
                      <a:r>
                        <a:rPr lang="en-US" sz="800" b="0" i="0" u="none" strike="noStrike">
                          <a:solidFill>
                            <a:srgbClr val="000000"/>
                          </a:solidFill>
                          <a:latin typeface="Calibri"/>
                        </a:rPr>
                        <a:t> </a:t>
                      </a:r>
                    </a:p>
                  </a:txBody>
                  <a:tcPr marL="7327" marR="7327" marT="7327"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t"/>
                      <a:r>
                        <a:rPr lang="en-US" sz="800" b="0" i="0" u="none" strike="noStrike">
                          <a:solidFill>
                            <a:srgbClr val="000000"/>
                          </a:solidFill>
                          <a:latin typeface="Calibri"/>
                        </a:rPr>
                        <a:t> </a:t>
                      </a:r>
                    </a:p>
                  </a:txBody>
                  <a:tcPr marL="7327" marR="7327" marT="7327"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t"/>
                      <a:r>
                        <a:rPr lang="en-US" sz="800" b="0" i="0" u="none" strike="noStrike">
                          <a:solidFill>
                            <a:srgbClr val="000000"/>
                          </a:solidFill>
                          <a:latin typeface="Calibri"/>
                        </a:rPr>
                        <a:t> </a:t>
                      </a:r>
                    </a:p>
                  </a:txBody>
                  <a:tcPr marL="7327" marR="7327" marT="7327"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50"/>
                    </a:solidFill>
                  </a:tcPr>
                </a:tc>
                <a:tc>
                  <a:txBody>
                    <a:bodyPr/>
                    <a:lstStyle/>
                    <a:p>
                      <a:pPr algn="l" fontAlgn="t"/>
                      <a:r>
                        <a:rPr lang="en-US" sz="800" b="0" i="0" u="none" strike="noStrike">
                          <a:solidFill>
                            <a:srgbClr val="000000"/>
                          </a:solidFill>
                          <a:latin typeface="Calibri"/>
                        </a:rPr>
                        <a:t> </a:t>
                      </a:r>
                    </a:p>
                  </a:txBody>
                  <a:tcPr marL="7327" marR="7327" marT="7327"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50"/>
                    </a:solidFill>
                  </a:tcPr>
                </a:tc>
                <a:tc>
                  <a:txBody>
                    <a:bodyPr/>
                    <a:lstStyle/>
                    <a:p>
                      <a:pPr algn="l" fontAlgn="t"/>
                      <a:r>
                        <a:rPr lang="en-US" sz="800" b="0" i="0" u="none" strike="noStrike">
                          <a:solidFill>
                            <a:srgbClr val="000000"/>
                          </a:solidFill>
                          <a:latin typeface="Calibri"/>
                        </a:rPr>
                        <a:t> </a:t>
                      </a:r>
                    </a:p>
                  </a:txBody>
                  <a:tcPr marL="7327" marR="7327" marT="7327"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t"/>
                      <a:r>
                        <a:rPr lang="en-US" sz="800" b="0" i="0" u="none" strike="noStrike">
                          <a:solidFill>
                            <a:srgbClr val="000000"/>
                          </a:solidFill>
                          <a:latin typeface="Calibri"/>
                        </a:rPr>
                        <a:t> </a:t>
                      </a:r>
                    </a:p>
                  </a:txBody>
                  <a:tcPr marL="7327" marR="7327" marT="7327"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gn="l" fontAlgn="t"/>
                      <a:r>
                        <a:rPr lang="en-US" sz="800" b="0" i="0" u="none" strike="noStrike">
                          <a:solidFill>
                            <a:srgbClr val="000000"/>
                          </a:solidFill>
                          <a:latin typeface="Calibri"/>
                        </a:rPr>
                        <a:t> </a:t>
                      </a:r>
                    </a:p>
                  </a:txBody>
                  <a:tcPr marL="7327" marR="7327" marT="7327"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28421">
                <a:tc>
                  <a:txBody>
                    <a:bodyPr/>
                    <a:lstStyle/>
                    <a:p>
                      <a:pPr algn="l" fontAlgn="t"/>
                      <a:r>
                        <a:rPr lang="en-US" sz="1600" b="0" i="0" u="none" strike="noStrike" dirty="0">
                          <a:solidFill>
                            <a:srgbClr val="000000"/>
                          </a:solidFill>
                          <a:latin typeface="Calibri"/>
                        </a:rPr>
                        <a:t>Venture capital</a:t>
                      </a:r>
                    </a:p>
                  </a:txBody>
                  <a:tcPr marL="7327" marR="7327" marT="7327"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t"/>
                      <a:r>
                        <a:rPr lang="en-US" sz="800" b="0" i="0" u="none" strike="noStrike">
                          <a:solidFill>
                            <a:srgbClr val="000000"/>
                          </a:solidFill>
                          <a:latin typeface="Calibri"/>
                        </a:rPr>
                        <a:t> </a:t>
                      </a:r>
                    </a:p>
                  </a:txBody>
                  <a:tcPr marL="7327" marR="7327" marT="7327"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t"/>
                      <a:r>
                        <a:rPr lang="en-US" sz="800" b="0" i="0" u="none" strike="noStrike">
                          <a:solidFill>
                            <a:srgbClr val="000000"/>
                          </a:solidFill>
                          <a:latin typeface="Calibri"/>
                        </a:rPr>
                        <a:t> </a:t>
                      </a:r>
                    </a:p>
                  </a:txBody>
                  <a:tcPr marL="7327" marR="7327" marT="7327"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t"/>
                      <a:r>
                        <a:rPr lang="en-US" sz="800" b="0" i="0" u="none" strike="noStrike">
                          <a:solidFill>
                            <a:srgbClr val="000000"/>
                          </a:solidFill>
                          <a:latin typeface="Calibri"/>
                        </a:rPr>
                        <a:t> </a:t>
                      </a:r>
                    </a:p>
                  </a:txBody>
                  <a:tcPr marL="7327" marR="7327" marT="7327"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t"/>
                      <a:r>
                        <a:rPr lang="en-US" sz="800" b="0" i="0" u="none" strike="noStrike">
                          <a:solidFill>
                            <a:srgbClr val="000000"/>
                          </a:solidFill>
                          <a:latin typeface="Calibri"/>
                        </a:rPr>
                        <a:t> </a:t>
                      </a:r>
                    </a:p>
                  </a:txBody>
                  <a:tcPr marL="7327" marR="7327" marT="7327"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t"/>
                      <a:r>
                        <a:rPr lang="en-US" sz="800" b="0" i="0" u="none" strike="noStrike">
                          <a:solidFill>
                            <a:srgbClr val="000000"/>
                          </a:solidFill>
                          <a:latin typeface="Calibri"/>
                        </a:rPr>
                        <a:t> </a:t>
                      </a:r>
                    </a:p>
                  </a:txBody>
                  <a:tcPr marL="7327" marR="7327" marT="7327"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t"/>
                      <a:r>
                        <a:rPr lang="en-US" sz="800" b="0" i="0" u="none" strike="noStrike">
                          <a:solidFill>
                            <a:srgbClr val="000000"/>
                          </a:solidFill>
                          <a:latin typeface="Calibri"/>
                        </a:rPr>
                        <a:t> </a:t>
                      </a:r>
                    </a:p>
                  </a:txBody>
                  <a:tcPr marL="7327" marR="7327" marT="7327"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t"/>
                      <a:r>
                        <a:rPr lang="en-US" sz="800" b="0" i="0" u="none" strike="noStrike">
                          <a:solidFill>
                            <a:srgbClr val="000000"/>
                          </a:solidFill>
                          <a:latin typeface="Calibri"/>
                        </a:rPr>
                        <a:t> </a:t>
                      </a:r>
                    </a:p>
                  </a:txBody>
                  <a:tcPr marL="7327" marR="7327" marT="7327"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t"/>
                      <a:r>
                        <a:rPr lang="en-US" sz="800" b="0" i="0" u="none" strike="noStrike">
                          <a:solidFill>
                            <a:srgbClr val="000000"/>
                          </a:solidFill>
                          <a:latin typeface="Calibri"/>
                        </a:rPr>
                        <a:t> </a:t>
                      </a:r>
                    </a:p>
                  </a:txBody>
                  <a:tcPr marL="7327" marR="7327" marT="7327"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t"/>
                      <a:r>
                        <a:rPr lang="en-US" sz="800" b="0" i="0" u="none" strike="noStrike">
                          <a:solidFill>
                            <a:srgbClr val="000000"/>
                          </a:solidFill>
                          <a:latin typeface="Calibri"/>
                        </a:rPr>
                        <a:t> </a:t>
                      </a:r>
                    </a:p>
                  </a:txBody>
                  <a:tcPr marL="7327" marR="7327" marT="7327"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t"/>
                      <a:r>
                        <a:rPr lang="en-US" sz="800" b="0" i="0" u="none" strike="noStrike">
                          <a:solidFill>
                            <a:srgbClr val="000000"/>
                          </a:solidFill>
                          <a:latin typeface="Calibri"/>
                        </a:rPr>
                        <a:t> </a:t>
                      </a:r>
                    </a:p>
                  </a:txBody>
                  <a:tcPr marL="7327" marR="7327" marT="7327"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t"/>
                      <a:r>
                        <a:rPr lang="en-US" sz="800" b="0" i="0" u="none" strike="noStrike">
                          <a:solidFill>
                            <a:srgbClr val="000000"/>
                          </a:solidFill>
                          <a:latin typeface="Calibri"/>
                        </a:rPr>
                        <a:t> </a:t>
                      </a:r>
                    </a:p>
                  </a:txBody>
                  <a:tcPr marL="7327" marR="7327" marT="7327"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50"/>
                    </a:solidFill>
                  </a:tcPr>
                </a:tc>
                <a:tc>
                  <a:txBody>
                    <a:bodyPr/>
                    <a:lstStyle/>
                    <a:p>
                      <a:pPr algn="l" fontAlgn="t"/>
                      <a:r>
                        <a:rPr lang="en-US" sz="800" b="0" i="0" u="none" strike="noStrike" dirty="0">
                          <a:solidFill>
                            <a:srgbClr val="000000"/>
                          </a:solidFill>
                          <a:latin typeface="Calibri"/>
                        </a:rPr>
                        <a:t> </a:t>
                      </a:r>
                    </a:p>
                  </a:txBody>
                  <a:tcPr marL="7327" marR="7327" marT="7327"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5" name="Slide Number Placeholder 4"/>
          <p:cNvSpPr>
            <a:spLocks noGrp="1"/>
          </p:cNvSpPr>
          <p:nvPr>
            <p:ph type="sldNum" sz="quarter" idx="12"/>
          </p:nvPr>
        </p:nvSpPr>
        <p:spPr/>
        <p:txBody>
          <a:bodyPr/>
          <a:lstStyle/>
          <a:p>
            <a:pPr>
              <a:defRPr/>
            </a:pPr>
            <a:fld id="{3BE908BC-582F-436D-9C1E-35A539DD9BC2}" type="slidenum">
              <a:rPr lang="en-GB" smtClean="0"/>
              <a:pPr>
                <a:defRPr/>
              </a:pPr>
              <a:t>79</a:t>
            </a:fld>
            <a:endParaRPr lang="en-GB"/>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22" name="Picture 5" descr="barometer powerpoint-1.jpg"/>
          <p:cNvPicPr>
            <a:picLocks noChangeAspect="1"/>
          </p:cNvPicPr>
          <p:nvPr/>
        </p:nvPicPr>
        <p:blipFill>
          <a:blip r:embed="rId3" cstate="print"/>
          <a:srcRect/>
          <a:stretch>
            <a:fillRect/>
          </a:stretch>
        </p:blipFill>
        <p:spPr bwMode="auto">
          <a:xfrm>
            <a:off x="0" y="285750"/>
            <a:ext cx="9144000" cy="6572250"/>
          </a:xfrm>
          <a:prstGeom prst="rect">
            <a:avLst/>
          </a:prstGeom>
          <a:noFill/>
          <a:ln w="9525">
            <a:noFill/>
            <a:miter lim="800000"/>
            <a:headEnd/>
            <a:tailEnd/>
          </a:ln>
        </p:spPr>
      </p:pic>
      <p:graphicFrame>
        <p:nvGraphicFramePr>
          <p:cNvPr id="5" name="Content Placeholder 4"/>
          <p:cNvGraphicFramePr>
            <a:graphicFrameLocks noGrp="1"/>
          </p:cNvGraphicFramePr>
          <p:nvPr>
            <p:ph idx="1"/>
          </p:nvPr>
        </p:nvGraphicFramePr>
        <p:xfrm>
          <a:off x="285720" y="1500174"/>
          <a:ext cx="8247062" cy="4357718"/>
        </p:xfrm>
        <a:graphic>
          <a:graphicData uri="http://schemas.openxmlformats.org/drawingml/2006/chart">
            <c:chart xmlns:c="http://schemas.openxmlformats.org/drawingml/2006/chart" xmlns:r="http://schemas.openxmlformats.org/officeDocument/2006/relationships" r:id="rId4"/>
          </a:graphicData>
        </a:graphic>
      </p:graphicFrame>
      <p:sp>
        <p:nvSpPr>
          <p:cNvPr id="30724" name="Title 1"/>
          <p:cNvSpPr>
            <a:spLocks noGrp="1"/>
          </p:cNvSpPr>
          <p:nvPr>
            <p:ph type="title"/>
          </p:nvPr>
        </p:nvSpPr>
        <p:spPr>
          <a:xfrm>
            <a:off x="357188" y="857250"/>
            <a:ext cx="8229600" cy="527050"/>
          </a:xfrm>
        </p:spPr>
        <p:txBody>
          <a:bodyPr/>
          <a:lstStyle/>
          <a:p>
            <a:pPr eaLnBrk="1" hangingPunct="1"/>
            <a:r>
              <a:rPr lang="en-US" sz="2400" smtClean="0"/>
              <a:t>Chasing Moving Targets </a:t>
            </a:r>
          </a:p>
        </p:txBody>
      </p:sp>
      <p:cxnSp>
        <p:nvCxnSpPr>
          <p:cNvPr id="8" name="Straight Arrow Connector 7"/>
          <p:cNvCxnSpPr/>
          <p:nvPr/>
        </p:nvCxnSpPr>
        <p:spPr>
          <a:xfrm flipV="1">
            <a:off x="2428875" y="2286000"/>
            <a:ext cx="357188" cy="285750"/>
          </a:xfrm>
          <a:prstGeom prst="straightConnector1">
            <a:avLst/>
          </a:prstGeom>
          <a:ln>
            <a:tailEnd type="arrow"/>
          </a:ln>
        </p:spPr>
        <p:style>
          <a:lnRef idx="1">
            <a:schemeClr val="accent2"/>
          </a:lnRef>
          <a:fillRef idx="0">
            <a:schemeClr val="accent2"/>
          </a:fillRef>
          <a:effectRef idx="0">
            <a:schemeClr val="accent2"/>
          </a:effectRef>
          <a:fontRef idx="minor">
            <a:schemeClr val="tx1"/>
          </a:fontRef>
        </p:style>
      </p:cxnSp>
      <p:graphicFrame>
        <p:nvGraphicFramePr>
          <p:cNvPr id="9" name="Group 4"/>
          <p:cNvGraphicFramePr>
            <a:graphicFrameLocks noGrp="1"/>
          </p:cNvGraphicFramePr>
          <p:nvPr/>
        </p:nvGraphicFramePr>
        <p:xfrm>
          <a:off x="7215205" y="0"/>
          <a:ext cx="1928795" cy="3551834"/>
        </p:xfrm>
        <a:graphic>
          <a:graphicData uri="http://schemas.openxmlformats.org/drawingml/2006/table">
            <a:tbl>
              <a:tblPr/>
              <a:tblGrid>
                <a:gridCol w="642943"/>
                <a:gridCol w="714380"/>
                <a:gridCol w="571472"/>
              </a:tblGrid>
              <a:tr h="409170">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GB" sz="1200" b="0" i="0" u="none" strike="noStrike" cap="none" normalizeH="0" baseline="0" dirty="0" smtClean="0">
                          <a:ln>
                            <a:noFill/>
                          </a:ln>
                          <a:solidFill>
                            <a:schemeClr val="tx1"/>
                          </a:solidFill>
                          <a:effectLst/>
                          <a:latin typeface="+mn-lt"/>
                          <a:cs typeface="Arial" charset="0"/>
                        </a:rPr>
                        <a:t> </a:t>
                      </a:r>
                      <a:endParaRPr kumimoji="0" lang="en-GB" sz="1200" b="0" i="0" u="none" strike="noStrike" cap="none" normalizeH="0" baseline="0" dirty="0" smtClean="0">
                        <a:ln>
                          <a:noFill/>
                        </a:ln>
                        <a:solidFill>
                          <a:schemeClr val="tx1"/>
                        </a:solidFill>
                        <a:effectLst/>
                        <a:latin typeface="+mn-lt"/>
                      </a:endParaRPr>
                    </a:p>
                  </a:txBody>
                  <a:tcPr anchor="b" horzOverflow="overflow">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tx2">
                        <a:lumMod val="20000"/>
                        <a:lumOff val="80000"/>
                      </a:schemeClr>
                    </a:solid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GB" sz="900" b="0" i="0" u="none" strike="noStrike" cap="none" normalizeH="0" baseline="0" dirty="0" smtClean="0">
                          <a:ln>
                            <a:noFill/>
                          </a:ln>
                          <a:solidFill>
                            <a:schemeClr val="tx1"/>
                          </a:solidFill>
                          <a:effectLst/>
                          <a:latin typeface="+mn-lt"/>
                          <a:cs typeface="Arial" charset="0"/>
                        </a:rPr>
                        <a:t>Coverage</a:t>
                      </a:r>
                      <a:endParaRPr kumimoji="0" lang="en-GB" sz="900" b="0" i="0" u="none" strike="noStrike" cap="none" normalizeH="0" baseline="0" dirty="0" smtClean="0">
                        <a:ln>
                          <a:noFill/>
                        </a:ln>
                        <a:solidFill>
                          <a:schemeClr val="tx1"/>
                        </a:solidFill>
                        <a:effectLst/>
                        <a:latin typeface="+mn-lt"/>
                      </a:endParaRPr>
                    </a:p>
                  </a:txBody>
                  <a:tcPr anchor="b"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tx2">
                        <a:lumMod val="20000"/>
                        <a:lumOff val="80000"/>
                      </a:schemeClr>
                    </a:solid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GB" sz="900" b="0" i="0" u="none" strike="noStrike" cap="none" normalizeH="0" baseline="0" dirty="0" smtClean="0">
                          <a:ln>
                            <a:noFill/>
                          </a:ln>
                          <a:solidFill>
                            <a:schemeClr val="tx1"/>
                          </a:solidFill>
                          <a:effectLst/>
                          <a:latin typeface="+mn-lt"/>
                          <a:cs typeface="Arial" charset="0"/>
                        </a:rPr>
                        <a:t>Backlog</a:t>
                      </a:r>
                      <a:endParaRPr kumimoji="0" lang="en-GB" sz="900" b="0" i="0" u="none" strike="noStrike" cap="none" normalizeH="0" baseline="0" dirty="0" smtClean="0">
                        <a:ln>
                          <a:noFill/>
                        </a:ln>
                        <a:solidFill>
                          <a:schemeClr val="tx1"/>
                        </a:solidFill>
                        <a:effectLst/>
                        <a:latin typeface="+mn-lt"/>
                      </a:endParaRPr>
                    </a:p>
                  </a:txBody>
                  <a:tcPr anchor="b" horzOverflow="overflow">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tx2">
                        <a:lumMod val="20000"/>
                        <a:lumOff val="80000"/>
                      </a:schemeClr>
                    </a:solidFill>
                  </a:tcPr>
                </a:tc>
              </a:tr>
              <a:tr h="392833">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GB" sz="1400" b="0" i="0" u="none" strike="noStrike" cap="none" normalizeH="0" baseline="0" dirty="0" smtClean="0">
                          <a:ln>
                            <a:noFill/>
                          </a:ln>
                          <a:solidFill>
                            <a:schemeClr val="tx1"/>
                          </a:solidFill>
                          <a:effectLst/>
                          <a:latin typeface="+mn-lt"/>
                          <a:cs typeface="Arial" charset="0"/>
                        </a:rPr>
                        <a:t>water</a:t>
                      </a:r>
                      <a:endParaRPr kumimoji="0" lang="en-GB" sz="1400" b="0" i="0" u="none" strike="noStrike" cap="none" normalizeH="0" baseline="0" dirty="0" smtClean="0">
                        <a:ln>
                          <a:noFill/>
                        </a:ln>
                        <a:solidFill>
                          <a:schemeClr val="tx1"/>
                        </a:solidFill>
                        <a:effectLst/>
                        <a:latin typeface="+mn-lt"/>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tx2">
                        <a:lumMod val="20000"/>
                        <a:lumOff val="80000"/>
                      </a:schemeClr>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n-GB" sz="1800" b="0" i="0" u="none" strike="noStrike" cap="none" normalizeH="0" baseline="0" dirty="0" smtClean="0">
                          <a:ln>
                            <a:noFill/>
                          </a:ln>
                          <a:solidFill>
                            <a:schemeClr val="tx1"/>
                          </a:solidFill>
                          <a:effectLst/>
                          <a:latin typeface="+mn-lt"/>
                          <a:cs typeface="Arial" charset="0"/>
                        </a:rPr>
                        <a:t>10.0</a:t>
                      </a:r>
                      <a:endParaRPr kumimoji="0" lang="en-GB" sz="1800" b="0" i="0" u="none" strike="noStrike" cap="none" normalizeH="0" baseline="0" dirty="0" smtClean="0">
                        <a:ln>
                          <a:noFill/>
                        </a:ln>
                        <a:solidFill>
                          <a:schemeClr val="tx1"/>
                        </a:solidFill>
                        <a:effectLst/>
                        <a:latin typeface="+mn-lt"/>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tx2">
                        <a:lumMod val="20000"/>
                        <a:lumOff val="80000"/>
                      </a:schemeClr>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n-GB" sz="1800" b="0" i="0" u="none" strike="noStrike" cap="none" normalizeH="0" baseline="0" dirty="0" smtClean="0">
                          <a:ln>
                            <a:noFill/>
                          </a:ln>
                          <a:solidFill>
                            <a:schemeClr val="tx1"/>
                          </a:solidFill>
                          <a:effectLst/>
                          <a:latin typeface="+mn-lt"/>
                          <a:cs typeface="Arial" charset="0"/>
                        </a:rPr>
                        <a:t>1.8</a:t>
                      </a:r>
                      <a:endParaRPr kumimoji="0" lang="en-GB" sz="1800" b="0" i="0" u="none" strike="noStrike" cap="none" normalizeH="0" baseline="0" dirty="0" smtClean="0">
                        <a:ln>
                          <a:noFill/>
                        </a:ln>
                        <a:solidFill>
                          <a:schemeClr val="tx1"/>
                        </a:solidFill>
                        <a:effectLst/>
                        <a:latin typeface="+mn-lt"/>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tx2">
                        <a:lumMod val="20000"/>
                        <a:lumOff val="80000"/>
                      </a:schemeClr>
                    </a:solidFill>
                  </a:tcPr>
                </a:tc>
              </a:tr>
              <a:tr h="392833">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GB" sz="1400" b="0" i="0" u="none" strike="noStrike" cap="none" normalizeH="0" baseline="0" dirty="0" smtClean="0">
                          <a:ln>
                            <a:noFill/>
                          </a:ln>
                          <a:solidFill>
                            <a:schemeClr val="tx1"/>
                          </a:solidFill>
                          <a:effectLst/>
                          <a:latin typeface="+mn-lt"/>
                          <a:cs typeface="Arial" charset="0"/>
                        </a:rPr>
                        <a:t> </a:t>
                      </a:r>
                      <a:endParaRPr kumimoji="0" lang="en-GB" sz="1400" b="0" i="0" u="none" strike="noStrike" cap="none" normalizeH="0" baseline="0" dirty="0" smtClean="0">
                        <a:ln>
                          <a:noFill/>
                        </a:ln>
                        <a:solidFill>
                          <a:schemeClr val="tx1"/>
                        </a:solidFill>
                        <a:effectLst/>
                        <a:latin typeface="+mn-lt"/>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tx2">
                        <a:lumMod val="20000"/>
                        <a:lumOff val="80000"/>
                      </a:schemeClr>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n-GB" sz="1800" b="0" i="0" u="none" strike="noStrike" cap="none" normalizeH="0" baseline="0" dirty="0" smtClean="0">
                          <a:ln>
                            <a:noFill/>
                          </a:ln>
                          <a:solidFill>
                            <a:schemeClr val="tx1"/>
                          </a:solidFill>
                          <a:effectLst/>
                          <a:latin typeface="+mn-lt"/>
                          <a:cs typeface="Arial" charset="0"/>
                        </a:rPr>
                        <a:t>11.1</a:t>
                      </a:r>
                      <a:endParaRPr kumimoji="0" lang="en-GB" sz="1800" b="0" i="0" u="none" strike="noStrike" cap="none" normalizeH="0" baseline="0" dirty="0" smtClean="0">
                        <a:ln>
                          <a:noFill/>
                        </a:ln>
                        <a:solidFill>
                          <a:schemeClr val="tx1"/>
                        </a:solidFill>
                        <a:effectLst/>
                        <a:latin typeface="+mn-lt"/>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tx2">
                        <a:lumMod val="20000"/>
                        <a:lumOff val="80000"/>
                      </a:schemeClr>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n-GB" sz="1800" b="0" i="0" u="none" strike="noStrike" cap="none" normalizeH="0" baseline="0" dirty="0" smtClean="0">
                          <a:ln>
                            <a:noFill/>
                          </a:ln>
                          <a:solidFill>
                            <a:schemeClr val="tx1"/>
                          </a:solidFill>
                          <a:effectLst/>
                          <a:latin typeface="+mn-lt"/>
                          <a:cs typeface="Arial" charset="0"/>
                        </a:rPr>
                        <a:t>1.4</a:t>
                      </a:r>
                      <a:endParaRPr kumimoji="0" lang="en-GB" sz="1800" b="0" i="0" u="none" strike="noStrike" cap="none" normalizeH="0" baseline="0" dirty="0" smtClean="0">
                        <a:ln>
                          <a:noFill/>
                        </a:ln>
                        <a:solidFill>
                          <a:schemeClr val="tx1"/>
                        </a:solidFill>
                        <a:effectLst/>
                        <a:latin typeface="+mn-lt"/>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tx2">
                        <a:lumMod val="20000"/>
                        <a:lumOff val="80000"/>
                      </a:schemeClr>
                    </a:solidFill>
                  </a:tcPr>
                </a:tc>
              </a:tr>
              <a:tr h="392833">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GB" sz="1400" b="0" i="0" u="none" strike="noStrike" cap="none" normalizeH="0" baseline="0" dirty="0" err="1" smtClean="0">
                          <a:ln>
                            <a:noFill/>
                          </a:ln>
                          <a:solidFill>
                            <a:schemeClr val="tx1"/>
                          </a:solidFill>
                          <a:effectLst/>
                          <a:latin typeface="+mn-lt"/>
                          <a:cs typeface="Arial" charset="0"/>
                        </a:rPr>
                        <a:t>sanit</a:t>
                      </a:r>
                      <a:endParaRPr kumimoji="0" lang="en-GB" sz="1400" b="0" i="0" u="none" strike="noStrike" cap="none" normalizeH="0" baseline="0" dirty="0" smtClean="0">
                        <a:ln>
                          <a:noFill/>
                        </a:ln>
                        <a:solidFill>
                          <a:schemeClr val="tx1"/>
                        </a:solidFill>
                        <a:effectLst/>
                        <a:latin typeface="+mn-lt"/>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tx2">
                        <a:lumMod val="20000"/>
                        <a:lumOff val="80000"/>
                      </a:schemeClr>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n-GB" sz="1800" b="0" i="0" u="none" strike="noStrike" cap="none" normalizeH="0" baseline="0" dirty="0" smtClean="0">
                          <a:ln>
                            <a:noFill/>
                          </a:ln>
                          <a:solidFill>
                            <a:schemeClr val="tx1"/>
                          </a:solidFill>
                          <a:effectLst/>
                          <a:latin typeface="+mn-lt"/>
                          <a:cs typeface="Arial" charset="0"/>
                        </a:rPr>
                        <a:t>9.8</a:t>
                      </a:r>
                      <a:endParaRPr kumimoji="0" lang="en-GB" sz="1800" b="0" i="0" u="none" strike="noStrike" cap="none" normalizeH="0" baseline="0" dirty="0" smtClean="0">
                        <a:ln>
                          <a:noFill/>
                        </a:ln>
                        <a:solidFill>
                          <a:schemeClr val="tx1"/>
                        </a:solidFill>
                        <a:effectLst/>
                        <a:latin typeface="+mn-lt"/>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tx2">
                        <a:lumMod val="20000"/>
                        <a:lumOff val="80000"/>
                      </a:schemeClr>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n-GB" sz="1800" b="0" i="0" u="none" strike="noStrike" cap="none" normalizeH="0" baseline="0" dirty="0" smtClean="0">
                          <a:ln>
                            <a:noFill/>
                          </a:ln>
                          <a:solidFill>
                            <a:schemeClr val="tx1"/>
                          </a:solidFill>
                          <a:effectLst/>
                          <a:latin typeface="+mn-lt"/>
                          <a:cs typeface="Arial" charset="0"/>
                        </a:rPr>
                        <a:t>2.0</a:t>
                      </a:r>
                      <a:endParaRPr kumimoji="0" lang="en-GB" sz="1800" b="0" i="0" u="none" strike="noStrike" cap="none" normalizeH="0" baseline="0" dirty="0" smtClean="0">
                        <a:ln>
                          <a:noFill/>
                        </a:ln>
                        <a:solidFill>
                          <a:schemeClr val="tx1"/>
                        </a:solidFill>
                        <a:effectLst/>
                        <a:latin typeface="+mn-lt"/>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tx2">
                        <a:lumMod val="20000"/>
                        <a:lumOff val="80000"/>
                      </a:schemeClr>
                    </a:solidFill>
                  </a:tcPr>
                </a:tc>
              </a:tr>
              <a:tr h="392833">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GB" sz="1400" b="0" i="0" u="none" strike="noStrike" cap="none" normalizeH="0" baseline="0" smtClean="0">
                          <a:ln>
                            <a:noFill/>
                          </a:ln>
                          <a:solidFill>
                            <a:schemeClr val="tx1"/>
                          </a:solidFill>
                          <a:effectLst/>
                          <a:latin typeface="+mn-lt"/>
                          <a:cs typeface="Arial" charset="0"/>
                        </a:rPr>
                        <a:t> </a:t>
                      </a:r>
                      <a:endParaRPr kumimoji="0" lang="en-GB" sz="1400" b="0" i="0" u="none" strike="noStrike" cap="none" normalizeH="0" baseline="0" smtClean="0">
                        <a:ln>
                          <a:noFill/>
                        </a:ln>
                        <a:solidFill>
                          <a:schemeClr val="tx1"/>
                        </a:solidFill>
                        <a:effectLst/>
                        <a:latin typeface="+mn-lt"/>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tx2">
                        <a:lumMod val="20000"/>
                        <a:lumOff val="80000"/>
                      </a:schemeClr>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n-GB" sz="1800" b="0" i="0" u="none" strike="noStrike" cap="none" normalizeH="0" baseline="0" dirty="0" smtClean="0">
                          <a:ln>
                            <a:noFill/>
                          </a:ln>
                          <a:solidFill>
                            <a:schemeClr val="tx1"/>
                          </a:solidFill>
                          <a:effectLst/>
                          <a:latin typeface="+mn-lt"/>
                          <a:cs typeface="Arial" charset="0"/>
                        </a:rPr>
                        <a:t>11.2</a:t>
                      </a:r>
                      <a:endParaRPr kumimoji="0" lang="en-GB" sz="1800" b="0" i="0" u="none" strike="noStrike" cap="none" normalizeH="0" baseline="0" dirty="0" smtClean="0">
                        <a:ln>
                          <a:noFill/>
                        </a:ln>
                        <a:solidFill>
                          <a:schemeClr val="tx1"/>
                        </a:solidFill>
                        <a:effectLst/>
                        <a:latin typeface="+mn-lt"/>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tx2">
                        <a:lumMod val="20000"/>
                        <a:lumOff val="80000"/>
                      </a:schemeClr>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n-GB" sz="1800" b="0" i="0" u="none" strike="noStrike" cap="none" normalizeH="0" baseline="0" dirty="0" smtClean="0">
                          <a:ln>
                            <a:noFill/>
                          </a:ln>
                          <a:solidFill>
                            <a:schemeClr val="tx1"/>
                          </a:solidFill>
                          <a:effectLst/>
                          <a:latin typeface="+mn-lt"/>
                          <a:cs typeface="Arial" charset="0"/>
                        </a:rPr>
                        <a:t>1.3</a:t>
                      </a:r>
                      <a:endParaRPr kumimoji="0" lang="en-GB" sz="1800" b="0" i="0" u="none" strike="noStrike" cap="none" normalizeH="0" baseline="0" dirty="0" smtClean="0">
                        <a:ln>
                          <a:noFill/>
                        </a:ln>
                        <a:solidFill>
                          <a:schemeClr val="tx1"/>
                        </a:solidFill>
                        <a:effectLst/>
                        <a:latin typeface="+mn-lt"/>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tx2">
                        <a:lumMod val="20000"/>
                        <a:lumOff val="80000"/>
                      </a:schemeClr>
                    </a:solidFill>
                  </a:tcPr>
                </a:tc>
              </a:tr>
              <a:tr h="392833">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GB" sz="1400" b="0" i="0" u="none" strike="noStrike" cap="none" normalizeH="0" baseline="0" dirty="0" err="1" smtClean="0">
                          <a:ln>
                            <a:noFill/>
                          </a:ln>
                          <a:solidFill>
                            <a:schemeClr val="tx1"/>
                          </a:solidFill>
                          <a:effectLst/>
                          <a:latin typeface="+mn-lt"/>
                          <a:cs typeface="Arial" charset="0"/>
                        </a:rPr>
                        <a:t>elec</a:t>
                      </a:r>
                      <a:endParaRPr kumimoji="0" lang="en-GB" sz="1400" b="0" i="0" u="none" strike="noStrike" cap="none" normalizeH="0" baseline="0" dirty="0" smtClean="0">
                        <a:ln>
                          <a:noFill/>
                        </a:ln>
                        <a:solidFill>
                          <a:schemeClr val="tx1"/>
                        </a:solidFill>
                        <a:effectLst/>
                        <a:latin typeface="+mn-lt"/>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tx2">
                        <a:lumMod val="20000"/>
                        <a:lumOff val="80000"/>
                      </a:schemeClr>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n-GB" sz="1800" b="0" i="0" u="none" strike="noStrike" cap="none" normalizeH="0" baseline="0" dirty="0" smtClean="0">
                          <a:ln>
                            <a:noFill/>
                          </a:ln>
                          <a:solidFill>
                            <a:schemeClr val="tx1"/>
                          </a:solidFill>
                          <a:effectLst/>
                          <a:latin typeface="+mn-lt"/>
                          <a:cs typeface="Arial" charset="0"/>
                        </a:rPr>
                        <a:t>8.3</a:t>
                      </a:r>
                      <a:endParaRPr kumimoji="0" lang="en-GB" sz="1800" b="0" i="0" u="none" strike="noStrike" cap="none" normalizeH="0" baseline="0" dirty="0" smtClean="0">
                        <a:ln>
                          <a:noFill/>
                        </a:ln>
                        <a:solidFill>
                          <a:schemeClr val="tx1"/>
                        </a:solidFill>
                        <a:effectLst/>
                        <a:latin typeface="+mn-lt"/>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tx2">
                        <a:lumMod val="20000"/>
                        <a:lumOff val="80000"/>
                      </a:schemeClr>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n-GB" sz="1800" b="0" i="0" u="none" strike="noStrike" cap="none" normalizeH="0" baseline="0" dirty="0" smtClean="0">
                          <a:ln>
                            <a:noFill/>
                          </a:ln>
                          <a:solidFill>
                            <a:schemeClr val="tx1"/>
                          </a:solidFill>
                          <a:effectLst/>
                          <a:latin typeface="+mn-lt"/>
                          <a:cs typeface="Arial" charset="0"/>
                        </a:rPr>
                        <a:t>3.5</a:t>
                      </a:r>
                      <a:endParaRPr kumimoji="0" lang="en-GB" sz="1800" b="0" i="0" u="none" strike="noStrike" cap="none" normalizeH="0" baseline="0" dirty="0" smtClean="0">
                        <a:ln>
                          <a:noFill/>
                        </a:ln>
                        <a:solidFill>
                          <a:schemeClr val="tx1"/>
                        </a:solidFill>
                        <a:effectLst/>
                        <a:latin typeface="+mn-lt"/>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tx2">
                        <a:lumMod val="20000"/>
                        <a:lumOff val="80000"/>
                      </a:schemeClr>
                    </a:solidFill>
                  </a:tcPr>
                </a:tc>
              </a:tr>
              <a:tr h="392833">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GB" sz="1400" b="0" i="0" u="none" strike="noStrike" cap="none" normalizeH="0" baseline="0" smtClean="0">
                          <a:ln>
                            <a:noFill/>
                          </a:ln>
                          <a:solidFill>
                            <a:schemeClr val="tx1"/>
                          </a:solidFill>
                          <a:effectLst/>
                          <a:latin typeface="+mn-lt"/>
                          <a:cs typeface="Arial" charset="0"/>
                        </a:rPr>
                        <a:t> </a:t>
                      </a:r>
                      <a:endParaRPr kumimoji="0" lang="en-GB" sz="1400" b="0" i="0" u="none" strike="noStrike" cap="none" normalizeH="0" baseline="0" smtClean="0">
                        <a:ln>
                          <a:noFill/>
                        </a:ln>
                        <a:solidFill>
                          <a:schemeClr val="tx1"/>
                        </a:solidFill>
                        <a:effectLst/>
                        <a:latin typeface="+mn-lt"/>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tx2">
                        <a:lumMod val="20000"/>
                        <a:lumOff val="80000"/>
                      </a:schemeClr>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n-GB" sz="1800" b="0" i="0" u="none" strike="noStrike" cap="none" normalizeH="0" baseline="0" dirty="0" smtClean="0">
                          <a:ln>
                            <a:noFill/>
                          </a:ln>
                          <a:solidFill>
                            <a:schemeClr val="tx1"/>
                          </a:solidFill>
                          <a:effectLst/>
                          <a:latin typeface="+mn-lt"/>
                          <a:cs typeface="Arial" charset="0"/>
                        </a:rPr>
                        <a:t>10.0</a:t>
                      </a:r>
                      <a:endParaRPr kumimoji="0" lang="en-GB" sz="1800" b="0" i="0" u="none" strike="noStrike" cap="none" normalizeH="0" baseline="0" dirty="0" smtClean="0">
                        <a:ln>
                          <a:noFill/>
                        </a:ln>
                        <a:solidFill>
                          <a:schemeClr val="tx1"/>
                        </a:solidFill>
                        <a:effectLst/>
                        <a:latin typeface="+mn-lt"/>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tx2">
                        <a:lumMod val="20000"/>
                        <a:lumOff val="80000"/>
                      </a:schemeClr>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n-GB" sz="1800" b="0" i="0" u="none" strike="noStrike" cap="none" normalizeH="0" baseline="0" dirty="0" smtClean="0">
                          <a:ln>
                            <a:noFill/>
                          </a:ln>
                          <a:solidFill>
                            <a:schemeClr val="tx1"/>
                          </a:solidFill>
                          <a:effectLst/>
                          <a:latin typeface="+mn-lt"/>
                          <a:cs typeface="Arial" charset="0"/>
                        </a:rPr>
                        <a:t>2.5</a:t>
                      </a:r>
                      <a:endParaRPr kumimoji="0" lang="en-GB" sz="1800" b="0" i="0" u="none" strike="noStrike" cap="none" normalizeH="0" baseline="0" dirty="0" smtClean="0">
                        <a:ln>
                          <a:noFill/>
                        </a:ln>
                        <a:solidFill>
                          <a:schemeClr val="tx1"/>
                        </a:solidFill>
                        <a:effectLst/>
                        <a:latin typeface="+mn-lt"/>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tx2">
                        <a:lumMod val="20000"/>
                        <a:lumOff val="80000"/>
                      </a:schemeClr>
                    </a:solidFill>
                  </a:tcPr>
                </a:tc>
              </a:tr>
              <a:tr h="392833">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GB" sz="1400" b="0" i="0" u="none" strike="noStrike" cap="none" normalizeH="0" baseline="0" dirty="0" smtClean="0">
                          <a:ln>
                            <a:noFill/>
                          </a:ln>
                          <a:solidFill>
                            <a:schemeClr val="tx1"/>
                          </a:solidFill>
                          <a:effectLst/>
                          <a:latin typeface="+mn-lt"/>
                          <a:cs typeface="Arial" charset="0"/>
                        </a:rPr>
                        <a:t>cell</a:t>
                      </a:r>
                      <a:endParaRPr kumimoji="0" lang="en-GB" sz="1400" b="0" i="0" u="none" strike="noStrike" cap="none" normalizeH="0" baseline="0" dirty="0" smtClean="0">
                        <a:ln>
                          <a:noFill/>
                        </a:ln>
                        <a:solidFill>
                          <a:schemeClr val="tx1"/>
                        </a:solidFill>
                        <a:effectLst/>
                        <a:latin typeface="+mn-lt"/>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tx2">
                        <a:lumMod val="20000"/>
                        <a:lumOff val="80000"/>
                      </a:schemeClr>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n-GB" sz="1800" b="0" i="0" u="none" strike="noStrike" cap="none" normalizeH="0" baseline="0" dirty="0" smtClean="0">
                          <a:ln>
                            <a:noFill/>
                          </a:ln>
                          <a:solidFill>
                            <a:schemeClr val="tx1"/>
                          </a:solidFill>
                          <a:effectLst/>
                          <a:latin typeface="+mn-lt"/>
                          <a:cs typeface="Arial" charset="0"/>
                        </a:rPr>
                        <a:t>3.8</a:t>
                      </a:r>
                      <a:endParaRPr kumimoji="0" lang="en-GB" sz="1800" b="0" i="0" u="none" strike="noStrike" cap="none" normalizeH="0" baseline="0" dirty="0" smtClean="0">
                        <a:ln>
                          <a:noFill/>
                        </a:ln>
                        <a:solidFill>
                          <a:schemeClr val="tx1"/>
                        </a:solidFill>
                        <a:effectLst/>
                        <a:latin typeface="+mn-lt"/>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tx2">
                        <a:lumMod val="20000"/>
                        <a:lumOff val="80000"/>
                      </a:schemeClr>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n-GB" sz="1800" b="0" i="0" u="none" strike="noStrike" cap="none" normalizeH="0" baseline="0" dirty="0" smtClean="0">
                          <a:ln>
                            <a:noFill/>
                          </a:ln>
                          <a:solidFill>
                            <a:schemeClr val="tx1"/>
                          </a:solidFill>
                          <a:effectLst/>
                          <a:latin typeface="+mn-lt"/>
                          <a:cs typeface="Arial" charset="0"/>
                        </a:rPr>
                        <a:t>8.0</a:t>
                      </a:r>
                      <a:endParaRPr kumimoji="0" lang="en-GB" sz="1800" b="0" i="0" u="none" strike="noStrike" cap="none" normalizeH="0" baseline="0" dirty="0" smtClean="0">
                        <a:ln>
                          <a:noFill/>
                        </a:ln>
                        <a:solidFill>
                          <a:schemeClr val="tx1"/>
                        </a:solidFill>
                        <a:effectLst/>
                        <a:latin typeface="+mn-lt"/>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tx2">
                        <a:lumMod val="20000"/>
                        <a:lumOff val="80000"/>
                      </a:schemeClr>
                    </a:solidFill>
                  </a:tcPr>
                </a:tc>
              </a:tr>
              <a:tr h="392833">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GB" sz="1400" b="0" i="0" u="none" strike="noStrike" cap="none" normalizeH="0" baseline="0" dirty="0" smtClean="0">
                          <a:ln>
                            <a:noFill/>
                          </a:ln>
                          <a:solidFill>
                            <a:schemeClr val="tx1"/>
                          </a:solidFill>
                          <a:effectLst/>
                          <a:latin typeface="+mn-lt"/>
                          <a:cs typeface="Arial" charset="0"/>
                        </a:rPr>
                        <a:t> </a:t>
                      </a:r>
                      <a:endParaRPr kumimoji="0" lang="en-GB" sz="1400" b="0" i="0" u="none" strike="noStrike" cap="none" normalizeH="0" baseline="0" dirty="0" smtClean="0">
                        <a:ln>
                          <a:noFill/>
                        </a:ln>
                        <a:solidFill>
                          <a:schemeClr val="tx1"/>
                        </a:solidFill>
                        <a:effectLst/>
                        <a:latin typeface="+mn-lt"/>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tx2">
                        <a:lumMod val="20000"/>
                        <a:lumOff val="80000"/>
                      </a:schemeClr>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n-GB" sz="1800" b="0" i="0" u="none" strike="noStrike" cap="none" normalizeH="0" baseline="0" dirty="0" smtClean="0">
                          <a:ln>
                            <a:noFill/>
                          </a:ln>
                          <a:solidFill>
                            <a:schemeClr val="tx1"/>
                          </a:solidFill>
                          <a:effectLst/>
                          <a:latin typeface="+mn-lt"/>
                          <a:cs typeface="Arial" charset="0"/>
                        </a:rPr>
                        <a:t>9.1</a:t>
                      </a:r>
                      <a:endParaRPr kumimoji="0" lang="en-GB" sz="1800" b="0" i="0" u="none" strike="noStrike" cap="none" normalizeH="0" baseline="0" dirty="0" smtClean="0">
                        <a:ln>
                          <a:noFill/>
                        </a:ln>
                        <a:solidFill>
                          <a:schemeClr val="tx1"/>
                        </a:solidFill>
                        <a:effectLst/>
                        <a:latin typeface="+mn-lt"/>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tx2">
                        <a:lumMod val="20000"/>
                        <a:lumOff val="80000"/>
                      </a:schemeClr>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n-GB" sz="1800" b="0" i="0" u="none" strike="noStrike" cap="none" normalizeH="0" baseline="0" dirty="0" smtClean="0">
                          <a:ln>
                            <a:noFill/>
                          </a:ln>
                          <a:solidFill>
                            <a:schemeClr val="tx1"/>
                          </a:solidFill>
                          <a:effectLst/>
                          <a:latin typeface="+mn-lt"/>
                          <a:cs typeface="Arial" charset="0"/>
                        </a:rPr>
                        <a:t>3.4</a:t>
                      </a:r>
                      <a:endParaRPr kumimoji="0" lang="en-GB" sz="1800" b="0" i="0" u="none" strike="noStrike" cap="none" normalizeH="0" baseline="0" dirty="0" smtClean="0">
                        <a:ln>
                          <a:noFill/>
                        </a:ln>
                        <a:solidFill>
                          <a:schemeClr val="tx1"/>
                        </a:solidFill>
                        <a:effectLst/>
                        <a:latin typeface="+mn-lt"/>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tx2">
                        <a:lumMod val="20000"/>
                        <a:lumOff val="80000"/>
                      </a:schemeClr>
                    </a:solidFill>
                  </a:tcPr>
                </a:tc>
              </a:tr>
            </a:tbl>
          </a:graphicData>
        </a:graphic>
      </p:graphicFrame>
      <p:sp>
        <p:nvSpPr>
          <p:cNvPr id="7" name="Date Placeholder 6"/>
          <p:cNvSpPr>
            <a:spLocks noGrp="1"/>
          </p:cNvSpPr>
          <p:nvPr>
            <p:ph type="dt" sz="half" idx="4294967295"/>
          </p:nvPr>
        </p:nvSpPr>
        <p:spPr>
          <a:xfrm>
            <a:off x="457200" y="6245225"/>
            <a:ext cx="2133600" cy="476250"/>
          </a:xfrm>
          <a:prstGeom prst="rect">
            <a:avLst/>
          </a:prstGeom>
        </p:spPr>
        <p:txBody>
          <a:bodyPr/>
          <a:lstStyle/>
          <a:p>
            <a:pPr>
              <a:defRPr/>
            </a:pPr>
            <a:fld id="{F677808E-2265-44AF-8A51-C45A46723390}" type="datetime1">
              <a:rPr lang="en-US" smtClean="0"/>
              <a:t>5/6/2012</a:t>
            </a:fld>
            <a:endParaRPr lang="en-GB"/>
          </a:p>
        </p:txBody>
      </p:sp>
      <p:sp>
        <p:nvSpPr>
          <p:cNvPr id="10" name="Footer Placeholder 9"/>
          <p:cNvSpPr>
            <a:spLocks noGrp="1"/>
          </p:cNvSpPr>
          <p:nvPr>
            <p:ph type="ftr" sz="quarter" idx="4294967295"/>
          </p:nvPr>
        </p:nvSpPr>
        <p:spPr>
          <a:xfrm>
            <a:off x="3124200" y="6245225"/>
            <a:ext cx="2895600" cy="476250"/>
          </a:xfrm>
          <a:prstGeom prst="rect">
            <a:avLst/>
          </a:prstGeom>
        </p:spPr>
        <p:txBody>
          <a:bodyPr/>
          <a:lstStyle/>
          <a:p>
            <a:pPr>
              <a:defRPr/>
            </a:pPr>
            <a:r>
              <a:rPr lang="en-ZA" smtClean="0"/>
              <a:t>SARF_RPF Conference, Fernhill: PMB/Msunduze</a:t>
            </a:r>
            <a:endParaRPr lang="en-GB"/>
          </a:p>
        </p:txBody>
      </p:sp>
    </p:spTree>
    <p:extLst>
      <p:ext uri="{BB962C8B-B14F-4D97-AF65-F5344CB8AC3E}">
        <p14:creationId xmlns:p14="http://schemas.microsoft.com/office/powerpoint/2010/main" val="3808032581"/>
      </p:ext>
    </p:extLst>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lstStyle/>
          <a:p>
            <a:pPr eaLnBrk="1" hangingPunct="1"/>
            <a:r>
              <a:rPr lang="en-ZA" sz="3200" dirty="0" smtClean="0"/>
              <a:t>An indication of viability for self sustaining projects</a:t>
            </a:r>
          </a:p>
        </p:txBody>
      </p:sp>
      <p:sp>
        <p:nvSpPr>
          <p:cNvPr id="15363" name="Rectangle 3"/>
          <p:cNvSpPr>
            <a:spLocks noGrp="1" noChangeArrowheads="1"/>
          </p:cNvSpPr>
          <p:nvPr>
            <p:ph type="body" idx="1"/>
          </p:nvPr>
        </p:nvSpPr>
        <p:spPr>
          <a:xfrm>
            <a:off x="428596" y="1214422"/>
            <a:ext cx="8229600" cy="4525963"/>
          </a:xfrm>
          <a:noFill/>
        </p:spPr>
        <p:txBody>
          <a:bodyPr/>
          <a:lstStyle/>
          <a:p>
            <a:pPr eaLnBrk="1" hangingPunct="1">
              <a:lnSpc>
                <a:spcPct val="90000"/>
              </a:lnSpc>
            </a:pPr>
            <a:r>
              <a:rPr lang="en-ZA" sz="2200" dirty="0" smtClean="0"/>
              <a:t>Roads in the South African model can start at between 4 000 and 4 500 vpd AADT, with approximately 17% heavy vehicles</a:t>
            </a:r>
          </a:p>
          <a:p>
            <a:pPr eaLnBrk="1" hangingPunct="1">
              <a:lnSpc>
                <a:spcPct val="90000"/>
              </a:lnSpc>
            </a:pPr>
            <a:r>
              <a:rPr lang="en-ZA" sz="2200" dirty="0" smtClean="0"/>
              <a:t>Rail requires 1 m tonnes per annum (South African Freight Rail) </a:t>
            </a:r>
            <a:r>
              <a:rPr lang="en-ZA" sz="2200" dirty="0" err="1" smtClean="0"/>
              <a:t>cf</a:t>
            </a:r>
            <a:r>
              <a:rPr lang="en-ZA" sz="2200" dirty="0" smtClean="0"/>
              <a:t> 300 000 tonnes per annum for the BBR </a:t>
            </a:r>
            <a:r>
              <a:rPr lang="en-ZA" sz="2200" dirty="0" err="1" smtClean="0"/>
              <a:t>concessionnaire</a:t>
            </a:r>
            <a:endParaRPr lang="en-ZA" sz="2200" dirty="0" smtClean="0"/>
          </a:p>
          <a:p>
            <a:pPr eaLnBrk="1" hangingPunct="1">
              <a:lnSpc>
                <a:spcPct val="90000"/>
              </a:lnSpc>
            </a:pPr>
            <a:r>
              <a:rPr lang="en-ZA" sz="2200" dirty="0" smtClean="0"/>
              <a:t>Ports appear to require 3 million tonnes per annum</a:t>
            </a:r>
          </a:p>
          <a:p>
            <a:pPr eaLnBrk="1" hangingPunct="1">
              <a:lnSpc>
                <a:spcPct val="90000"/>
              </a:lnSpc>
            </a:pPr>
            <a:r>
              <a:rPr lang="en-ZA" sz="2200" dirty="0" smtClean="0"/>
              <a:t>Airports are difficult but appear to need in excess of 500 000 persons per annum</a:t>
            </a:r>
          </a:p>
          <a:p>
            <a:pPr eaLnBrk="1" hangingPunct="1">
              <a:lnSpc>
                <a:spcPct val="90000"/>
              </a:lnSpc>
            </a:pPr>
            <a:r>
              <a:rPr lang="en-ZA" sz="2200" dirty="0" smtClean="0"/>
              <a:t>Below these thresholds does not imply PPP’s can’t be developed but other measures of support need to be considered (</a:t>
            </a:r>
            <a:r>
              <a:rPr lang="en-ZA" sz="2200" dirty="0" err="1" smtClean="0"/>
              <a:t>eg</a:t>
            </a:r>
            <a:r>
              <a:rPr lang="en-ZA" sz="2200" dirty="0" smtClean="0"/>
              <a:t> shadow tolls, market guarantees, </a:t>
            </a:r>
            <a:r>
              <a:rPr lang="en-ZA" sz="2200" u="sng" dirty="0" smtClean="0"/>
              <a:t>increasing the revenue base</a:t>
            </a:r>
            <a:r>
              <a:rPr lang="en-ZA" sz="2200" dirty="0" smtClean="0"/>
              <a:t>)</a:t>
            </a:r>
          </a:p>
          <a:p>
            <a:pPr eaLnBrk="1" hangingPunct="1">
              <a:lnSpc>
                <a:spcPct val="90000"/>
              </a:lnSpc>
            </a:pPr>
            <a:r>
              <a:rPr lang="en-ZA" sz="2200" dirty="0" smtClean="0"/>
              <a:t>In general, speaking of debt equity ratios of approx 17:83 and DSCR of between 1,0 and 1,5 in year 5 to 8</a:t>
            </a:r>
          </a:p>
          <a:p>
            <a:pPr eaLnBrk="1" hangingPunct="1">
              <a:lnSpc>
                <a:spcPct val="90000"/>
              </a:lnSpc>
            </a:pPr>
            <a:endParaRPr lang="en-ZA" sz="2400" dirty="0" smtClean="0"/>
          </a:p>
          <a:p>
            <a:pPr eaLnBrk="1" hangingPunct="1">
              <a:lnSpc>
                <a:spcPct val="90000"/>
              </a:lnSpc>
            </a:pPr>
            <a:endParaRPr lang="en-ZA" sz="2400" dirty="0" smtClean="0"/>
          </a:p>
        </p:txBody>
      </p:sp>
      <p:sp>
        <p:nvSpPr>
          <p:cNvPr id="15364" name="Date Placeholder 3"/>
          <p:cNvSpPr>
            <a:spLocks noGrp="1"/>
          </p:cNvSpPr>
          <p:nvPr>
            <p:ph type="dt" sz="quarter" idx="10"/>
          </p:nvPr>
        </p:nvSpPr>
        <p:spPr>
          <a:noFill/>
        </p:spPr>
        <p:txBody>
          <a:bodyPr/>
          <a:lstStyle/>
          <a:p>
            <a:fld id="{C460538D-2598-49AF-8168-769D32E4A5F3}" type="datetime1">
              <a:rPr lang="en-US" smtClean="0"/>
              <a:t>5/6/2012</a:t>
            </a:fld>
            <a:endParaRPr lang="en-GB" dirty="0" smtClean="0"/>
          </a:p>
        </p:txBody>
      </p:sp>
      <p:sp>
        <p:nvSpPr>
          <p:cNvPr id="15365" name="Footer Placeholder 4"/>
          <p:cNvSpPr>
            <a:spLocks noGrp="1"/>
          </p:cNvSpPr>
          <p:nvPr>
            <p:ph type="ftr" sz="quarter" idx="11"/>
          </p:nvPr>
        </p:nvSpPr>
        <p:spPr>
          <a:noFill/>
        </p:spPr>
        <p:txBody>
          <a:bodyPr/>
          <a:lstStyle/>
          <a:p>
            <a:r>
              <a:rPr lang="en-ZA" smtClean="0"/>
              <a:t>SARF_RPF Conference, Fernhill: PMB/Msunduze</a:t>
            </a:r>
            <a:endParaRPr lang="en-GB" dirty="0" smtClean="0"/>
          </a:p>
        </p:txBody>
      </p:sp>
      <p:sp>
        <p:nvSpPr>
          <p:cNvPr id="2" name="Slide Number Placeholder 1"/>
          <p:cNvSpPr>
            <a:spLocks noGrp="1"/>
          </p:cNvSpPr>
          <p:nvPr>
            <p:ph type="sldNum" sz="quarter" idx="12"/>
          </p:nvPr>
        </p:nvSpPr>
        <p:spPr/>
        <p:txBody>
          <a:bodyPr/>
          <a:lstStyle/>
          <a:p>
            <a:pPr>
              <a:defRPr/>
            </a:pPr>
            <a:fld id="{B78FDF6A-2625-4F54-9FF3-181C4D9085CE}" type="slidenum">
              <a:rPr lang="en-GB" smtClean="0"/>
              <a:pPr>
                <a:defRPr/>
              </a:pPr>
              <a:t>80</a:t>
            </a:fld>
            <a:endParaRPr lang="en-GB"/>
          </a:p>
        </p:txBody>
      </p:sp>
    </p:spTree>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Dilemma 3 – Who is responsible?</a:t>
            </a:r>
            <a:endParaRPr lang="en-US" dirty="0" smtClean="0"/>
          </a:p>
        </p:txBody>
      </p:sp>
      <p:sp>
        <p:nvSpPr>
          <p:cNvPr id="3" name="Content Placeholder 2"/>
          <p:cNvSpPr>
            <a:spLocks noGrp="1"/>
          </p:cNvSpPr>
          <p:nvPr>
            <p:ph idx="1"/>
          </p:nvPr>
        </p:nvSpPr>
        <p:spPr/>
        <p:txBody>
          <a:bodyPr/>
          <a:lstStyle/>
          <a:p>
            <a:pPr lvl="0"/>
            <a:r>
              <a:rPr lang="en-GB" dirty="0" smtClean="0"/>
              <a:t>Centralization versus decentralization of funds and management</a:t>
            </a:r>
            <a:endParaRPr lang="en-US" dirty="0" smtClean="0"/>
          </a:p>
          <a:p>
            <a:pPr lvl="0"/>
            <a:r>
              <a:rPr lang="en-GB" dirty="0" smtClean="0"/>
              <a:t>Community involvement: how does it work and what are pros and cons?</a:t>
            </a:r>
            <a:endParaRPr lang="en-US" dirty="0" smtClean="0"/>
          </a:p>
          <a:p>
            <a:pPr lvl="0"/>
            <a:r>
              <a:rPr lang="en-GB" dirty="0" smtClean="0"/>
              <a:t>Capacity to manage and governance issues</a:t>
            </a:r>
            <a:endParaRPr lang="en-US" dirty="0" smtClean="0"/>
          </a:p>
          <a:p>
            <a:endParaRPr lang="en-US" dirty="0"/>
          </a:p>
        </p:txBody>
      </p:sp>
      <p:sp>
        <p:nvSpPr>
          <p:cNvPr id="4" name="Date Placeholder 3"/>
          <p:cNvSpPr>
            <a:spLocks noGrp="1"/>
          </p:cNvSpPr>
          <p:nvPr>
            <p:ph type="dt" sz="half" idx="10"/>
          </p:nvPr>
        </p:nvSpPr>
        <p:spPr/>
        <p:txBody>
          <a:bodyPr/>
          <a:lstStyle/>
          <a:p>
            <a:pPr>
              <a:defRPr/>
            </a:pPr>
            <a:fld id="{DBD3A524-8F34-480F-B7D7-D86737CDD80E}" type="datetime1">
              <a:rPr lang="en-US" smtClean="0"/>
              <a:t>5/6/2012</a:t>
            </a:fld>
            <a:endParaRPr lang="en-GB"/>
          </a:p>
        </p:txBody>
      </p:sp>
      <p:sp>
        <p:nvSpPr>
          <p:cNvPr id="5" name="Footer Placeholder 4"/>
          <p:cNvSpPr>
            <a:spLocks noGrp="1"/>
          </p:cNvSpPr>
          <p:nvPr>
            <p:ph type="ftr" sz="quarter" idx="11"/>
          </p:nvPr>
        </p:nvSpPr>
        <p:spPr/>
        <p:txBody>
          <a:bodyPr/>
          <a:lstStyle/>
          <a:p>
            <a:pPr>
              <a:defRPr/>
            </a:pPr>
            <a:r>
              <a:rPr lang="en-ZA" smtClean="0"/>
              <a:t>SARF_RPF Conference, Fernhill: PMB/Msunduze</a:t>
            </a:r>
            <a:endParaRPr lang="en-GB"/>
          </a:p>
        </p:txBody>
      </p:sp>
      <p:sp>
        <p:nvSpPr>
          <p:cNvPr id="6" name="Slide Number Placeholder 5"/>
          <p:cNvSpPr>
            <a:spLocks noGrp="1"/>
          </p:cNvSpPr>
          <p:nvPr>
            <p:ph type="sldNum" sz="quarter" idx="12"/>
          </p:nvPr>
        </p:nvSpPr>
        <p:spPr/>
        <p:txBody>
          <a:bodyPr/>
          <a:lstStyle/>
          <a:p>
            <a:pPr>
              <a:defRPr/>
            </a:pPr>
            <a:fld id="{C614136F-C5A1-4653-8671-A0E6A56DA9FD}" type="slidenum">
              <a:rPr lang="en-GB" smtClean="0"/>
              <a:pPr>
                <a:defRPr/>
              </a:pPr>
              <a:t>81</a:t>
            </a:fld>
            <a:endParaRPr lang="en-GB"/>
          </a:p>
        </p:txBody>
      </p:sp>
    </p:spTree>
  </p:cSld>
  <p:clrMapOvr>
    <a:masterClrMapping/>
  </p:clrMapOvr>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Dilemma 4 – How to tackle negative spill-</a:t>
            </a:r>
            <a:r>
              <a:rPr lang="en-GB" dirty="0" err="1" smtClean="0"/>
              <a:t>overs</a:t>
            </a:r>
            <a:endParaRPr lang="en-US" dirty="0" smtClean="0"/>
          </a:p>
        </p:txBody>
      </p:sp>
      <p:sp>
        <p:nvSpPr>
          <p:cNvPr id="3" name="Content Placeholder 2"/>
          <p:cNvSpPr>
            <a:spLocks noGrp="1"/>
          </p:cNvSpPr>
          <p:nvPr>
            <p:ph idx="1"/>
          </p:nvPr>
        </p:nvSpPr>
        <p:spPr/>
        <p:txBody>
          <a:bodyPr/>
          <a:lstStyle/>
          <a:p>
            <a:pPr lvl="0"/>
            <a:r>
              <a:rPr lang="en-GB" dirty="0" smtClean="0"/>
              <a:t>Investing in one region means decreasing competitiveness of other region</a:t>
            </a:r>
            <a:endParaRPr lang="en-US" dirty="0" smtClean="0"/>
          </a:p>
          <a:p>
            <a:pPr lvl="0"/>
            <a:r>
              <a:rPr lang="en-GB" dirty="0" smtClean="0"/>
              <a:t>Roads are said to cause spread of HIV/AIDS </a:t>
            </a:r>
            <a:r>
              <a:rPr lang="en-GB" dirty="0" smtClean="0">
                <a:sym typeface="Symbol"/>
              </a:rPr>
              <a:t></a:t>
            </a:r>
            <a:r>
              <a:rPr lang="en-GB" dirty="0" smtClean="0"/>
              <a:t> better roads, more infections: how to address?</a:t>
            </a:r>
            <a:endParaRPr lang="en-US" dirty="0" smtClean="0"/>
          </a:p>
          <a:p>
            <a:endParaRPr lang="en-US" dirty="0"/>
          </a:p>
        </p:txBody>
      </p:sp>
      <p:sp>
        <p:nvSpPr>
          <p:cNvPr id="4" name="Date Placeholder 3"/>
          <p:cNvSpPr>
            <a:spLocks noGrp="1"/>
          </p:cNvSpPr>
          <p:nvPr>
            <p:ph type="dt" sz="half" idx="10"/>
          </p:nvPr>
        </p:nvSpPr>
        <p:spPr/>
        <p:txBody>
          <a:bodyPr/>
          <a:lstStyle/>
          <a:p>
            <a:pPr>
              <a:defRPr/>
            </a:pPr>
            <a:fld id="{EBEDC686-66E0-407E-87A7-182C56C6AB84}" type="datetime1">
              <a:rPr lang="en-US" smtClean="0"/>
              <a:t>5/6/2012</a:t>
            </a:fld>
            <a:endParaRPr lang="en-GB"/>
          </a:p>
        </p:txBody>
      </p:sp>
      <p:sp>
        <p:nvSpPr>
          <p:cNvPr id="5" name="Footer Placeholder 4"/>
          <p:cNvSpPr>
            <a:spLocks noGrp="1"/>
          </p:cNvSpPr>
          <p:nvPr>
            <p:ph type="ftr" sz="quarter" idx="11"/>
          </p:nvPr>
        </p:nvSpPr>
        <p:spPr/>
        <p:txBody>
          <a:bodyPr/>
          <a:lstStyle/>
          <a:p>
            <a:pPr>
              <a:defRPr/>
            </a:pPr>
            <a:r>
              <a:rPr lang="en-ZA" smtClean="0"/>
              <a:t>SARF_RPF Conference, Fernhill: PMB/Msunduze</a:t>
            </a:r>
            <a:endParaRPr lang="en-GB"/>
          </a:p>
        </p:txBody>
      </p:sp>
      <p:sp>
        <p:nvSpPr>
          <p:cNvPr id="6" name="Slide Number Placeholder 5"/>
          <p:cNvSpPr>
            <a:spLocks noGrp="1"/>
          </p:cNvSpPr>
          <p:nvPr>
            <p:ph type="sldNum" sz="quarter" idx="12"/>
          </p:nvPr>
        </p:nvSpPr>
        <p:spPr/>
        <p:txBody>
          <a:bodyPr/>
          <a:lstStyle/>
          <a:p>
            <a:pPr>
              <a:defRPr/>
            </a:pPr>
            <a:fld id="{C614136F-C5A1-4653-8671-A0E6A56DA9FD}" type="slidenum">
              <a:rPr lang="en-GB" smtClean="0"/>
              <a:pPr>
                <a:defRPr/>
              </a:pPr>
              <a:t>82</a:t>
            </a:fld>
            <a:endParaRPr lang="en-GB"/>
          </a:p>
        </p:txBody>
      </p:sp>
    </p:spTree>
  </p:cSld>
  <p:clrMapOvr>
    <a:masterClrMapping/>
  </p:clrMapOvr>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88913"/>
            <a:ext cx="9143999" cy="936625"/>
          </a:xfrm>
        </p:spPr>
        <p:txBody>
          <a:bodyPr/>
          <a:lstStyle/>
          <a:p>
            <a:r>
              <a:rPr lang="en-US" dirty="0" smtClean="0"/>
              <a:t>Southern Africa still has the commodities! and other potential…particularly rail</a:t>
            </a:r>
            <a:endParaRPr lang="en-US" dirty="0"/>
          </a:p>
        </p:txBody>
      </p:sp>
      <p:pic>
        <p:nvPicPr>
          <p:cNvPr id="3" name="Picture 2" descr="SADC Transport"/>
          <p:cNvPicPr/>
          <p:nvPr/>
        </p:nvPicPr>
        <p:blipFill>
          <a:blip r:embed="rId3" cstate="print"/>
          <a:srcRect r="8917" b="39600"/>
          <a:stretch>
            <a:fillRect/>
          </a:stretch>
        </p:blipFill>
        <p:spPr bwMode="auto">
          <a:xfrm>
            <a:off x="1928794" y="1714488"/>
            <a:ext cx="5486400" cy="4624168"/>
          </a:xfrm>
          <a:prstGeom prst="rect">
            <a:avLst/>
          </a:prstGeom>
          <a:noFill/>
          <a:ln w="9525">
            <a:noFill/>
            <a:miter lim="800000"/>
            <a:headEnd/>
            <a:tailEnd/>
          </a:ln>
        </p:spPr>
      </p:pic>
      <p:sp>
        <p:nvSpPr>
          <p:cNvPr id="4" name="Date Placeholder 3"/>
          <p:cNvSpPr>
            <a:spLocks noGrp="1"/>
          </p:cNvSpPr>
          <p:nvPr>
            <p:ph type="dt" sz="half" idx="10"/>
          </p:nvPr>
        </p:nvSpPr>
        <p:spPr/>
        <p:txBody>
          <a:bodyPr/>
          <a:lstStyle/>
          <a:p>
            <a:pPr>
              <a:defRPr/>
            </a:pPr>
            <a:fld id="{9463EA24-659A-464F-BE9F-283E496115AA}" type="datetime1">
              <a:rPr lang="en-US" smtClean="0"/>
              <a:t>5/6/2012</a:t>
            </a:fld>
            <a:endParaRPr lang="en-GB"/>
          </a:p>
        </p:txBody>
      </p:sp>
      <p:sp>
        <p:nvSpPr>
          <p:cNvPr id="5" name="Footer Placeholder 4"/>
          <p:cNvSpPr>
            <a:spLocks noGrp="1"/>
          </p:cNvSpPr>
          <p:nvPr>
            <p:ph type="ftr" sz="quarter" idx="11"/>
          </p:nvPr>
        </p:nvSpPr>
        <p:spPr/>
        <p:txBody>
          <a:bodyPr/>
          <a:lstStyle/>
          <a:p>
            <a:pPr>
              <a:defRPr/>
            </a:pPr>
            <a:r>
              <a:rPr lang="en-ZA" smtClean="0"/>
              <a:t>SARF_RPF Conference, Fernhill: PMB/Msunduze</a:t>
            </a:r>
            <a:endParaRPr lang="en-GB"/>
          </a:p>
        </p:txBody>
      </p:sp>
      <p:sp>
        <p:nvSpPr>
          <p:cNvPr id="6" name="Slide Number Placeholder 5"/>
          <p:cNvSpPr>
            <a:spLocks noGrp="1"/>
          </p:cNvSpPr>
          <p:nvPr>
            <p:ph type="sldNum" sz="quarter" idx="12"/>
          </p:nvPr>
        </p:nvSpPr>
        <p:spPr/>
        <p:txBody>
          <a:bodyPr/>
          <a:lstStyle/>
          <a:p>
            <a:pPr>
              <a:defRPr/>
            </a:pPr>
            <a:fld id="{3BE908BC-582F-436D-9C1E-35A539DD9BC2}" type="slidenum">
              <a:rPr lang="en-GB" smtClean="0"/>
              <a:pPr>
                <a:defRPr/>
              </a:pPr>
              <a:t>83</a:t>
            </a:fld>
            <a:endParaRPr lang="en-GB"/>
          </a:p>
        </p:txBody>
      </p:sp>
    </p:spTree>
  </p:cSld>
  <p:clrMapOvr>
    <a:masterClrMapping/>
  </p:clrMapOvr>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p:nvPr/>
        </p:nvPicPr>
        <p:blipFill>
          <a:blip r:embed="rId3" cstate="print"/>
          <a:srcRect/>
          <a:stretch>
            <a:fillRect/>
          </a:stretch>
        </p:blipFill>
        <p:spPr bwMode="auto">
          <a:xfrm>
            <a:off x="928662" y="714356"/>
            <a:ext cx="7500990" cy="5643602"/>
          </a:xfrm>
          <a:prstGeom prst="rect">
            <a:avLst/>
          </a:prstGeom>
          <a:noFill/>
        </p:spPr>
      </p:pic>
      <p:sp>
        <p:nvSpPr>
          <p:cNvPr id="3" name="Date Placeholder 2"/>
          <p:cNvSpPr>
            <a:spLocks noGrp="1"/>
          </p:cNvSpPr>
          <p:nvPr>
            <p:ph type="dt" sz="half" idx="10"/>
          </p:nvPr>
        </p:nvSpPr>
        <p:spPr/>
        <p:txBody>
          <a:bodyPr/>
          <a:lstStyle/>
          <a:p>
            <a:pPr>
              <a:defRPr/>
            </a:pPr>
            <a:fld id="{58AFA8BE-4DC9-4D6D-ACC5-DCFCBF1BD0BF}" type="datetime1">
              <a:rPr lang="en-US" smtClean="0"/>
              <a:t>5/6/2012</a:t>
            </a:fld>
            <a:endParaRPr lang="en-GB"/>
          </a:p>
        </p:txBody>
      </p:sp>
      <p:sp>
        <p:nvSpPr>
          <p:cNvPr id="4" name="Footer Placeholder 3"/>
          <p:cNvSpPr>
            <a:spLocks noGrp="1"/>
          </p:cNvSpPr>
          <p:nvPr>
            <p:ph type="ftr" sz="quarter" idx="11"/>
          </p:nvPr>
        </p:nvSpPr>
        <p:spPr/>
        <p:txBody>
          <a:bodyPr/>
          <a:lstStyle/>
          <a:p>
            <a:pPr>
              <a:defRPr/>
            </a:pPr>
            <a:r>
              <a:rPr lang="en-ZA" smtClean="0"/>
              <a:t>SARF_RPF Conference, Fernhill: PMB/Msunduze</a:t>
            </a:r>
            <a:endParaRPr lang="en-GB"/>
          </a:p>
        </p:txBody>
      </p:sp>
      <p:sp>
        <p:nvSpPr>
          <p:cNvPr id="5" name="Slide Number Placeholder 4"/>
          <p:cNvSpPr>
            <a:spLocks noGrp="1"/>
          </p:cNvSpPr>
          <p:nvPr>
            <p:ph type="sldNum" sz="quarter" idx="12"/>
          </p:nvPr>
        </p:nvSpPr>
        <p:spPr/>
        <p:txBody>
          <a:bodyPr/>
          <a:lstStyle/>
          <a:p>
            <a:pPr>
              <a:defRPr/>
            </a:pPr>
            <a:fld id="{2C840D74-F37A-41AA-945F-E8C7382D47D1}" type="slidenum">
              <a:rPr lang="en-GB" smtClean="0"/>
              <a:pPr>
                <a:defRPr/>
              </a:pPr>
              <a:t>84</a:t>
            </a:fld>
            <a:endParaRPr lang="en-GB"/>
          </a:p>
        </p:txBody>
      </p:sp>
    </p:spTree>
    <p:extLst>
      <p:ext uri="{BB962C8B-B14F-4D97-AF65-F5344CB8AC3E}">
        <p14:creationId xmlns:p14="http://schemas.microsoft.com/office/powerpoint/2010/main" val="4159146993"/>
      </p:ext>
    </p:extLst>
  </p:cSld>
  <p:clrMapOvr>
    <a:masterClrMapping/>
  </p:clrMapOvr>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4"/>
          <p:cNvSpPr>
            <a:spLocks noGrp="1"/>
          </p:cNvSpPr>
          <p:nvPr>
            <p:ph type="sldNum" sz="quarter" idx="4294967295"/>
          </p:nvPr>
        </p:nvSpPr>
        <p:spPr>
          <a:xfrm>
            <a:off x="6553200" y="6245225"/>
            <a:ext cx="2133600" cy="476250"/>
          </a:xfrm>
          <a:prstGeom prst="rect">
            <a:avLst/>
          </a:prstGeom>
        </p:spPr>
        <p:txBody>
          <a:bodyPr/>
          <a:lstStyle/>
          <a:p>
            <a:pPr>
              <a:defRPr/>
            </a:pPr>
            <a:fld id="{513ECFBD-F617-45B1-A856-39CAFE3EBE15}" type="slidenum">
              <a:rPr lang="en-GB"/>
              <a:pPr>
                <a:defRPr/>
              </a:pPr>
              <a:t>85</a:t>
            </a:fld>
            <a:endParaRPr lang="en-GB"/>
          </a:p>
        </p:txBody>
      </p:sp>
      <p:sp>
        <p:nvSpPr>
          <p:cNvPr id="2052" name="Rectangle 15"/>
          <p:cNvSpPr>
            <a:spLocks noChangeArrowheads="1"/>
          </p:cNvSpPr>
          <p:nvPr/>
        </p:nvSpPr>
        <p:spPr bwMode="auto">
          <a:xfrm>
            <a:off x="7885113" y="5229225"/>
            <a:ext cx="1258887" cy="1628775"/>
          </a:xfrm>
          <a:prstGeom prst="rect">
            <a:avLst/>
          </a:prstGeom>
          <a:solidFill>
            <a:schemeClr val="bg1"/>
          </a:solidFill>
          <a:ln w="9525" algn="ctr">
            <a:noFill/>
            <a:miter lim="800000"/>
            <a:headEnd/>
            <a:tailEnd/>
          </a:ln>
        </p:spPr>
        <p:txBody>
          <a:bodyPr wrap="none" lIns="97740" tIns="36000" rIns="97740" bIns="48870" anchor="ctr">
            <a:spAutoFit/>
          </a:bodyPr>
          <a:lstStyle/>
          <a:p>
            <a:pPr algn="ctr">
              <a:lnSpc>
                <a:spcPct val="90000"/>
              </a:lnSpc>
            </a:pPr>
            <a:endParaRPr lang="en-US"/>
          </a:p>
        </p:txBody>
      </p:sp>
      <p:graphicFrame>
        <p:nvGraphicFramePr>
          <p:cNvPr id="2050" name="Rectangle 2" hidden="1"/>
          <p:cNvGraphicFramePr>
            <a:graphicFrameLocks/>
          </p:cNvGraphicFramePr>
          <p:nvPr>
            <p:custDataLst>
              <p:tags r:id="rId2"/>
            </p:custDataLst>
          </p:nvPr>
        </p:nvGraphicFramePr>
        <p:xfrm>
          <a:off x="0" y="0"/>
          <a:ext cx="161925" cy="161925"/>
        </p:xfrm>
        <a:graphic>
          <a:graphicData uri="http://schemas.openxmlformats.org/presentationml/2006/ole">
            <mc:AlternateContent xmlns:mc="http://schemas.openxmlformats.org/markup-compatibility/2006">
              <mc:Choice xmlns:v="urn:schemas-microsoft-com:vml" Requires="v">
                <p:oleObj spid="_x0000_s2095" r:id="rId5" imgW="0" imgH="0" progId="">
                  <p:embed/>
                </p:oleObj>
              </mc:Choice>
              <mc:Fallback>
                <p:oleObj r:id="rId5" imgW="0" imgH="0" progId="">
                  <p:embed/>
                  <p:pic>
                    <p:nvPicPr>
                      <p:cNvPr id="0" name=""/>
                      <p:cNvPicPr preferRelativeResize="0">
                        <a:picLocks noChangeArrowheads="1"/>
                      </p:cNvPicPr>
                      <p:nvPr/>
                    </p:nvPicPr>
                    <p:blipFill>
                      <a:blip>
                        <a:extLst>
                          <a:ext uri="{28A0092B-C50C-407E-A947-70E740481C1C}">
                            <a14:useLocalDpi xmlns:a14="http://schemas.microsoft.com/office/drawing/2010/main" val="0"/>
                          </a:ext>
                        </a:extLst>
                      </a:blip>
                      <a:srcRect/>
                      <a:stretch>
                        <a:fillRect/>
                      </a:stretch>
                    </p:blipFill>
                    <p:spPr bwMode="auto">
                      <a:xfrm>
                        <a:off x="0" y="0"/>
                        <a:ext cx="161925" cy="161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2055" name="TextBox 9"/>
          <p:cNvSpPr txBox="1">
            <a:spLocks noChangeArrowheads="1"/>
          </p:cNvSpPr>
          <p:nvPr/>
        </p:nvSpPr>
        <p:spPr bwMode="auto">
          <a:xfrm>
            <a:off x="2714625" y="6500813"/>
            <a:ext cx="1612900" cy="246062"/>
          </a:xfrm>
          <a:prstGeom prst="rect">
            <a:avLst/>
          </a:prstGeom>
          <a:solidFill>
            <a:schemeClr val="bg1"/>
          </a:solidFill>
          <a:ln w="9525">
            <a:noFill/>
            <a:miter lim="800000"/>
            <a:headEnd/>
            <a:tailEnd/>
          </a:ln>
        </p:spPr>
        <p:txBody>
          <a:bodyPr>
            <a:spAutoFit/>
          </a:bodyPr>
          <a:lstStyle/>
          <a:p>
            <a:endParaRPr lang="en-US" sz="1000"/>
          </a:p>
        </p:txBody>
      </p:sp>
      <p:sp>
        <p:nvSpPr>
          <p:cNvPr id="11" name="Rectangle 3"/>
          <p:cNvSpPr>
            <a:spLocks noGrp="1" noChangeArrowheads="1"/>
          </p:cNvSpPr>
          <p:nvPr>
            <p:ph type="title"/>
          </p:nvPr>
        </p:nvSpPr>
        <p:spPr>
          <a:xfrm>
            <a:off x="0" y="214290"/>
            <a:ext cx="9143999" cy="785818"/>
          </a:xfrm>
          <a:effectLst>
            <a:outerShdw dist="35921" dir="2700000" algn="ctr" rotWithShape="0">
              <a:schemeClr val="tx1"/>
            </a:outerShdw>
          </a:effectLst>
        </p:spPr>
        <p:txBody>
          <a:bodyPr/>
          <a:lstStyle/>
          <a:p>
            <a:pPr lvl="0" eaLnBrk="1" hangingPunct="1">
              <a:defRPr/>
            </a:pPr>
            <a:r>
              <a:rPr lang="en-US" sz="2400" dirty="0" smtClean="0"/>
              <a:t>African Economic Outlook and Development Challenges … 1</a:t>
            </a:r>
            <a:endParaRPr lang="en-GB" sz="2400" dirty="0" smtClean="0"/>
          </a:p>
        </p:txBody>
      </p:sp>
      <p:sp>
        <p:nvSpPr>
          <p:cNvPr id="8" name="TextBox 7"/>
          <p:cNvSpPr txBox="1"/>
          <p:nvPr/>
        </p:nvSpPr>
        <p:spPr>
          <a:xfrm>
            <a:off x="107141" y="1125538"/>
            <a:ext cx="8929718" cy="707886"/>
          </a:xfrm>
          <a:prstGeom prst="rect">
            <a:avLst/>
          </a:prstGeom>
          <a:noFill/>
        </p:spPr>
        <p:txBody>
          <a:bodyPr wrap="square" rtlCol="0">
            <a:spAutoFit/>
          </a:bodyPr>
          <a:lstStyle/>
          <a:p>
            <a:pPr algn="ctr"/>
            <a:r>
              <a:rPr lang="en-US" sz="2000" i="1" dirty="0" smtClean="0"/>
              <a:t>…. Africa, is a resource-rich continent with developmental headroom  and large ultimate market and economic potential  ….</a:t>
            </a:r>
            <a:endParaRPr lang="en-US" sz="2000" i="1" dirty="0"/>
          </a:p>
        </p:txBody>
      </p:sp>
      <p:pic>
        <p:nvPicPr>
          <p:cNvPr id="303108" name="Picture 4"/>
          <p:cNvPicPr>
            <a:picLocks noChangeAspect="1" noChangeArrowheads="1"/>
          </p:cNvPicPr>
          <p:nvPr/>
        </p:nvPicPr>
        <p:blipFill>
          <a:blip r:embed="rId6" cstate="print"/>
          <a:srcRect/>
          <a:stretch>
            <a:fillRect/>
          </a:stretch>
        </p:blipFill>
        <p:spPr bwMode="auto">
          <a:xfrm>
            <a:off x="142860" y="1857364"/>
            <a:ext cx="8858280" cy="5000636"/>
          </a:xfrm>
          <a:prstGeom prst="rect">
            <a:avLst/>
          </a:prstGeom>
          <a:noFill/>
          <a:ln w="9525">
            <a:noFill/>
            <a:miter lim="800000"/>
            <a:headEnd/>
            <a:tailEnd/>
          </a:ln>
          <a:effectLst/>
        </p:spPr>
      </p:pic>
      <p:sp>
        <p:nvSpPr>
          <p:cNvPr id="2" name="Date Placeholder 1"/>
          <p:cNvSpPr>
            <a:spLocks noGrp="1"/>
          </p:cNvSpPr>
          <p:nvPr>
            <p:ph type="dt" sz="half" idx="10"/>
          </p:nvPr>
        </p:nvSpPr>
        <p:spPr/>
        <p:txBody>
          <a:bodyPr/>
          <a:lstStyle/>
          <a:p>
            <a:pPr>
              <a:defRPr/>
            </a:pPr>
            <a:fld id="{C35EA3AB-4F9E-491A-A252-DDDE8B8B32B6}" type="datetime1">
              <a:rPr lang="en-US" smtClean="0"/>
              <a:t>5/6/2012</a:t>
            </a:fld>
            <a:endParaRPr lang="en-GB"/>
          </a:p>
        </p:txBody>
      </p:sp>
      <p:sp>
        <p:nvSpPr>
          <p:cNvPr id="3" name="Footer Placeholder 2"/>
          <p:cNvSpPr>
            <a:spLocks noGrp="1"/>
          </p:cNvSpPr>
          <p:nvPr>
            <p:ph type="ftr" sz="quarter" idx="11"/>
          </p:nvPr>
        </p:nvSpPr>
        <p:spPr/>
        <p:txBody>
          <a:bodyPr/>
          <a:lstStyle/>
          <a:p>
            <a:pPr>
              <a:defRPr/>
            </a:pPr>
            <a:r>
              <a:rPr lang="en-ZA" smtClean="0"/>
              <a:t>SARF_RPF Conference, Fernhill: PMB/Msunduze</a:t>
            </a:r>
            <a:endParaRPr lang="en-GB"/>
          </a:p>
        </p:txBody>
      </p:sp>
    </p:spTree>
    <p:extLst>
      <p:ext uri="{BB962C8B-B14F-4D97-AF65-F5344CB8AC3E}">
        <p14:creationId xmlns:p14="http://schemas.microsoft.com/office/powerpoint/2010/main" val="1788531480"/>
      </p:ext>
    </p:extLst>
  </p:cSld>
  <p:clrMapOvr>
    <a:masterClrMapping/>
  </p:clrMapOvr>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2800" dirty="0" smtClean="0"/>
              <a:t>Dilemma 5 – How do we ensure political acceptance of the need for acceptable maintenance?</a:t>
            </a:r>
            <a:endParaRPr lang="en-US" sz="2800" dirty="0" smtClean="0"/>
          </a:p>
        </p:txBody>
      </p:sp>
      <p:sp>
        <p:nvSpPr>
          <p:cNvPr id="3" name="Content Placeholder 2"/>
          <p:cNvSpPr>
            <a:spLocks noGrp="1"/>
          </p:cNvSpPr>
          <p:nvPr>
            <p:ph idx="1"/>
          </p:nvPr>
        </p:nvSpPr>
        <p:spPr/>
        <p:txBody>
          <a:bodyPr/>
          <a:lstStyle/>
          <a:p>
            <a:pPr lvl="0"/>
            <a:r>
              <a:rPr lang="en-GB" sz="2400" dirty="0" smtClean="0"/>
              <a:t>Effective asset management of any infrastructure is never ‘sexy’ when compared to new projects. How do we change that perception?</a:t>
            </a:r>
            <a:endParaRPr lang="en-US" sz="2400" dirty="0" smtClean="0"/>
          </a:p>
          <a:p>
            <a:pPr lvl="0"/>
            <a:r>
              <a:rPr lang="en-GB" sz="2400" dirty="0" smtClean="0"/>
              <a:t>The relative size of any road fund in smaller economies makes it an attractive target for the provision of funds for purposes different to that intended. How do we protect against that and preserve the funds for new construction, rehabilitation and maintenance of ROADS?</a:t>
            </a:r>
            <a:endParaRPr lang="en-US" sz="2400" dirty="0" smtClean="0"/>
          </a:p>
          <a:p>
            <a:pPr lvl="0"/>
            <a:r>
              <a:rPr lang="en-GB" sz="2400" dirty="0" smtClean="0"/>
              <a:t>The road maintenance backlog in many countries is so large that some roads can NOT be maintained. How do we decide which roads to maintain to the benefit of the overall network?</a:t>
            </a:r>
            <a:endParaRPr lang="en-US" sz="2400" dirty="0" smtClean="0"/>
          </a:p>
          <a:p>
            <a:endParaRPr lang="en-US" dirty="0"/>
          </a:p>
        </p:txBody>
      </p:sp>
      <p:sp>
        <p:nvSpPr>
          <p:cNvPr id="4" name="Date Placeholder 3"/>
          <p:cNvSpPr>
            <a:spLocks noGrp="1"/>
          </p:cNvSpPr>
          <p:nvPr>
            <p:ph type="dt" sz="half" idx="10"/>
          </p:nvPr>
        </p:nvSpPr>
        <p:spPr/>
        <p:txBody>
          <a:bodyPr/>
          <a:lstStyle/>
          <a:p>
            <a:pPr>
              <a:defRPr/>
            </a:pPr>
            <a:fld id="{BA9BB39C-0D57-4B81-93E5-CB43B6526621}" type="datetime1">
              <a:rPr lang="en-US" smtClean="0"/>
              <a:t>5/6/2012</a:t>
            </a:fld>
            <a:endParaRPr lang="en-GB"/>
          </a:p>
        </p:txBody>
      </p:sp>
      <p:sp>
        <p:nvSpPr>
          <p:cNvPr id="5" name="Footer Placeholder 4"/>
          <p:cNvSpPr>
            <a:spLocks noGrp="1"/>
          </p:cNvSpPr>
          <p:nvPr>
            <p:ph type="ftr" sz="quarter" idx="11"/>
          </p:nvPr>
        </p:nvSpPr>
        <p:spPr/>
        <p:txBody>
          <a:bodyPr/>
          <a:lstStyle/>
          <a:p>
            <a:pPr>
              <a:defRPr/>
            </a:pPr>
            <a:r>
              <a:rPr lang="en-ZA" smtClean="0"/>
              <a:t>SARF_RPF Conference, Fernhill: PMB/Msunduze</a:t>
            </a:r>
            <a:endParaRPr lang="en-GB"/>
          </a:p>
        </p:txBody>
      </p:sp>
      <p:sp>
        <p:nvSpPr>
          <p:cNvPr id="6" name="Slide Number Placeholder 5"/>
          <p:cNvSpPr>
            <a:spLocks noGrp="1"/>
          </p:cNvSpPr>
          <p:nvPr>
            <p:ph type="sldNum" sz="quarter" idx="12"/>
          </p:nvPr>
        </p:nvSpPr>
        <p:spPr/>
        <p:txBody>
          <a:bodyPr/>
          <a:lstStyle/>
          <a:p>
            <a:pPr>
              <a:defRPr/>
            </a:pPr>
            <a:fld id="{C614136F-C5A1-4653-8671-A0E6A56DA9FD}" type="slidenum">
              <a:rPr lang="en-GB" smtClean="0"/>
              <a:pPr>
                <a:defRPr/>
              </a:pPr>
              <a:t>86</a:t>
            </a:fld>
            <a:endParaRPr lang="en-GB"/>
          </a:p>
        </p:txBody>
      </p:sp>
    </p:spTree>
  </p:cSld>
  <p:clrMapOvr>
    <a:masterClrMapping/>
  </p:clrMapOvr>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dirty="0" smtClean="0"/>
              <a:t>Approaches for involving the private sector in the development of transportation projects, including:</a:t>
            </a:r>
            <a:endParaRPr lang="en-US" sz="2800" dirty="0"/>
          </a:p>
        </p:txBody>
      </p:sp>
      <p:sp>
        <p:nvSpPr>
          <p:cNvPr id="3" name="Content Placeholder 2"/>
          <p:cNvSpPr>
            <a:spLocks noGrp="1"/>
          </p:cNvSpPr>
          <p:nvPr>
            <p:ph idx="1"/>
          </p:nvPr>
        </p:nvSpPr>
        <p:spPr/>
        <p:txBody>
          <a:bodyPr/>
          <a:lstStyle/>
          <a:p>
            <a:r>
              <a:rPr lang="en-US" dirty="0" smtClean="0"/>
              <a:t>Leasing</a:t>
            </a:r>
          </a:p>
          <a:p>
            <a:r>
              <a:rPr lang="en-US" dirty="0" smtClean="0"/>
              <a:t>Franchising</a:t>
            </a:r>
          </a:p>
          <a:p>
            <a:r>
              <a:rPr lang="en-US" dirty="0" err="1" smtClean="0"/>
              <a:t>Concessioning</a:t>
            </a:r>
            <a:endParaRPr lang="en-US" dirty="0" smtClean="0"/>
          </a:p>
          <a:p>
            <a:r>
              <a:rPr lang="en-US" dirty="0" smtClean="0"/>
              <a:t>Contracting out</a:t>
            </a:r>
          </a:p>
          <a:p>
            <a:r>
              <a:rPr lang="en-US" dirty="0" smtClean="0"/>
              <a:t>Bond financing</a:t>
            </a:r>
          </a:p>
          <a:p>
            <a:r>
              <a:rPr lang="en-US" dirty="0" smtClean="0"/>
              <a:t>Equity investments</a:t>
            </a:r>
          </a:p>
          <a:p>
            <a:r>
              <a:rPr lang="en-US" dirty="0" smtClean="0"/>
              <a:t>Risk or rather Venture capital</a:t>
            </a:r>
            <a:endParaRPr lang="en-US" dirty="0"/>
          </a:p>
        </p:txBody>
      </p:sp>
      <p:sp>
        <p:nvSpPr>
          <p:cNvPr id="4" name="Date Placeholder 3"/>
          <p:cNvSpPr>
            <a:spLocks noGrp="1"/>
          </p:cNvSpPr>
          <p:nvPr>
            <p:ph type="dt" sz="half" idx="10"/>
          </p:nvPr>
        </p:nvSpPr>
        <p:spPr/>
        <p:txBody>
          <a:bodyPr/>
          <a:lstStyle/>
          <a:p>
            <a:pPr>
              <a:defRPr/>
            </a:pPr>
            <a:fld id="{8603457F-08B3-429E-BFE1-EF266B9EA2EF}" type="datetime1">
              <a:rPr lang="en-US" smtClean="0"/>
              <a:t>5/6/2012</a:t>
            </a:fld>
            <a:endParaRPr lang="en-GB" dirty="0"/>
          </a:p>
        </p:txBody>
      </p:sp>
      <p:sp>
        <p:nvSpPr>
          <p:cNvPr id="5" name="Footer Placeholder 4"/>
          <p:cNvSpPr>
            <a:spLocks noGrp="1"/>
          </p:cNvSpPr>
          <p:nvPr>
            <p:ph type="ftr" sz="quarter" idx="11"/>
          </p:nvPr>
        </p:nvSpPr>
        <p:spPr/>
        <p:txBody>
          <a:bodyPr/>
          <a:lstStyle/>
          <a:p>
            <a:pPr>
              <a:defRPr/>
            </a:pPr>
            <a:r>
              <a:rPr lang="en-ZA" smtClean="0"/>
              <a:t>SARF_RPF Conference, Fernhill: PMB/Msunduze</a:t>
            </a:r>
            <a:endParaRPr lang="en-GB" dirty="0"/>
          </a:p>
        </p:txBody>
      </p:sp>
      <p:sp>
        <p:nvSpPr>
          <p:cNvPr id="6" name="Slide Number Placeholder 5"/>
          <p:cNvSpPr>
            <a:spLocks noGrp="1"/>
          </p:cNvSpPr>
          <p:nvPr>
            <p:ph type="sldNum" sz="quarter" idx="12"/>
          </p:nvPr>
        </p:nvSpPr>
        <p:spPr/>
        <p:txBody>
          <a:bodyPr/>
          <a:lstStyle/>
          <a:p>
            <a:pPr>
              <a:defRPr/>
            </a:pPr>
            <a:fld id="{C614136F-C5A1-4653-8671-A0E6A56DA9FD}" type="slidenum">
              <a:rPr lang="en-GB" smtClean="0"/>
              <a:pPr>
                <a:defRPr/>
              </a:pPr>
              <a:t>87</a:t>
            </a:fld>
            <a:endParaRPr lang="en-GB"/>
          </a:p>
        </p:txBody>
      </p:sp>
    </p:spTree>
  </p:cSld>
  <p:clrMapOvr>
    <a:masterClrMapping/>
  </p:clrMapOvr>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lstStyle/>
          <a:p>
            <a:pPr eaLnBrk="1" hangingPunct="1"/>
            <a:r>
              <a:rPr lang="en-ZA" dirty="0" smtClean="0"/>
              <a:t>Which instrument for which aspect?</a:t>
            </a:r>
          </a:p>
        </p:txBody>
      </p:sp>
      <p:sp>
        <p:nvSpPr>
          <p:cNvPr id="15363" name="Rectangle 3"/>
          <p:cNvSpPr>
            <a:spLocks noGrp="1" noChangeArrowheads="1"/>
          </p:cNvSpPr>
          <p:nvPr>
            <p:ph type="body" idx="1"/>
          </p:nvPr>
        </p:nvSpPr>
        <p:spPr>
          <a:noFill/>
        </p:spPr>
        <p:txBody>
          <a:bodyPr/>
          <a:lstStyle/>
          <a:p>
            <a:pPr eaLnBrk="1" hangingPunct="1">
              <a:lnSpc>
                <a:spcPct val="90000"/>
              </a:lnSpc>
              <a:buNone/>
            </a:pPr>
            <a:r>
              <a:rPr lang="en-ZA" sz="2400" u="sng" dirty="0" smtClean="0"/>
              <a:t>Leasing</a:t>
            </a:r>
          </a:p>
          <a:p>
            <a:pPr eaLnBrk="1" hangingPunct="1">
              <a:lnSpc>
                <a:spcPct val="90000"/>
              </a:lnSpc>
            </a:pPr>
            <a:r>
              <a:rPr lang="en-ZA" sz="2400" dirty="0" smtClean="0"/>
              <a:t>Short life assets &lt;11years, generally mobile.</a:t>
            </a:r>
          </a:p>
          <a:p>
            <a:pPr eaLnBrk="1" hangingPunct="1">
              <a:lnSpc>
                <a:spcPct val="90000"/>
              </a:lnSpc>
            </a:pPr>
            <a:r>
              <a:rPr lang="en-ZA" sz="2400" dirty="0" smtClean="0"/>
              <a:t>Examples include Coca Cola distribution fleet in Tanzania</a:t>
            </a:r>
          </a:p>
          <a:p>
            <a:pPr eaLnBrk="1" hangingPunct="1">
              <a:lnSpc>
                <a:spcPct val="90000"/>
              </a:lnSpc>
            </a:pPr>
            <a:r>
              <a:rPr lang="en-ZA" sz="2400" dirty="0" smtClean="0"/>
              <a:t>Municipal vehicles in South Africa</a:t>
            </a:r>
          </a:p>
          <a:p>
            <a:pPr eaLnBrk="1" hangingPunct="1">
              <a:lnSpc>
                <a:spcPct val="90000"/>
              </a:lnSpc>
            </a:pPr>
            <a:r>
              <a:rPr lang="en-ZA" sz="2400" dirty="0" smtClean="0"/>
              <a:t>100 GE diesel electric locomotives in South Africa</a:t>
            </a:r>
          </a:p>
          <a:p>
            <a:pPr eaLnBrk="1" hangingPunct="1">
              <a:lnSpc>
                <a:spcPct val="90000"/>
              </a:lnSpc>
            </a:pPr>
            <a:r>
              <a:rPr lang="en-ZA" sz="2400" dirty="0" smtClean="0"/>
              <a:t>Frequently tax advantages</a:t>
            </a:r>
          </a:p>
          <a:p>
            <a:pPr eaLnBrk="1" hangingPunct="1">
              <a:lnSpc>
                <a:spcPct val="90000"/>
              </a:lnSpc>
            </a:pPr>
            <a:r>
              <a:rPr lang="en-ZA" sz="2400" dirty="0" smtClean="0"/>
              <a:t>Generally service agreements</a:t>
            </a:r>
          </a:p>
          <a:p>
            <a:pPr eaLnBrk="1" hangingPunct="1">
              <a:lnSpc>
                <a:spcPct val="90000"/>
              </a:lnSpc>
            </a:pPr>
            <a:r>
              <a:rPr lang="en-ZA" sz="2400" dirty="0" smtClean="0"/>
              <a:t>Replace with new leased assets at the end of operational life</a:t>
            </a:r>
          </a:p>
          <a:p>
            <a:pPr eaLnBrk="1" hangingPunct="1">
              <a:lnSpc>
                <a:spcPct val="90000"/>
              </a:lnSpc>
            </a:pPr>
            <a:r>
              <a:rPr lang="en-ZA" sz="2400" dirty="0" smtClean="0"/>
              <a:t>Particularly suitable in areas of rapid technological </a:t>
            </a:r>
            <a:r>
              <a:rPr lang="en-ZA" sz="2400" dirty="0" err="1" smtClean="0"/>
              <a:t>obsolesence</a:t>
            </a:r>
            <a:endParaRPr lang="en-ZA" sz="2400" dirty="0" smtClean="0"/>
          </a:p>
          <a:p>
            <a:pPr eaLnBrk="1" hangingPunct="1">
              <a:lnSpc>
                <a:spcPct val="90000"/>
              </a:lnSpc>
            </a:pPr>
            <a:endParaRPr lang="en-ZA" sz="2400" dirty="0" smtClean="0"/>
          </a:p>
        </p:txBody>
      </p:sp>
      <p:sp>
        <p:nvSpPr>
          <p:cNvPr id="15364" name="Date Placeholder 3"/>
          <p:cNvSpPr>
            <a:spLocks noGrp="1"/>
          </p:cNvSpPr>
          <p:nvPr>
            <p:ph type="dt" sz="quarter" idx="10"/>
          </p:nvPr>
        </p:nvSpPr>
        <p:spPr>
          <a:noFill/>
        </p:spPr>
        <p:txBody>
          <a:bodyPr/>
          <a:lstStyle/>
          <a:p>
            <a:fld id="{263B7856-6D39-403D-8EA6-527084D167A0}" type="datetime1">
              <a:rPr lang="en-US" smtClean="0"/>
              <a:t>5/6/2012</a:t>
            </a:fld>
            <a:endParaRPr lang="en-GB" dirty="0" smtClean="0"/>
          </a:p>
        </p:txBody>
      </p:sp>
      <p:sp>
        <p:nvSpPr>
          <p:cNvPr id="15365" name="Footer Placeholder 4"/>
          <p:cNvSpPr>
            <a:spLocks noGrp="1"/>
          </p:cNvSpPr>
          <p:nvPr>
            <p:ph type="ftr" sz="quarter" idx="11"/>
          </p:nvPr>
        </p:nvSpPr>
        <p:spPr>
          <a:noFill/>
        </p:spPr>
        <p:txBody>
          <a:bodyPr/>
          <a:lstStyle/>
          <a:p>
            <a:r>
              <a:rPr lang="en-ZA" smtClean="0"/>
              <a:t>SARF_RPF Conference, Fernhill: PMB/Msunduze</a:t>
            </a:r>
            <a:endParaRPr lang="en-GB" dirty="0" smtClean="0"/>
          </a:p>
        </p:txBody>
      </p:sp>
      <p:sp>
        <p:nvSpPr>
          <p:cNvPr id="2" name="Slide Number Placeholder 1"/>
          <p:cNvSpPr>
            <a:spLocks noGrp="1"/>
          </p:cNvSpPr>
          <p:nvPr>
            <p:ph type="sldNum" sz="quarter" idx="12"/>
          </p:nvPr>
        </p:nvSpPr>
        <p:spPr/>
        <p:txBody>
          <a:bodyPr/>
          <a:lstStyle/>
          <a:p>
            <a:pPr>
              <a:defRPr/>
            </a:pPr>
            <a:fld id="{C614136F-C5A1-4653-8671-A0E6A56DA9FD}" type="slidenum">
              <a:rPr lang="en-GB" smtClean="0"/>
              <a:pPr>
                <a:defRPr/>
              </a:pPr>
              <a:t>88</a:t>
            </a:fld>
            <a:endParaRPr lang="en-GB"/>
          </a:p>
        </p:txBody>
      </p:sp>
    </p:spTree>
  </p:cSld>
  <p:clrMapOvr>
    <a:masterClrMapping/>
  </p:clrMapOvr>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lstStyle/>
          <a:p>
            <a:pPr eaLnBrk="1" hangingPunct="1"/>
            <a:r>
              <a:rPr lang="en-ZA" dirty="0" smtClean="0"/>
              <a:t>Which instrument for which aspect?</a:t>
            </a:r>
          </a:p>
        </p:txBody>
      </p:sp>
      <p:sp>
        <p:nvSpPr>
          <p:cNvPr id="15363" name="Rectangle 3"/>
          <p:cNvSpPr>
            <a:spLocks noGrp="1" noChangeArrowheads="1"/>
          </p:cNvSpPr>
          <p:nvPr>
            <p:ph type="body" idx="1"/>
          </p:nvPr>
        </p:nvSpPr>
        <p:spPr>
          <a:noFill/>
        </p:spPr>
        <p:txBody>
          <a:bodyPr/>
          <a:lstStyle/>
          <a:p>
            <a:pPr eaLnBrk="1" hangingPunct="1">
              <a:lnSpc>
                <a:spcPct val="90000"/>
              </a:lnSpc>
              <a:buNone/>
            </a:pPr>
            <a:r>
              <a:rPr lang="en-ZA" sz="2400" u="sng" dirty="0" smtClean="0"/>
              <a:t>Franchising</a:t>
            </a:r>
          </a:p>
          <a:p>
            <a:pPr eaLnBrk="1" hangingPunct="1">
              <a:lnSpc>
                <a:spcPct val="90000"/>
              </a:lnSpc>
            </a:pPr>
            <a:r>
              <a:rPr lang="en-ZA" sz="2400" dirty="0" smtClean="0"/>
              <a:t>Can be used for water distribution but very sensitive</a:t>
            </a:r>
          </a:p>
          <a:p>
            <a:pPr eaLnBrk="1" hangingPunct="1">
              <a:lnSpc>
                <a:spcPct val="90000"/>
              </a:lnSpc>
            </a:pPr>
            <a:r>
              <a:rPr lang="en-ZA" sz="2400" dirty="0" smtClean="0"/>
              <a:t>Need recognised brand and need to provide technical and management support (</a:t>
            </a:r>
            <a:r>
              <a:rPr lang="en-ZA" sz="2400" dirty="0" err="1" smtClean="0"/>
              <a:t>eg</a:t>
            </a:r>
            <a:r>
              <a:rPr lang="en-ZA" sz="2400" dirty="0" smtClean="0"/>
              <a:t> ‘Famous Brands’ in South Africa..Wimpy, Steers, BJ’s)</a:t>
            </a:r>
          </a:p>
          <a:p>
            <a:pPr eaLnBrk="1" hangingPunct="1">
              <a:lnSpc>
                <a:spcPct val="90000"/>
              </a:lnSpc>
            </a:pPr>
            <a:r>
              <a:rPr lang="en-ZA" sz="2400" dirty="0" smtClean="0"/>
              <a:t>Thought of for South African Airways on the historic strength of the brand</a:t>
            </a:r>
          </a:p>
          <a:p>
            <a:pPr eaLnBrk="1" hangingPunct="1">
              <a:lnSpc>
                <a:spcPct val="90000"/>
              </a:lnSpc>
            </a:pPr>
            <a:r>
              <a:rPr lang="en-ZA" sz="2400" dirty="0" smtClean="0"/>
              <a:t>See no reason for why it couldn’t be applied by ACSA in South Africa for municipal airports</a:t>
            </a:r>
          </a:p>
        </p:txBody>
      </p:sp>
      <p:sp>
        <p:nvSpPr>
          <p:cNvPr id="15364" name="Date Placeholder 3"/>
          <p:cNvSpPr>
            <a:spLocks noGrp="1"/>
          </p:cNvSpPr>
          <p:nvPr>
            <p:ph type="dt" sz="quarter" idx="10"/>
          </p:nvPr>
        </p:nvSpPr>
        <p:spPr>
          <a:noFill/>
        </p:spPr>
        <p:txBody>
          <a:bodyPr/>
          <a:lstStyle/>
          <a:p>
            <a:fld id="{FF7EEB6A-7A80-4B4E-9DE4-F5B971BD768F}" type="datetime1">
              <a:rPr lang="en-US" smtClean="0"/>
              <a:t>5/6/2012</a:t>
            </a:fld>
            <a:endParaRPr lang="en-GB" dirty="0" smtClean="0"/>
          </a:p>
        </p:txBody>
      </p:sp>
      <p:sp>
        <p:nvSpPr>
          <p:cNvPr id="15365" name="Footer Placeholder 4"/>
          <p:cNvSpPr>
            <a:spLocks noGrp="1"/>
          </p:cNvSpPr>
          <p:nvPr>
            <p:ph type="ftr" sz="quarter" idx="11"/>
          </p:nvPr>
        </p:nvSpPr>
        <p:spPr>
          <a:noFill/>
        </p:spPr>
        <p:txBody>
          <a:bodyPr/>
          <a:lstStyle/>
          <a:p>
            <a:r>
              <a:rPr lang="en-ZA" smtClean="0"/>
              <a:t>SARF_RPF Conference, Fernhill: PMB/Msunduze</a:t>
            </a:r>
            <a:endParaRPr lang="en-GB" dirty="0" smtClean="0"/>
          </a:p>
        </p:txBody>
      </p:sp>
      <p:sp>
        <p:nvSpPr>
          <p:cNvPr id="2" name="Slide Number Placeholder 1"/>
          <p:cNvSpPr>
            <a:spLocks noGrp="1"/>
          </p:cNvSpPr>
          <p:nvPr>
            <p:ph type="sldNum" sz="quarter" idx="12"/>
          </p:nvPr>
        </p:nvSpPr>
        <p:spPr/>
        <p:txBody>
          <a:bodyPr/>
          <a:lstStyle/>
          <a:p>
            <a:pPr>
              <a:defRPr/>
            </a:pPr>
            <a:fld id="{C614136F-C5A1-4653-8671-A0E6A56DA9FD}" type="slidenum">
              <a:rPr lang="en-GB" smtClean="0"/>
              <a:pPr>
                <a:defRPr/>
              </a:pPr>
              <a:t>89</a:t>
            </a:fld>
            <a:endParaRPr lang="en-GB"/>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99948" y="332656"/>
            <a:ext cx="8229600" cy="1143000"/>
          </a:xfrm>
        </p:spPr>
        <p:txBody>
          <a:bodyPr>
            <a:normAutofit fontScale="90000"/>
          </a:bodyPr>
          <a:lstStyle/>
          <a:p>
            <a:r>
              <a:rPr lang="en-GB" dirty="0" smtClean="0"/>
              <a:t>Capital revenue source by municipal category (for South Africa)</a:t>
            </a:r>
            <a:endParaRPr lang="en-US" dirty="0"/>
          </a:p>
        </p:txBody>
      </p:sp>
      <p:pic>
        <p:nvPicPr>
          <p:cNvPr id="82946" name="Picture 2"/>
          <p:cNvPicPr>
            <a:picLocks noChangeAspect="1" noChangeArrowheads="1"/>
          </p:cNvPicPr>
          <p:nvPr/>
        </p:nvPicPr>
        <p:blipFill>
          <a:blip r:embed="rId3" cstate="print"/>
          <a:srcRect/>
          <a:stretch>
            <a:fillRect/>
          </a:stretch>
        </p:blipFill>
        <p:spPr bwMode="auto">
          <a:xfrm>
            <a:off x="323528" y="1700808"/>
            <a:ext cx="8506020" cy="4968552"/>
          </a:xfrm>
          <a:prstGeom prst="rect">
            <a:avLst/>
          </a:prstGeom>
          <a:noFill/>
          <a:ln w="9525">
            <a:noFill/>
            <a:miter lim="800000"/>
            <a:headEnd/>
            <a:tailEnd/>
          </a:ln>
        </p:spPr>
      </p:pic>
    </p:spTree>
    <p:extLst>
      <p:ext uri="{BB962C8B-B14F-4D97-AF65-F5344CB8AC3E}">
        <p14:creationId xmlns:p14="http://schemas.microsoft.com/office/powerpoint/2010/main" val="4241270585"/>
      </p:ext>
    </p:extLst>
  </p:cSld>
  <p:clrMapOvr>
    <a:masterClrMapping/>
  </p:clrMapOvr>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lstStyle/>
          <a:p>
            <a:pPr eaLnBrk="1" hangingPunct="1"/>
            <a:r>
              <a:rPr lang="en-ZA" dirty="0" smtClean="0"/>
              <a:t>Which instrument for which aspect?</a:t>
            </a:r>
          </a:p>
        </p:txBody>
      </p:sp>
      <p:sp>
        <p:nvSpPr>
          <p:cNvPr id="15363" name="Rectangle 3"/>
          <p:cNvSpPr>
            <a:spLocks noGrp="1" noChangeArrowheads="1"/>
          </p:cNvSpPr>
          <p:nvPr>
            <p:ph type="body" idx="1"/>
          </p:nvPr>
        </p:nvSpPr>
        <p:spPr>
          <a:xfrm>
            <a:off x="500034" y="1071546"/>
            <a:ext cx="8229600" cy="4525963"/>
          </a:xfrm>
          <a:noFill/>
        </p:spPr>
        <p:txBody>
          <a:bodyPr/>
          <a:lstStyle/>
          <a:p>
            <a:pPr eaLnBrk="1" hangingPunct="1">
              <a:lnSpc>
                <a:spcPct val="90000"/>
              </a:lnSpc>
              <a:buNone/>
            </a:pPr>
            <a:r>
              <a:rPr lang="en-ZA" sz="2400" u="sng" dirty="0" err="1" smtClean="0"/>
              <a:t>Concessioning</a:t>
            </a:r>
            <a:endParaRPr lang="en-ZA" sz="2400" u="sng" dirty="0" smtClean="0"/>
          </a:p>
          <a:p>
            <a:pPr eaLnBrk="1" hangingPunct="1">
              <a:lnSpc>
                <a:spcPct val="90000"/>
              </a:lnSpc>
            </a:pPr>
            <a:r>
              <a:rPr lang="en-ZA" sz="2400" dirty="0" smtClean="0"/>
              <a:t>Used very successfully in South Africa for toll road projects of 500 km lengths over 30 year </a:t>
            </a:r>
            <a:r>
              <a:rPr lang="en-ZA" sz="2400" dirty="0" err="1" smtClean="0"/>
              <a:t>concessioning</a:t>
            </a:r>
            <a:r>
              <a:rPr lang="en-ZA" sz="2400" dirty="0" smtClean="0"/>
              <a:t> periods; currently being looked at by Zimbabwe</a:t>
            </a:r>
          </a:p>
          <a:p>
            <a:pPr eaLnBrk="1" hangingPunct="1">
              <a:lnSpc>
                <a:spcPct val="90000"/>
              </a:lnSpc>
            </a:pPr>
            <a:r>
              <a:rPr lang="en-ZA" sz="2400" dirty="0" smtClean="0"/>
              <a:t>Ownership rests with state</a:t>
            </a:r>
          </a:p>
          <a:p>
            <a:pPr eaLnBrk="1" hangingPunct="1">
              <a:lnSpc>
                <a:spcPct val="90000"/>
              </a:lnSpc>
            </a:pPr>
            <a:r>
              <a:rPr lang="en-ZA" sz="2400" dirty="0" smtClean="0"/>
              <a:t>Maputo Port Concession-15 years</a:t>
            </a:r>
          </a:p>
          <a:p>
            <a:pPr eaLnBrk="1" hangingPunct="1">
              <a:lnSpc>
                <a:spcPct val="90000"/>
              </a:lnSpc>
            </a:pPr>
            <a:r>
              <a:rPr lang="en-ZA" sz="2400" dirty="0" smtClean="0"/>
              <a:t>Mombasa and Dar es Salaam container handling concessions, the one in Dar arguably too successful</a:t>
            </a:r>
          </a:p>
          <a:p>
            <a:pPr eaLnBrk="1" hangingPunct="1">
              <a:lnSpc>
                <a:spcPct val="90000"/>
              </a:lnSpc>
            </a:pPr>
            <a:r>
              <a:rPr lang="en-ZA" sz="2400" dirty="0" smtClean="0"/>
              <a:t>Many rail concessions which remain under funded and debated continuously. Gautrain 90% government funded.</a:t>
            </a:r>
          </a:p>
          <a:p>
            <a:pPr eaLnBrk="1" hangingPunct="1">
              <a:lnSpc>
                <a:spcPct val="90000"/>
              </a:lnSpc>
            </a:pPr>
            <a:r>
              <a:rPr lang="en-ZA" sz="2400" dirty="0" smtClean="0"/>
              <a:t>Need to review these more seriously as there appears a fundamental difference between operators and owners</a:t>
            </a:r>
          </a:p>
          <a:p>
            <a:pPr eaLnBrk="1" hangingPunct="1">
              <a:lnSpc>
                <a:spcPct val="90000"/>
              </a:lnSpc>
            </a:pPr>
            <a:r>
              <a:rPr lang="en-ZA" sz="2400" dirty="0" smtClean="0"/>
              <a:t>Can asset strip with airlines, highlighting the difference between financial and economic justification</a:t>
            </a:r>
          </a:p>
        </p:txBody>
      </p:sp>
      <p:sp>
        <p:nvSpPr>
          <p:cNvPr id="15364" name="Date Placeholder 3"/>
          <p:cNvSpPr>
            <a:spLocks noGrp="1"/>
          </p:cNvSpPr>
          <p:nvPr>
            <p:ph type="dt" sz="quarter" idx="10"/>
          </p:nvPr>
        </p:nvSpPr>
        <p:spPr>
          <a:noFill/>
        </p:spPr>
        <p:txBody>
          <a:bodyPr/>
          <a:lstStyle/>
          <a:p>
            <a:fld id="{DEF75C40-D238-48D2-9EE0-898C561D60D1}" type="datetime1">
              <a:rPr lang="en-US" smtClean="0"/>
              <a:t>5/6/2012</a:t>
            </a:fld>
            <a:endParaRPr lang="en-GB" dirty="0" smtClean="0"/>
          </a:p>
        </p:txBody>
      </p:sp>
      <p:sp>
        <p:nvSpPr>
          <p:cNvPr id="15365" name="Footer Placeholder 4"/>
          <p:cNvSpPr>
            <a:spLocks noGrp="1"/>
          </p:cNvSpPr>
          <p:nvPr>
            <p:ph type="ftr" sz="quarter" idx="11"/>
          </p:nvPr>
        </p:nvSpPr>
        <p:spPr>
          <a:noFill/>
        </p:spPr>
        <p:txBody>
          <a:bodyPr/>
          <a:lstStyle/>
          <a:p>
            <a:r>
              <a:rPr lang="en-ZA" smtClean="0"/>
              <a:t>SARF_RPF Conference, Fernhill: PMB/Msunduze</a:t>
            </a:r>
            <a:endParaRPr lang="en-GB" dirty="0" smtClean="0"/>
          </a:p>
        </p:txBody>
      </p:sp>
      <p:sp>
        <p:nvSpPr>
          <p:cNvPr id="2" name="Slide Number Placeholder 1"/>
          <p:cNvSpPr>
            <a:spLocks noGrp="1"/>
          </p:cNvSpPr>
          <p:nvPr>
            <p:ph type="sldNum" sz="quarter" idx="12"/>
          </p:nvPr>
        </p:nvSpPr>
        <p:spPr/>
        <p:txBody>
          <a:bodyPr/>
          <a:lstStyle/>
          <a:p>
            <a:pPr>
              <a:defRPr/>
            </a:pPr>
            <a:fld id="{C614136F-C5A1-4653-8671-A0E6A56DA9FD}" type="slidenum">
              <a:rPr lang="en-GB" smtClean="0"/>
              <a:pPr>
                <a:defRPr/>
              </a:pPr>
              <a:t>90</a:t>
            </a:fld>
            <a:endParaRPr lang="en-GB"/>
          </a:p>
        </p:txBody>
      </p:sp>
    </p:spTree>
  </p:cSld>
  <p:clrMapOvr>
    <a:masterClrMapping/>
  </p:clrMapOvr>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lstStyle/>
          <a:p>
            <a:pPr eaLnBrk="1" hangingPunct="1"/>
            <a:r>
              <a:rPr lang="en-ZA" dirty="0" smtClean="0"/>
              <a:t>Which instrument for which aspect?</a:t>
            </a:r>
          </a:p>
        </p:txBody>
      </p:sp>
      <p:sp>
        <p:nvSpPr>
          <p:cNvPr id="15363" name="Rectangle 3"/>
          <p:cNvSpPr>
            <a:spLocks noGrp="1" noChangeArrowheads="1"/>
          </p:cNvSpPr>
          <p:nvPr>
            <p:ph type="body" idx="1"/>
          </p:nvPr>
        </p:nvSpPr>
        <p:spPr>
          <a:noFill/>
        </p:spPr>
        <p:txBody>
          <a:bodyPr/>
          <a:lstStyle/>
          <a:p>
            <a:pPr eaLnBrk="1" hangingPunct="1">
              <a:lnSpc>
                <a:spcPct val="90000"/>
              </a:lnSpc>
              <a:buNone/>
            </a:pPr>
            <a:r>
              <a:rPr lang="en-ZA" sz="2400" u="sng" dirty="0" smtClean="0"/>
              <a:t>Contracting out</a:t>
            </a:r>
          </a:p>
          <a:p>
            <a:pPr eaLnBrk="1" hangingPunct="1">
              <a:lnSpc>
                <a:spcPct val="90000"/>
              </a:lnSpc>
            </a:pPr>
            <a:r>
              <a:rPr lang="en-ZA" sz="2400" dirty="0" smtClean="0"/>
              <a:t>Used for routine state funded infrastructure provision and maintenance</a:t>
            </a:r>
          </a:p>
          <a:p>
            <a:pPr eaLnBrk="1" hangingPunct="1">
              <a:lnSpc>
                <a:spcPct val="90000"/>
              </a:lnSpc>
            </a:pPr>
            <a:r>
              <a:rPr lang="en-ZA" sz="2400" dirty="0" smtClean="0"/>
              <a:t>Traditional mechanism which requires strong administration</a:t>
            </a:r>
          </a:p>
          <a:p>
            <a:pPr eaLnBrk="1" hangingPunct="1">
              <a:lnSpc>
                <a:spcPct val="90000"/>
              </a:lnSpc>
            </a:pPr>
            <a:r>
              <a:rPr lang="en-ZA" sz="2400" dirty="0" smtClean="0"/>
              <a:t>Ownership rests with state or legal entity</a:t>
            </a:r>
          </a:p>
          <a:p>
            <a:pPr eaLnBrk="1" hangingPunct="1">
              <a:lnSpc>
                <a:spcPct val="90000"/>
              </a:lnSpc>
            </a:pPr>
            <a:r>
              <a:rPr lang="en-ZA" sz="2400" dirty="0" smtClean="0"/>
              <a:t>Useful to absorb seasonal demands</a:t>
            </a:r>
          </a:p>
          <a:p>
            <a:pPr eaLnBrk="1" hangingPunct="1">
              <a:lnSpc>
                <a:spcPct val="90000"/>
              </a:lnSpc>
            </a:pPr>
            <a:r>
              <a:rPr lang="en-ZA" sz="2400" dirty="0" smtClean="0"/>
              <a:t>Effectively being used on the Gauteng Freeway Improvement Project in South Africa as well as the BRT projects</a:t>
            </a:r>
          </a:p>
          <a:p>
            <a:pPr eaLnBrk="1" hangingPunct="1">
              <a:lnSpc>
                <a:spcPct val="90000"/>
              </a:lnSpc>
            </a:pPr>
            <a:r>
              <a:rPr lang="en-ZA" sz="2400" dirty="0" smtClean="0"/>
              <a:t>Too soon to tell how financially and operationally successful these will be</a:t>
            </a:r>
          </a:p>
        </p:txBody>
      </p:sp>
      <p:sp>
        <p:nvSpPr>
          <p:cNvPr id="15364" name="Date Placeholder 3"/>
          <p:cNvSpPr>
            <a:spLocks noGrp="1"/>
          </p:cNvSpPr>
          <p:nvPr>
            <p:ph type="dt" sz="quarter" idx="10"/>
          </p:nvPr>
        </p:nvSpPr>
        <p:spPr>
          <a:noFill/>
        </p:spPr>
        <p:txBody>
          <a:bodyPr/>
          <a:lstStyle/>
          <a:p>
            <a:fld id="{E5A19DA3-DC01-4D2B-915C-C5DC6ED1F057}" type="datetime1">
              <a:rPr lang="en-US" smtClean="0"/>
              <a:t>5/6/2012</a:t>
            </a:fld>
            <a:endParaRPr lang="en-GB" dirty="0" smtClean="0"/>
          </a:p>
        </p:txBody>
      </p:sp>
      <p:sp>
        <p:nvSpPr>
          <p:cNvPr id="15365" name="Footer Placeholder 4"/>
          <p:cNvSpPr>
            <a:spLocks noGrp="1"/>
          </p:cNvSpPr>
          <p:nvPr>
            <p:ph type="ftr" sz="quarter" idx="11"/>
          </p:nvPr>
        </p:nvSpPr>
        <p:spPr>
          <a:noFill/>
        </p:spPr>
        <p:txBody>
          <a:bodyPr/>
          <a:lstStyle/>
          <a:p>
            <a:r>
              <a:rPr lang="en-ZA" smtClean="0"/>
              <a:t>SARF_RPF Conference, Fernhill: PMB/Msunduze</a:t>
            </a:r>
            <a:endParaRPr lang="en-GB" dirty="0" smtClean="0"/>
          </a:p>
        </p:txBody>
      </p:sp>
      <p:sp>
        <p:nvSpPr>
          <p:cNvPr id="2" name="Slide Number Placeholder 1"/>
          <p:cNvSpPr>
            <a:spLocks noGrp="1"/>
          </p:cNvSpPr>
          <p:nvPr>
            <p:ph type="sldNum" sz="quarter" idx="12"/>
          </p:nvPr>
        </p:nvSpPr>
        <p:spPr/>
        <p:txBody>
          <a:bodyPr/>
          <a:lstStyle/>
          <a:p>
            <a:pPr>
              <a:defRPr/>
            </a:pPr>
            <a:fld id="{C614136F-C5A1-4653-8671-A0E6A56DA9FD}" type="slidenum">
              <a:rPr lang="en-GB" smtClean="0"/>
              <a:pPr>
                <a:defRPr/>
              </a:pPr>
              <a:t>91</a:t>
            </a:fld>
            <a:endParaRPr lang="en-GB"/>
          </a:p>
        </p:txBody>
      </p:sp>
    </p:spTree>
  </p:cSld>
  <p:clrMapOvr>
    <a:masterClrMapping/>
  </p:clrMapOvr>
  <p:timing>
    <p:tnLst>
      <p:par>
        <p:cT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lstStyle/>
          <a:p>
            <a:pPr eaLnBrk="1" hangingPunct="1"/>
            <a:r>
              <a:rPr lang="en-ZA" dirty="0" smtClean="0"/>
              <a:t>Which instrument for which aspect?</a:t>
            </a:r>
          </a:p>
        </p:txBody>
      </p:sp>
      <p:sp>
        <p:nvSpPr>
          <p:cNvPr id="15363" name="Rectangle 3"/>
          <p:cNvSpPr>
            <a:spLocks noGrp="1" noChangeArrowheads="1"/>
          </p:cNvSpPr>
          <p:nvPr>
            <p:ph type="body" idx="1"/>
          </p:nvPr>
        </p:nvSpPr>
        <p:spPr>
          <a:noFill/>
        </p:spPr>
        <p:txBody>
          <a:bodyPr/>
          <a:lstStyle/>
          <a:p>
            <a:pPr eaLnBrk="1" hangingPunct="1">
              <a:lnSpc>
                <a:spcPct val="90000"/>
              </a:lnSpc>
              <a:buNone/>
            </a:pPr>
            <a:r>
              <a:rPr lang="en-ZA" sz="2400" u="sng" dirty="0" smtClean="0"/>
              <a:t>Bond financing</a:t>
            </a:r>
          </a:p>
          <a:p>
            <a:pPr eaLnBrk="1" hangingPunct="1">
              <a:lnSpc>
                <a:spcPct val="90000"/>
              </a:lnSpc>
            </a:pPr>
            <a:r>
              <a:rPr lang="en-ZA" sz="2400" dirty="0" smtClean="0"/>
              <a:t>Traditional funding source for rail and ports</a:t>
            </a:r>
          </a:p>
          <a:p>
            <a:pPr eaLnBrk="1" hangingPunct="1">
              <a:lnSpc>
                <a:spcPct val="90000"/>
              </a:lnSpc>
            </a:pPr>
            <a:r>
              <a:rPr lang="en-ZA" sz="2400" dirty="0" smtClean="0"/>
              <a:t>Now being used for road financing in South Africa as well as airport funding (ACSA)</a:t>
            </a:r>
          </a:p>
          <a:p>
            <a:pPr eaLnBrk="1" hangingPunct="1">
              <a:lnSpc>
                <a:spcPct val="90000"/>
              </a:lnSpc>
            </a:pPr>
            <a:r>
              <a:rPr lang="en-ZA" sz="2400" dirty="0" smtClean="0"/>
              <a:t>Require credit worthiness and a means to exchange bonds</a:t>
            </a:r>
          </a:p>
          <a:p>
            <a:pPr eaLnBrk="1" hangingPunct="1">
              <a:lnSpc>
                <a:spcPct val="90000"/>
              </a:lnSpc>
            </a:pPr>
            <a:r>
              <a:rPr lang="en-ZA" sz="2400" dirty="0" smtClean="0"/>
              <a:t>Require strong internal Treasury function and budgetary control</a:t>
            </a:r>
          </a:p>
          <a:p>
            <a:pPr eaLnBrk="1" hangingPunct="1">
              <a:lnSpc>
                <a:spcPct val="90000"/>
              </a:lnSpc>
            </a:pPr>
            <a:r>
              <a:rPr lang="en-ZA" sz="2400" dirty="0" smtClean="0"/>
              <a:t>Market very unforgiving</a:t>
            </a:r>
          </a:p>
          <a:p>
            <a:pPr eaLnBrk="1" hangingPunct="1">
              <a:lnSpc>
                <a:spcPct val="90000"/>
              </a:lnSpc>
            </a:pPr>
            <a:r>
              <a:rPr lang="en-ZA" sz="2400" dirty="0" smtClean="0"/>
              <a:t>Ownership rests with state or legal entity</a:t>
            </a:r>
          </a:p>
          <a:p>
            <a:pPr eaLnBrk="1" hangingPunct="1">
              <a:lnSpc>
                <a:spcPct val="90000"/>
              </a:lnSpc>
            </a:pPr>
            <a:r>
              <a:rPr lang="en-ZA" sz="2400" dirty="0" smtClean="0"/>
              <a:t>Useful to absorb short term capital requirements of say 8 years but not to be used in perpetuity</a:t>
            </a:r>
          </a:p>
        </p:txBody>
      </p:sp>
      <p:sp>
        <p:nvSpPr>
          <p:cNvPr id="15364" name="Date Placeholder 3"/>
          <p:cNvSpPr>
            <a:spLocks noGrp="1"/>
          </p:cNvSpPr>
          <p:nvPr>
            <p:ph type="dt" sz="quarter" idx="10"/>
          </p:nvPr>
        </p:nvSpPr>
        <p:spPr>
          <a:noFill/>
        </p:spPr>
        <p:txBody>
          <a:bodyPr/>
          <a:lstStyle/>
          <a:p>
            <a:fld id="{BDE67095-4CFB-4E8F-B0F0-156C09FA6F67}" type="datetime1">
              <a:rPr lang="en-US" smtClean="0"/>
              <a:t>5/6/2012</a:t>
            </a:fld>
            <a:endParaRPr lang="en-GB" dirty="0" smtClean="0"/>
          </a:p>
        </p:txBody>
      </p:sp>
      <p:sp>
        <p:nvSpPr>
          <p:cNvPr id="15365" name="Footer Placeholder 4"/>
          <p:cNvSpPr>
            <a:spLocks noGrp="1"/>
          </p:cNvSpPr>
          <p:nvPr>
            <p:ph type="ftr" sz="quarter" idx="11"/>
          </p:nvPr>
        </p:nvSpPr>
        <p:spPr>
          <a:noFill/>
        </p:spPr>
        <p:txBody>
          <a:bodyPr/>
          <a:lstStyle/>
          <a:p>
            <a:r>
              <a:rPr lang="en-ZA" smtClean="0"/>
              <a:t>SARF_RPF Conference, Fernhill: PMB/Msunduze</a:t>
            </a:r>
            <a:endParaRPr lang="en-GB" dirty="0" smtClean="0"/>
          </a:p>
        </p:txBody>
      </p:sp>
      <p:sp>
        <p:nvSpPr>
          <p:cNvPr id="2" name="Slide Number Placeholder 1"/>
          <p:cNvSpPr>
            <a:spLocks noGrp="1"/>
          </p:cNvSpPr>
          <p:nvPr>
            <p:ph type="sldNum" sz="quarter" idx="12"/>
          </p:nvPr>
        </p:nvSpPr>
        <p:spPr/>
        <p:txBody>
          <a:bodyPr/>
          <a:lstStyle/>
          <a:p>
            <a:pPr>
              <a:defRPr/>
            </a:pPr>
            <a:fld id="{C614136F-C5A1-4653-8671-A0E6A56DA9FD}" type="slidenum">
              <a:rPr lang="en-GB" smtClean="0"/>
              <a:pPr>
                <a:defRPr/>
              </a:pPr>
              <a:t>92</a:t>
            </a:fld>
            <a:endParaRPr lang="en-GB"/>
          </a:p>
        </p:txBody>
      </p:sp>
    </p:spTree>
  </p:cSld>
  <p:clrMapOvr>
    <a:masterClrMapping/>
  </p:clrMapOvr>
  <p:timing>
    <p:tnLst>
      <p:par>
        <p:cT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lstStyle/>
          <a:p>
            <a:pPr eaLnBrk="1" hangingPunct="1"/>
            <a:r>
              <a:rPr lang="en-ZA" dirty="0" smtClean="0"/>
              <a:t>Which instrument for which aspect?</a:t>
            </a:r>
          </a:p>
        </p:txBody>
      </p:sp>
      <p:sp>
        <p:nvSpPr>
          <p:cNvPr id="15363" name="Rectangle 3"/>
          <p:cNvSpPr>
            <a:spLocks noGrp="1" noChangeArrowheads="1"/>
          </p:cNvSpPr>
          <p:nvPr>
            <p:ph type="body" idx="1"/>
          </p:nvPr>
        </p:nvSpPr>
        <p:spPr>
          <a:xfrm>
            <a:off x="428596" y="1071546"/>
            <a:ext cx="8229600" cy="4525963"/>
          </a:xfrm>
          <a:noFill/>
        </p:spPr>
        <p:txBody>
          <a:bodyPr/>
          <a:lstStyle/>
          <a:p>
            <a:pPr eaLnBrk="1" hangingPunct="1">
              <a:lnSpc>
                <a:spcPct val="90000"/>
              </a:lnSpc>
              <a:buNone/>
            </a:pPr>
            <a:r>
              <a:rPr lang="en-ZA" sz="2400" u="sng" dirty="0" smtClean="0"/>
              <a:t>Equity Investments</a:t>
            </a:r>
          </a:p>
          <a:p>
            <a:pPr eaLnBrk="1" hangingPunct="1">
              <a:lnSpc>
                <a:spcPct val="90000"/>
              </a:lnSpc>
            </a:pPr>
            <a:r>
              <a:rPr lang="en-ZA" sz="2400" dirty="0" smtClean="0"/>
              <a:t>Own equity particularly in mining industry (Australia)</a:t>
            </a:r>
          </a:p>
          <a:p>
            <a:pPr eaLnBrk="1" hangingPunct="1">
              <a:lnSpc>
                <a:spcPct val="90000"/>
              </a:lnSpc>
            </a:pPr>
            <a:r>
              <a:rPr lang="en-ZA" sz="2400" dirty="0" smtClean="0"/>
              <a:t>South Africa’s OREX line was initially funded by Iscor (now </a:t>
            </a:r>
            <a:r>
              <a:rPr lang="en-ZA" sz="2400" dirty="0" err="1" smtClean="0"/>
              <a:t>Khumba</a:t>
            </a:r>
            <a:r>
              <a:rPr lang="en-ZA" sz="2400" dirty="0" smtClean="0"/>
              <a:t> Resources)</a:t>
            </a:r>
          </a:p>
          <a:p>
            <a:pPr eaLnBrk="1" hangingPunct="1">
              <a:lnSpc>
                <a:spcPct val="90000"/>
              </a:lnSpc>
            </a:pPr>
            <a:r>
              <a:rPr lang="en-ZA" sz="2400" dirty="0" smtClean="0"/>
              <a:t>Partial equity in concessions</a:t>
            </a:r>
          </a:p>
          <a:p>
            <a:pPr eaLnBrk="1" hangingPunct="1">
              <a:lnSpc>
                <a:spcPct val="90000"/>
              </a:lnSpc>
            </a:pPr>
            <a:r>
              <a:rPr lang="en-ZA" sz="2400" dirty="0" smtClean="0"/>
              <a:t>Particularly useful if you have a local stock exchange</a:t>
            </a:r>
          </a:p>
          <a:p>
            <a:pPr eaLnBrk="1" hangingPunct="1">
              <a:lnSpc>
                <a:spcPct val="90000"/>
              </a:lnSpc>
            </a:pPr>
            <a:r>
              <a:rPr lang="en-ZA" sz="2400" dirty="0" smtClean="0"/>
              <a:t>But no reason why you can’t list offshore (</a:t>
            </a:r>
            <a:r>
              <a:rPr lang="en-ZA" sz="2400" dirty="0" err="1" smtClean="0"/>
              <a:t>eg</a:t>
            </a:r>
            <a:r>
              <a:rPr lang="en-ZA" sz="2400" dirty="0" smtClean="0"/>
              <a:t> SASOL)</a:t>
            </a:r>
          </a:p>
          <a:p>
            <a:pPr eaLnBrk="1" hangingPunct="1">
              <a:lnSpc>
                <a:spcPct val="90000"/>
              </a:lnSpc>
            </a:pPr>
            <a:r>
              <a:rPr lang="en-ZA" sz="2400" dirty="0" smtClean="0"/>
              <a:t>Require strong internal Treasury function and budgetary control</a:t>
            </a:r>
          </a:p>
          <a:p>
            <a:pPr eaLnBrk="1" hangingPunct="1">
              <a:lnSpc>
                <a:spcPct val="90000"/>
              </a:lnSpc>
            </a:pPr>
            <a:r>
              <a:rPr lang="en-ZA" sz="2400" dirty="0" smtClean="0"/>
              <a:t>Market fairly unforgiving but willing to take long term views</a:t>
            </a:r>
          </a:p>
          <a:p>
            <a:pPr eaLnBrk="1" hangingPunct="1">
              <a:lnSpc>
                <a:spcPct val="90000"/>
              </a:lnSpc>
            </a:pPr>
            <a:r>
              <a:rPr lang="en-ZA" sz="2400" dirty="0" smtClean="0"/>
              <a:t>Ownership rests with equity holder or legal entity</a:t>
            </a:r>
          </a:p>
          <a:p>
            <a:pPr eaLnBrk="1" hangingPunct="1">
              <a:lnSpc>
                <a:spcPct val="90000"/>
              </a:lnSpc>
            </a:pPr>
            <a:r>
              <a:rPr lang="en-ZA" sz="2400" dirty="0" smtClean="0"/>
              <a:t>Useful to absorb long term capital requirements</a:t>
            </a:r>
          </a:p>
        </p:txBody>
      </p:sp>
      <p:sp>
        <p:nvSpPr>
          <p:cNvPr id="15364" name="Date Placeholder 3"/>
          <p:cNvSpPr>
            <a:spLocks noGrp="1"/>
          </p:cNvSpPr>
          <p:nvPr>
            <p:ph type="dt" sz="quarter" idx="10"/>
          </p:nvPr>
        </p:nvSpPr>
        <p:spPr>
          <a:noFill/>
        </p:spPr>
        <p:txBody>
          <a:bodyPr/>
          <a:lstStyle/>
          <a:p>
            <a:fld id="{E3D31D30-7AE1-41CA-A805-236824CE73AC}" type="datetime1">
              <a:rPr lang="en-US" smtClean="0"/>
              <a:t>5/6/2012</a:t>
            </a:fld>
            <a:endParaRPr lang="en-GB" dirty="0" smtClean="0"/>
          </a:p>
        </p:txBody>
      </p:sp>
      <p:sp>
        <p:nvSpPr>
          <p:cNvPr id="15365" name="Footer Placeholder 4"/>
          <p:cNvSpPr>
            <a:spLocks noGrp="1"/>
          </p:cNvSpPr>
          <p:nvPr>
            <p:ph type="ftr" sz="quarter" idx="11"/>
          </p:nvPr>
        </p:nvSpPr>
        <p:spPr>
          <a:noFill/>
        </p:spPr>
        <p:txBody>
          <a:bodyPr/>
          <a:lstStyle/>
          <a:p>
            <a:r>
              <a:rPr lang="en-ZA" smtClean="0"/>
              <a:t>SARF_RPF Conference, Fernhill: PMB/Msunduze</a:t>
            </a:r>
            <a:endParaRPr lang="en-GB" dirty="0" smtClean="0"/>
          </a:p>
        </p:txBody>
      </p:sp>
      <p:sp>
        <p:nvSpPr>
          <p:cNvPr id="2" name="Slide Number Placeholder 1"/>
          <p:cNvSpPr>
            <a:spLocks noGrp="1"/>
          </p:cNvSpPr>
          <p:nvPr>
            <p:ph type="sldNum" sz="quarter" idx="12"/>
          </p:nvPr>
        </p:nvSpPr>
        <p:spPr/>
        <p:txBody>
          <a:bodyPr/>
          <a:lstStyle/>
          <a:p>
            <a:pPr>
              <a:defRPr/>
            </a:pPr>
            <a:fld id="{C614136F-C5A1-4653-8671-A0E6A56DA9FD}" type="slidenum">
              <a:rPr lang="en-GB" smtClean="0"/>
              <a:pPr>
                <a:defRPr/>
              </a:pPr>
              <a:t>93</a:t>
            </a:fld>
            <a:endParaRPr lang="en-GB"/>
          </a:p>
        </p:txBody>
      </p:sp>
    </p:spTree>
  </p:cSld>
  <p:clrMapOvr>
    <a:masterClrMapping/>
  </p:clrMapOvr>
  <p:timing>
    <p:tnLst>
      <p:par>
        <p:cTn id="1" dur="indefinite" restart="never" nodeType="tmRoot"/>
      </p:par>
    </p:tn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lstStyle/>
          <a:p>
            <a:pPr eaLnBrk="1" hangingPunct="1"/>
            <a:r>
              <a:rPr lang="en-ZA" dirty="0" smtClean="0"/>
              <a:t>Which instrument for which aspect?</a:t>
            </a:r>
          </a:p>
        </p:txBody>
      </p:sp>
      <p:sp>
        <p:nvSpPr>
          <p:cNvPr id="15363" name="Rectangle 3"/>
          <p:cNvSpPr>
            <a:spLocks noGrp="1" noChangeArrowheads="1"/>
          </p:cNvSpPr>
          <p:nvPr>
            <p:ph type="body" idx="1"/>
          </p:nvPr>
        </p:nvSpPr>
        <p:spPr>
          <a:noFill/>
        </p:spPr>
        <p:txBody>
          <a:bodyPr/>
          <a:lstStyle/>
          <a:p>
            <a:pPr eaLnBrk="1" hangingPunct="1">
              <a:lnSpc>
                <a:spcPct val="90000"/>
              </a:lnSpc>
              <a:buNone/>
            </a:pPr>
            <a:r>
              <a:rPr lang="en-ZA" sz="2400" u="sng" dirty="0" smtClean="0"/>
              <a:t>Venture Capital</a:t>
            </a:r>
          </a:p>
          <a:p>
            <a:pPr eaLnBrk="1" hangingPunct="1">
              <a:lnSpc>
                <a:spcPct val="90000"/>
              </a:lnSpc>
            </a:pPr>
            <a:r>
              <a:rPr lang="en-ZA" sz="2400" dirty="0" smtClean="0"/>
              <a:t>Gambling on medium term very high returns</a:t>
            </a:r>
          </a:p>
          <a:p>
            <a:pPr eaLnBrk="1" hangingPunct="1">
              <a:lnSpc>
                <a:spcPct val="90000"/>
              </a:lnSpc>
            </a:pPr>
            <a:r>
              <a:rPr lang="en-ZA" sz="2400" dirty="0" smtClean="0"/>
              <a:t>Being used to fund wind energy generation in Mozambique</a:t>
            </a:r>
          </a:p>
          <a:p>
            <a:pPr eaLnBrk="1" hangingPunct="1">
              <a:lnSpc>
                <a:spcPct val="90000"/>
              </a:lnSpc>
              <a:buNone/>
            </a:pPr>
            <a:r>
              <a:rPr lang="en-ZA" sz="2400" u="sng" dirty="0" smtClean="0"/>
              <a:t>Risk/Return expectations</a:t>
            </a:r>
          </a:p>
          <a:p>
            <a:pPr eaLnBrk="1" hangingPunct="1">
              <a:lnSpc>
                <a:spcPct val="90000"/>
              </a:lnSpc>
            </a:pPr>
            <a:r>
              <a:rPr lang="en-ZA" sz="2400" dirty="0" smtClean="0"/>
              <a:t>Equity investors five years at between 17% and 50% per annum (Libor and </a:t>
            </a:r>
            <a:r>
              <a:rPr lang="en-ZA" sz="2400" dirty="0" err="1" smtClean="0"/>
              <a:t>Jibar</a:t>
            </a:r>
            <a:r>
              <a:rPr lang="en-ZA" sz="2400" dirty="0" smtClean="0"/>
              <a:t> rates)</a:t>
            </a:r>
          </a:p>
          <a:p>
            <a:pPr eaLnBrk="1" hangingPunct="1">
              <a:lnSpc>
                <a:spcPct val="90000"/>
              </a:lnSpc>
            </a:pPr>
            <a:r>
              <a:rPr lang="en-ZA" sz="2400" dirty="0" smtClean="0"/>
              <a:t>Commercial banks eight years at prevailing interest rates</a:t>
            </a:r>
          </a:p>
          <a:p>
            <a:pPr eaLnBrk="1" hangingPunct="1">
              <a:lnSpc>
                <a:spcPct val="90000"/>
              </a:lnSpc>
            </a:pPr>
            <a:r>
              <a:rPr lang="en-ZA" sz="2400" dirty="0" smtClean="0"/>
              <a:t>Merchant Banks twelve years at medium term interest rates</a:t>
            </a:r>
          </a:p>
          <a:p>
            <a:pPr eaLnBrk="1" hangingPunct="1">
              <a:lnSpc>
                <a:spcPct val="90000"/>
              </a:lnSpc>
            </a:pPr>
            <a:r>
              <a:rPr lang="en-ZA" sz="2400" dirty="0" smtClean="0"/>
              <a:t>Pension funds fifteen years at long term interest rates</a:t>
            </a:r>
          </a:p>
          <a:p>
            <a:pPr eaLnBrk="1" hangingPunct="1">
              <a:lnSpc>
                <a:spcPct val="90000"/>
              </a:lnSpc>
            </a:pPr>
            <a:r>
              <a:rPr lang="en-ZA" sz="2400" dirty="0" smtClean="0"/>
              <a:t>DFI’s 20 year horizons ideally judged on economic as opposed to financial merit</a:t>
            </a:r>
          </a:p>
        </p:txBody>
      </p:sp>
      <p:sp>
        <p:nvSpPr>
          <p:cNvPr id="15364" name="Date Placeholder 3"/>
          <p:cNvSpPr>
            <a:spLocks noGrp="1"/>
          </p:cNvSpPr>
          <p:nvPr>
            <p:ph type="dt" sz="quarter" idx="10"/>
          </p:nvPr>
        </p:nvSpPr>
        <p:spPr>
          <a:noFill/>
        </p:spPr>
        <p:txBody>
          <a:bodyPr/>
          <a:lstStyle/>
          <a:p>
            <a:fld id="{214CBC20-EA04-4E3D-BEB1-92EC926D402D}" type="datetime1">
              <a:rPr lang="en-US" smtClean="0"/>
              <a:t>5/6/2012</a:t>
            </a:fld>
            <a:endParaRPr lang="en-GB" dirty="0" smtClean="0"/>
          </a:p>
        </p:txBody>
      </p:sp>
      <p:sp>
        <p:nvSpPr>
          <p:cNvPr id="15365" name="Footer Placeholder 4"/>
          <p:cNvSpPr>
            <a:spLocks noGrp="1"/>
          </p:cNvSpPr>
          <p:nvPr>
            <p:ph type="ftr" sz="quarter" idx="11"/>
          </p:nvPr>
        </p:nvSpPr>
        <p:spPr>
          <a:noFill/>
        </p:spPr>
        <p:txBody>
          <a:bodyPr/>
          <a:lstStyle/>
          <a:p>
            <a:r>
              <a:rPr lang="en-ZA" smtClean="0"/>
              <a:t>SARF_RPF Conference, Fernhill: PMB/Msunduze</a:t>
            </a:r>
            <a:endParaRPr lang="en-GB" dirty="0" smtClean="0"/>
          </a:p>
        </p:txBody>
      </p:sp>
      <p:sp>
        <p:nvSpPr>
          <p:cNvPr id="2" name="Slide Number Placeholder 1"/>
          <p:cNvSpPr>
            <a:spLocks noGrp="1"/>
          </p:cNvSpPr>
          <p:nvPr>
            <p:ph type="sldNum" sz="quarter" idx="12"/>
          </p:nvPr>
        </p:nvSpPr>
        <p:spPr/>
        <p:txBody>
          <a:bodyPr/>
          <a:lstStyle/>
          <a:p>
            <a:pPr>
              <a:defRPr/>
            </a:pPr>
            <a:fld id="{C614136F-C5A1-4653-8671-A0E6A56DA9FD}" type="slidenum">
              <a:rPr lang="en-GB" smtClean="0"/>
              <a:pPr>
                <a:defRPr/>
              </a:pPr>
              <a:t>94</a:t>
            </a:fld>
            <a:endParaRPr lang="en-GB"/>
          </a:p>
        </p:txBody>
      </p:sp>
    </p:spTree>
  </p:cSld>
  <p:clrMapOvr>
    <a:masterClrMapping/>
  </p:clrMapOvr>
  <p:timing>
    <p:tnLst>
      <p:par>
        <p:cTn id="1" dur="indefinite" restart="never" nodeType="tmRoot"/>
      </p:par>
    </p:tn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p:txBody>
          <a:bodyPr/>
          <a:lstStyle/>
          <a:p>
            <a:pPr eaLnBrk="1" hangingPunct="1"/>
            <a:r>
              <a:rPr lang="en-ZA" dirty="0" smtClean="0"/>
              <a:t>Financial Partnerships, including PPP’s</a:t>
            </a:r>
          </a:p>
        </p:txBody>
      </p:sp>
      <p:sp>
        <p:nvSpPr>
          <p:cNvPr id="16387" name="Rectangle 3"/>
          <p:cNvSpPr>
            <a:spLocks noGrp="1" noChangeArrowheads="1"/>
          </p:cNvSpPr>
          <p:nvPr>
            <p:ph type="body" idx="1"/>
          </p:nvPr>
        </p:nvSpPr>
        <p:spPr>
          <a:noFill/>
        </p:spPr>
        <p:txBody>
          <a:bodyPr/>
          <a:lstStyle/>
          <a:p>
            <a:pPr eaLnBrk="1" hangingPunct="1">
              <a:lnSpc>
                <a:spcPct val="90000"/>
              </a:lnSpc>
            </a:pPr>
            <a:r>
              <a:rPr lang="en-ZA" sz="2800" dirty="0" smtClean="0"/>
              <a:t>The World saw a panacea during the 1990’s in PPP’s addressing infrastructure needs</a:t>
            </a:r>
          </a:p>
          <a:p>
            <a:pPr eaLnBrk="1" hangingPunct="1">
              <a:lnSpc>
                <a:spcPct val="90000"/>
              </a:lnSpc>
              <a:buNone/>
            </a:pPr>
            <a:endParaRPr lang="en-ZA" sz="2800" dirty="0" smtClean="0"/>
          </a:p>
          <a:p>
            <a:pPr eaLnBrk="1" hangingPunct="1">
              <a:lnSpc>
                <a:spcPct val="90000"/>
              </a:lnSpc>
            </a:pPr>
            <a:r>
              <a:rPr lang="en-ZA" sz="2800" dirty="0" smtClean="0"/>
              <a:t>The following two slides show how this potential solution was addressed, by World Region and by Sector (information from Annual Reports of the IFC)</a:t>
            </a:r>
          </a:p>
          <a:p>
            <a:pPr eaLnBrk="1" hangingPunct="1">
              <a:lnSpc>
                <a:spcPct val="90000"/>
              </a:lnSpc>
            </a:pPr>
            <a:endParaRPr lang="en-ZA" sz="2800" dirty="0" smtClean="0"/>
          </a:p>
          <a:p>
            <a:pPr eaLnBrk="1" hangingPunct="1">
              <a:lnSpc>
                <a:spcPct val="90000"/>
              </a:lnSpc>
            </a:pPr>
            <a:r>
              <a:rPr lang="en-ZA" sz="2800" dirty="0" smtClean="0"/>
              <a:t>I am the first to admit that this information is dated and could form a useful research project for a student!</a:t>
            </a:r>
          </a:p>
          <a:p>
            <a:pPr eaLnBrk="1" hangingPunct="1">
              <a:lnSpc>
                <a:spcPct val="90000"/>
              </a:lnSpc>
            </a:pPr>
            <a:endParaRPr lang="en-ZA" sz="2400" dirty="0" smtClean="0"/>
          </a:p>
          <a:p>
            <a:pPr eaLnBrk="1" hangingPunct="1">
              <a:lnSpc>
                <a:spcPct val="90000"/>
              </a:lnSpc>
            </a:pPr>
            <a:endParaRPr lang="en-ZA" sz="2400" dirty="0" smtClean="0"/>
          </a:p>
        </p:txBody>
      </p:sp>
      <p:sp>
        <p:nvSpPr>
          <p:cNvPr id="16388" name="Date Placeholder 3"/>
          <p:cNvSpPr>
            <a:spLocks noGrp="1"/>
          </p:cNvSpPr>
          <p:nvPr>
            <p:ph type="dt" sz="quarter" idx="10"/>
          </p:nvPr>
        </p:nvSpPr>
        <p:spPr>
          <a:noFill/>
        </p:spPr>
        <p:txBody>
          <a:bodyPr/>
          <a:lstStyle/>
          <a:p>
            <a:fld id="{BBC6641F-15D5-4F9F-9015-66581DA4459F}" type="datetime1">
              <a:rPr lang="en-US" smtClean="0"/>
              <a:t>5/6/2012</a:t>
            </a:fld>
            <a:endParaRPr lang="en-GB" dirty="0"/>
          </a:p>
        </p:txBody>
      </p:sp>
      <p:sp>
        <p:nvSpPr>
          <p:cNvPr id="16389" name="Footer Placeholder 4"/>
          <p:cNvSpPr>
            <a:spLocks noGrp="1"/>
          </p:cNvSpPr>
          <p:nvPr>
            <p:ph type="ftr" sz="quarter" idx="11"/>
          </p:nvPr>
        </p:nvSpPr>
        <p:spPr>
          <a:noFill/>
        </p:spPr>
        <p:txBody>
          <a:bodyPr/>
          <a:lstStyle/>
          <a:p>
            <a:r>
              <a:rPr lang="en-ZA" smtClean="0"/>
              <a:t>SARF_RPF Conference, Fernhill: PMB/Msunduze</a:t>
            </a:r>
            <a:endParaRPr lang="en-GB" dirty="0"/>
          </a:p>
        </p:txBody>
      </p:sp>
      <p:sp>
        <p:nvSpPr>
          <p:cNvPr id="2" name="Slide Number Placeholder 1"/>
          <p:cNvSpPr>
            <a:spLocks noGrp="1"/>
          </p:cNvSpPr>
          <p:nvPr>
            <p:ph type="sldNum" sz="quarter" idx="12"/>
          </p:nvPr>
        </p:nvSpPr>
        <p:spPr/>
        <p:txBody>
          <a:bodyPr/>
          <a:lstStyle/>
          <a:p>
            <a:pPr>
              <a:defRPr/>
            </a:pPr>
            <a:fld id="{C614136F-C5A1-4653-8671-A0E6A56DA9FD}" type="slidenum">
              <a:rPr lang="en-GB" smtClean="0"/>
              <a:pPr>
                <a:defRPr/>
              </a:pPr>
              <a:t>95</a:t>
            </a:fld>
            <a:endParaRPr lang="en-GB"/>
          </a:p>
        </p:txBody>
      </p:sp>
    </p:spTree>
  </p:cSld>
  <p:clrMapOvr>
    <a:masterClrMapping/>
  </p:clrMapOvr>
  <p:timing>
    <p:tnLst>
      <p:par>
        <p:cTn id="1" dur="indefinite" restart="never" nodeType="tmRoot"/>
      </p:par>
    </p:tn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p:txBody>
          <a:bodyPr/>
          <a:lstStyle/>
          <a:p>
            <a:pPr eaLnBrk="1" hangingPunct="1"/>
            <a:r>
              <a:rPr lang="en-GB" smtClean="0"/>
              <a:t>PRIVATE-SECTOR FUNDING - EMERGING MARKETS</a:t>
            </a:r>
          </a:p>
        </p:txBody>
      </p:sp>
      <p:sp>
        <p:nvSpPr>
          <p:cNvPr id="108547" name="Text Box 3"/>
          <p:cNvSpPr txBox="1">
            <a:spLocks noChangeArrowheads="1"/>
          </p:cNvSpPr>
          <p:nvPr/>
        </p:nvSpPr>
        <p:spPr bwMode="auto">
          <a:xfrm>
            <a:off x="533400" y="1219200"/>
            <a:ext cx="8610600" cy="579438"/>
          </a:xfrm>
          <a:prstGeom prst="rect">
            <a:avLst/>
          </a:prstGeom>
          <a:noFill/>
          <a:ln w="12700">
            <a:noFill/>
            <a:miter lim="800000"/>
            <a:headEnd type="none" w="sm" len="sm"/>
            <a:tailEnd type="none" w="sm" len="sm"/>
          </a:ln>
        </p:spPr>
        <p:txBody>
          <a:bodyPr>
            <a:spAutoFit/>
          </a:bodyPr>
          <a:lstStyle/>
          <a:p>
            <a:pPr defTabSz="762000" eaLnBrk="0" hangingPunct="0">
              <a:spcBef>
                <a:spcPct val="50000"/>
              </a:spcBef>
            </a:pPr>
            <a:r>
              <a:rPr lang="en-GB" sz="3200" b="1">
                <a:solidFill>
                  <a:schemeClr val="bg1"/>
                </a:solidFill>
              </a:rPr>
              <a:t>Regional Distribution</a:t>
            </a:r>
          </a:p>
        </p:txBody>
      </p:sp>
      <p:sp>
        <p:nvSpPr>
          <p:cNvPr id="17412" name="Text Box 4"/>
          <p:cNvSpPr txBox="1">
            <a:spLocks noChangeArrowheads="1"/>
          </p:cNvSpPr>
          <p:nvPr/>
        </p:nvSpPr>
        <p:spPr bwMode="auto">
          <a:xfrm>
            <a:off x="609600" y="1981200"/>
            <a:ext cx="8229600" cy="457200"/>
          </a:xfrm>
          <a:prstGeom prst="rect">
            <a:avLst/>
          </a:prstGeom>
          <a:noFill/>
          <a:ln w="12700">
            <a:noFill/>
            <a:miter lim="800000"/>
            <a:headEnd type="none" w="sm" len="sm"/>
            <a:tailEnd type="none" w="sm" len="sm"/>
          </a:ln>
        </p:spPr>
        <p:txBody>
          <a:bodyPr>
            <a:spAutoFit/>
          </a:bodyPr>
          <a:lstStyle/>
          <a:p>
            <a:pPr defTabSz="762000" eaLnBrk="0" hangingPunct="0">
              <a:spcBef>
                <a:spcPct val="50000"/>
              </a:spcBef>
            </a:pPr>
            <a:endParaRPr lang="en-ZA" sz="2400"/>
          </a:p>
        </p:txBody>
      </p:sp>
      <p:grpSp>
        <p:nvGrpSpPr>
          <p:cNvPr id="2" name="Group 5"/>
          <p:cNvGrpSpPr>
            <a:grpSpLocks/>
          </p:cNvGrpSpPr>
          <p:nvPr/>
        </p:nvGrpSpPr>
        <p:grpSpPr bwMode="auto">
          <a:xfrm>
            <a:off x="609600" y="1981200"/>
            <a:ext cx="8534400" cy="3313113"/>
            <a:chOff x="384" y="1248"/>
            <a:chExt cx="5376" cy="2087"/>
          </a:xfrm>
        </p:grpSpPr>
        <p:sp>
          <p:nvSpPr>
            <p:cNvPr id="17417" name="Text Box 6"/>
            <p:cNvSpPr txBox="1">
              <a:spLocks noChangeArrowheads="1"/>
            </p:cNvSpPr>
            <p:nvPr/>
          </p:nvSpPr>
          <p:spPr bwMode="auto">
            <a:xfrm>
              <a:off x="384" y="1248"/>
              <a:ext cx="5376" cy="2087"/>
            </a:xfrm>
            <a:prstGeom prst="rect">
              <a:avLst/>
            </a:prstGeom>
            <a:noFill/>
            <a:ln w="12700">
              <a:noFill/>
              <a:miter lim="800000"/>
              <a:headEnd type="none" w="sm" len="sm"/>
              <a:tailEnd type="none" w="sm" len="sm"/>
            </a:ln>
          </p:spPr>
          <p:txBody>
            <a:bodyPr>
              <a:spAutoFit/>
            </a:bodyPr>
            <a:lstStyle/>
            <a:p>
              <a:pPr defTabSz="762000" eaLnBrk="0" hangingPunct="0">
                <a:spcBef>
                  <a:spcPct val="5000"/>
                </a:spcBef>
                <a:tabLst>
                  <a:tab pos="2952750" algn="l"/>
                  <a:tab pos="3524250" algn="l"/>
                  <a:tab pos="5334000" algn="l"/>
                  <a:tab pos="5429250" algn="l"/>
                  <a:tab pos="7143750" algn="l"/>
                  <a:tab pos="7334250" algn="l"/>
                </a:tabLst>
              </a:pPr>
              <a:r>
                <a:rPr lang="en-GB" sz="2000" b="1">
                  <a:solidFill>
                    <a:srgbClr val="003399"/>
                  </a:solidFill>
                </a:rPr>
                <a:t>REGION	    No OF 	COST		%</a:t>
              </a:r>
            </a:p>
            <a:p>
              <a:pPr defTabSz="762000" eaLnBrk="0" hangingPunct="0">
                <a:spcBef>
                  <a:spcPct val="5000"/>
                </a:spcBef>
                <a:tabLst>
                  <a:tab pos="2952750" algn="l"/>
                  <a:tab pos="3524250" algn="l"/>
                  <a:tab pos="5334000" algn="l"/>
                  <a:tab pos="5429250" algn="l"/>
                  <a:tab pos="7143750" algn="l"/>
                  <a:tab pos="7334250" algn="l"/>
                </a:tabLst>
              </a:pPr>
              <a:r>
                <a:rPr lang="en-GB" sz="2000" b="1">
                  <a:solidFill>
                    <a:srgbClr val="003399"/>
                  </a:solidFill>
                </a:rPr>
                <a:t>	PROJECTS	US$m</a:t>
              </a:r>
            </a:p>
            <a:p>
              <a:pPr defTabSz="762000" eaLnBrk="0" hangingPunct="0">
                <a:spcBef>
                  <a:spcPct val="5000"/>
                </a:spcBef>
                <a:tabLst>
                  <a:tab pos="2952750" algn="l"/>
                  <a:tab pos="3524250" algn="l"/>
                  <a:tab pos="5334000" algn="l"/>
                  <a:tab pos="5429250" algn="l"/>
                  <a:tab pos="7143750" algn="l"/>
                  <a:tab pos="7334250" algn="l"/>
                </a:tabLst>
              </a:pPr>
              <a:endParaRPr lang="en-GB" sz="2000" b="1">
                <a:solidFill>
                  <a:srgbClr val="003399"/>
                </a:solidFill>
              </a:endParaRPr>
            </a:p>
            <a:p>
              <a:pPr defTabSz="762000" eaLnBrk="0" hangingPunct="0">
                <a:spcBef>
                  <a:spcPct val="5000"/>
                </a:spcBef>
                <a:tabLst>
                  <a:tab pos="2952750" algn="l"/>
                  <a:tab pos="3524250" algn="l"/>
                  <a:tab pos="5334000" algn="l"/>
                  <a:tab pos="5429250" algn="l"/>
                  <a:tab pos="7143750" algn="l"/>
                  <a:tab pos="7334250" algn="l"/>
                </a:tabLst>
              </a:pPr>
              <a:r>
                <a:rPr lang="en-GB" sz="2000" b="1">
                  <a:solidFill>
                    <a:srgbClr val="003399"/>
                  </a:solidFill>
                </a:rPr>
                <a:t>Latin America		38		 5 980	  48%</a:t>
              </a:r>
            </a:p>
            <a:p>
              <a:pPr defTabSz="762000" eaLnBrk="0" hangingPunct="0">
                <a:spcBef>
                  <a:spcPct val="5000"/>
                </a:spcBef>
                <a:tabLst>
                  <a:tab pos="2952750" algn="l"/>
                  <a:tab pos="3524250" algn="l"/>
                  <a:tab pos="5334000" algn="l"/>
                  <a:tab pos="5429250" algn="l"/>
                  <a:tab pos="7143750" algn="l"/>
                  <a:tab pos="7334250" algn="l"/>
                </a:tabLst>
              </a:pPr>
              <a:r>
                <a:rPr lang="en-GB" sz="2000" b="1">
                  <a:solidFill>
                    <a:srgbClr val="003399"/>
                  </a:solidFill>
                </a:rPr>
                <a:t>Asia		20	  4 947	  40%</a:t>
              </a:r>
            </a:p>
            <a:p>
              <a:pPr defTabSz="762000" eaLnBrk="0" hangingPunct="0">
                <a:spcBef>
                  <a:spcPct val="5000"/>
                </a:spcBef>
                <a:tabLst>
                  <a:tab pos="2952750" algn="l"/>
                  <a:tab pos="3524250" algn="l"/>
                  <a:tab pos="5334000" algn="l"/>
                  <a:tab pos="5429250" algn="l"/>
                  <a:tab pos="7143750" algn="l"/>
                  <a:tab pos="7334250" algn="l"/>
                </a:tabLst>
              </a:pPr>
              <a:r>
                <a:rPr lang="en-GB" sz="2000" b="1">
                  <a:solidFill>
                    <a:srgbClr val="003399"/>
                  </a:solidFill>
                </a:rPr>
                <a:t>Europe		  7	  1 007	    8%</a:t>
              </a:r>
            </a:p>
            <a:p>
              <a:pPr defTabSz="762000" eaLnBrk="0" hangingPunct="0">
                <a:spcBef>
                  <a:spcPct val="5000"/>
                </a:spcBef>
                <a:tabLst>
                  <a:tab pos="2952750" algn="l"/>
                  <a:tab pos="3524250" algn="l"/>
                  <a:tab pos="5334000" algn="l"/>
                  <a:tab pos="5429250" algn="l"/>
                  <a:tab pos="7143750" algn="l"/>
                  <a:tab pos="7334250" algn="l"/>
                </a:tabLst>
              </a:pPr>
              <a:r>
                <a:rPr lang="en-GB" sz="2000" b="1">
                  <a:solidFill>
                    <a:srgbClr val="003399"/>
                  </a:solidFill>
                </a:rPr>
                <a:t>Sub-Saharan Africa		  3	     102	  &lt;1%</a:t>
              </a:r>
            </a:p>
            <a:p>
              <a:pPr defTabSz="762000" eaLnBrk="0" hangingPunct="0">
                <a:spcBef>
                  <a:spcPct val="5000"/>
                </a:spcBef>
                <a:tabLst>
                  <a:tab pos="2952750" algn="l"/>
                  <a:tab pos="3524250" algn="l"/>
                  <a:tab pos="5334000" algn="l"/>
                  <a:tab pos="5429250" algn="l"/>
                  <a:tab pos="7143750" algn="l"/>
                  <a:tab pos="7334250" algn="l"/>
                </a:tabLst>
              </a:pPr>
              <a:r>
                <a:rPr lang="en-GB" sz="2000" b="1">
                  <a:solidFill>
                    <a:srgbClr val="003399"/>
                  </a:solidFill>
                </a:rPr>
                <a:t>Central Asia, Middle East</a:t>
              </a:r>
            </a:p>
            <a:p>
              <a:pPr defTabSz="762000" eaLnBrk="0" hangingPunct="0">
                <a:spcBef>
                  <a:spcPct val="5000"/>
                </a:spcBef>
                <a:tabLst>
                  <a:tab pos="2952750" algn="l"/>
                  <a:tab pos="3524250" algn="l"/>
                  <a:tab pos="5334000" algn="l"/>
                  <a:tab pos="5429250" algn="l"/>
                  <a:tab pos="7143750" algn="l"/>
                  <a:tab pos="7334250" algn="l"/>
                </a:tabLst>
              </a:pPr>
              <a:r>
                <a:rPr lang="en-GB" sz="2000" b="1">
                  <a:solidFill>
                    <a:srgbClr val="003399"/>
                  </a:solidFill>
                </a:rPr>
                <a:t>and North Africa		  2	     323	    3%</a:t>
              </a:r>
            </a:p>
            <a:p>
              <a:pPr defTabSz="762000" eaLnBrk="0" hangingPunct="0">
                <a:spcBef>
                  <a:spcPct val="15000"/>
                </a:spcBef>
                <a:tabLst>
                  <a:tab pos="2952750" algn="l"/>
                  <a:tab pos="3524250" algn="l"/>
                  <a:tab pos="5334000" algn="l"/>
                  <a:tab pos="5429250" algn="l"/>
                  <a:tab pos="7143750" algn="l"/>
                  <a:tab pos="7334250" algn="l"/>
                </a:tabLst>
              </a:pPr>
              <a:r>
                <a:rPr lang="en-GB" sz="2000" b="1">
                  <a:solidFill>
                    <a:srgbClr val="003399"/>
                  </a:solidFill>
                </a:rPr>
                <a:t>			12 360	100%</a:t>
              </a:r>
            </a:p>
          </p:txBody>
        </p:sp>
        <p:sp>
          <p:nvSpPr>
            <p:cNvPr id="17418" name="Line 7"/>
            <p:cNvSpPr>
              <a:spLocks noChangeShapeType="1"/>
            </p:cNvSpPr>
            <p:nvPr/>
          </p:nvSpPr>
          <p:spPr bwMode="auto">
            <a:xfrm>
              <a:off x="3744" y="3087"/>
              <a:ext cx="576" cy="0"/>
            </a:xfrm>
            <a:prstGeom prst="line">
              <a:avLst/>
            </a:prstGeom>
            <a:noFill/>
            <a:ln w="12700">
              <a:solidFill>
                <a:schemeClr val="bg2"/>
              </a:solidFill>
              <a:round/>
              <a:headEnd type="none" w="sm" len="sm"/>
              <a:tailEnd type="none" w="sm" len="sm"/>
            </a:ln>
          </p:spPr>
          <p:txBody>
            <a:bodyPr wrap="none" anchor="ctr"/>
            <a:lstStyle/>
            <a:p>
              <a:endParaRPr lang="en-US"/>
            </a:p>
          </p:txBody>
        </p:sp>
        <p:sp>
          <p:nvSpPr>
            <p:cNvPr id="17419" name="Line 8"/>
            <p:cNvSpPr>
              <a:spLocks noChangeShapeType="1"/>
            </p:cNvSpPr>
            <p:nvPr/>
          </p:nvSpPr>
          <p:spPr bwMode="auto">
            <a:xfrm>
              <a:off x="4845" y="3093"/>
              <a:ext cx="576" cy="0"/>
            </a:xfrm>
            <a:prstGeom prst="line">
              <a:avLst/>
            </a:prstGeom>
            <a:noFill/>
            <a:ln w="12700">
              <a:solidFill>
                <a:schemeClr val="bg2"/>
              </a:solidFill>
              <a:round/>
              <a:headEnd type="none" w="sm" len="sm"/>
              <a:tailEnd type="none" w="sm" len="sm"/>
            </a:ln>
          </p:spPr>
          <p:txBody>
            <a:bodyPr wrap="none" anchor="ctr"/>
            <a:lstStyle/>
            <a:p>
              <a:endParaRPr lang="en-US"/>
            </a:p>
          </p:txBody>
        </p:sp>
        <p:sp>
          <p:nvSpPr>
            <p:cNvPr id="17420" name="Line 9"/>
            <p:cNvSpPr>
              <a:spLocks noChangeShapeType="1"/>
            </p:cNvSpPr>
            <p:nvPr/>
          </p:nvSpPr>
          <p:spPr bwMode="auto">
            <a:xfrm>
              <a:off x="432" y="1776"/>
              <a:ext cx="4944" cy="0"/>
            </a:xfrm>
            <a:prstGeom prst="line">
              <a:avLst/>
            </a:prstGeom>
            <a:noFill/>
            <a:ln w="12700">
              <a:solidFill>
                <a:schemeClr val="bg2"/>
              </a:solidFill>
              <a:round/>
              <a:headEnd type="none" w="sm" len="sm"/>
              <a:tailEnd type="none" w="sm" len="sm"/>
            </a:ln>
          </p:spPr>
          <p:txBody>
            <a:bodyPr wrap="none" anchor="ctr"/>
            <a:lstStyle/>
            <a:p>
              <a:endParaRPr lang="en-US"/>
            </a:p>
          </p:txBody>
        </p:sp>
      </p:grpSp>
      <p:sp>
        <p:nvSpPr>
          <p:cNvPr id="108554" name="Text Box 10"/>
          <p:cNvSpPr txBox="1">
            <a:spLocks noChangeArrowheads="1"/>
          </p:cNvSpPr>
          <p:nvPr/>
        </p:nvSpPr>
        <p:spPr bwMode="auto">
          <a:xfrm>
            <a:off x="685800" y="5562600"/>
            <a:ext cx="8077200" cy="701675"/>
          </a:xfrm>
          <a:prstGeom prst="rect">
            <a:avLst/>
          </a:prstGeom>
          <a:noFill/>
          <a:ln w="12700">
            <a:noFill/>
            <a:miter lim="800000"/>
            <a:headEnd type="none" w="sm" len="sm"/>
            <a:tailEnd type="none" w="sm" len="sm"/>
          </a:ln>
        </p:spPr>
        <p:txBody>
          <a:bodyPr>
            <a:spAutoFit/>
          </a:bodyPr>
          <a:lstStyle/>
          <a:p>
            <a:pPr defTabSz="762000" eaLnBrk="0" hangingPunct="0">
              <a:spcBef>
                <a:spcPct val="50000"/>
              </a:spcBef>
              <a:tabLst>
                <a:tab pos="1333500" algn="l"/>
              </a:tabLst>
            </a:pPr>
            <a:r>
              <a:rPr lang="en-GB" sz="2000" b="1" dirty="0">
                <a:solidFill>
                  <a:schemeClr val="bg2"/>
                </a:solidFill>
              </a:rPr>
              <a:t>SOURCE: 	International Finance Corporation - Financing Private 	Infrastructure Projects, </a:t>
            </a:r>
            <a:r>
              <a:rPr lang="en-GB" sz="2000" b="1" dirty="0" smtClean="0">
                <a:solidFill>
                  <a:schemeClr val="bg2"/>
                </a:solidFill>
              </a:rPr>
              <a:t>at </a:t>
            </a:r>
            <a:r>
              <a:rPr lang="en-GB" sz="2000" b="1" dirty="0">
                <a:solidFill>
                  <a:schemeClr val="bg2"/>
                </a:solidFill>
              </a:rPr>
              <a:t>the peak</a:t>
            </a:r>
          </a:p>
        </p:txBody>
      </p:sp>
      <p:sp>
        <p:nvSpPr>
          <p:cNvPr id="17415" name="Date Placeholder 10"/>
          <p:cNvSpPr>
            <a:spLocks noGrp="1"/>
          </p:cNvSpPr>
          <p:nvPr>
            <p:ph type="dt" sz="quarter" idx="10"/>
          </p:nvPr>
        </p:nvSpPr>
        <p:spPr>
          <a:noFill/>
        </p:spPr>
        <p:txBody>
          <a:bodyPr/>
          <a:lstStyle/>
          <a:p>
            <a:fld id="{BD346DD1-0F37-44D4-8AC4-EDAF35777186}" type="datetime1">
              <a:rPr lang="en-US" smtClean="0"/>
              <a:t>5/6/2012</a:t>
            </a:fld>
            <a:endParaRPr lang="en-GB" dirty="0"/>
          </a:p>
        </p:txBody>
      </p:sp>
      <p:sp>
        <p:nvSpPr>
          <p:cNvPr id="17416" name="Footer Placeholder 11"/>
          <p:cNvSpPr>
            <a:spLocks noGrp="1"/>
          </p:cNvSpPr>
          <p:nvPr>
            <p:ph type="ftr" sz="quarter" idx="11"/>
          </p:nvPr>
        </p:nvSpPr>
        <p:spPr>
          <a:noFill/>
        </p:spPr>
        <p:txBody>
          <a:bodyPr/>
          <a:lstStyle/>
          <a:p>
            <a:r>
              <a:rPr lang="en-ZA" smtClean="0"/>
              <a:t>SARF_RPF Conference, Fernhill: PMB/Msunduze</a:t>
            </a:r>
            <a:endParaRPr lang="en-GB" dirty="0"/>
          </a:p>
        </p:txBody>
      </p:sp>
      <p:sp>
        <p:nvSpPr>
          <p:cNvPr id="3" name="Slide Number Placeholder 2"/>
          <p:cNvSpPr>
            <a:spLocks noGrp="1"/>
          </p:cNvSpPr>
          <p:nvPr>
            <p:ph type="sldNum" sz="quarter" idx="12"/>
          </p:nvPr>
        </p:nvSpPr>
        <p:spPr/>
        <p:txBody>
          <a:bodyPr/>
          <a:lstStyle/>
          <a:p>
            <a:pPr>
              <a:defRPr/>
            </a:pPr>
            <a:fld id="{3BE908BC-582F-436D-9C1E-35A539DD9BC2}" type="slidenum">
              <a:rPr lang="en-GB" smtClean="0"/>
              <a:pPr>
                <a:defRPr/>
              </a:pPr>
              <a:t>96</a:t>
            </a:fld>
            <a:endParaRPr lang="en-GB"/>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10854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2" presetClass="entr" presetSubtype="1" fill="hold" nodeType="click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wipe(up)">
                                      <p:cBhvr>
                                        <p:cTn id="11" dur="500"/>
                                        <p:tgtEl>
                                          <p:spTgt spid="2"/>
                                        </p:tgtEl>
                                      </p:cBhvr>
                                    </p:animEffect>
                                  </p:childTnLst>
                                </p:cTn>
                              </p:par>
                            </p:childTnLst>
                          </p:cTn>
                        </p:par>
                      </p:childTnLst>
                    </p:cTn>
                  </p:par>
                  <p:par>
                    <p:cTn id="12" fill="hold">
                      <p:stCondLst>
                        <p:cond delay="indefinite"/>
                      </p:stCondLst>
                      <p:childTnLst>
                        <p:par>
                          <p:cTn id="13" fill="hold">
                            <p:stCondLst>
                              <p:cond delay="0"/>
                            </p:stCondLst>
                            <p:childTnLst>
                              <p:par>
                                <p:cTn id="14" presetID="2" presetClass="entr" presetSubtype="8" fill="hold" grpId="0" nodeType="clickEffect">
                                  <p:stCondLst>
                                    <p:cond delay="0"/>
                                  </p:stCondLst>
                                  <p:childTnLst>
                                    <p:set>
                                      <p:cBhvr>
                                        <p:cTn id="15" dur="1" fill="hold">
                                          <p:stCondLst>
                                            <p:cond delay="0"/>
                                          </p:stCondLst>
                                        </p:cTn>
                                        <p:tgtEl>
                                          <p:spTgt spid="108554"/>
                                        </p:tgtEl>
                                        <p:attrNameLst>
                                          <p:attrName>style.visibility</p:attrName>
                                        </p:attrNameLst>
                                      </p:cBhvr>
                                      <p:to>
                                        <p:strVal val="visible"/>
                                      </p:to>
                                    </p:set>
                                    <p:anim calcmode="lin" valueType="num">
                                      <p:cBhvr additive="base">
                                        <p:cTn id="16" dur="500" fill="hold"/>
                                        <p:tgtEl>
                                          <p:spTgt spid="108554"/>
                                        </p:tgtEl>
                                        <p:attrNameLst>
                                          <p:attrName>ppt_x</p:attrName>
                                        </p:attrNameLst>
                                      </p:cBhvr>
                                      <p:tavLst>
                                        <p:tav tm="0">
                                          <p:val>
                                            <p:strVal val="0-#ppt_w/2"/>
                                          </p:val>
                                        </p:tav>
                                        <p:tav tm="100000">
                                          <p:val>
                                            <p:strVal val="#ppt_x"/>
                                          </p:val>
                                        </p:tav>
                                      </p:tavLst>
                                    </p:anim>
                                    <p:anim calcmode="lin" valueType="num">
                                      <p:cBhvr additive="base">
                                        <p:cTn id="17" dur="500" fill="hold"/>
                                        <p:tgtEl>
                                          <p:spTgt spid="10855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8547" grpId="0" autoUpdateAnimBg="0"/>
      <p:bldP spid="108554" grpId="0" autoUpdateAnimBg="0"/>
    </p:bld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p:txBody>
          <a:bodyPr/>
          <a:lstStyle/>
          <a:p>
            <a:pPr eaLnBrk="1" hangingPunct="1"/>
            <a:r>
              <a:rPr lang="en-GB" smtClean="0"/>
              <a:t>PRIVATE SECTOR FUNDING-EMERGING MARKETS</a:t>
            </a:r>
          </a:p>
        </p:txBody>
      </p:sp>
      <p:sp>
        <p:nvSpPr>
          <p:cNvPr id="104451" name="Text Box 3"/>
          <p:cNvSpPr txBox="1">
            <a:spLocks noChangeArrowheads="1"/>
          </p:cNvSpPr>
          <p:nvPr/>
        </p:nvSpPr>
        <p:spPr bwMode="auto">
          <a:xfrm>
            <a:off x="533400" y="1219200"/>
            <a:ext cx="8153400" cy="579438"/>
          </a:xfrm>
          <a:prstGeom prst="rect">
            <a:avLst/>
          </a:prstGeom>
          <a:noFill/>
          <a:ln w="12700">
            <a:noFill/>
            <a:miter lim="800000"/>
            <a:headEnd type="none" w="sm" len="sm"/>
            <a:tailEnd type="none" w="sm" len="sm"/>
          </a:ln>
        </p:spPr>
        <p:txBody>
          <a:bodyPr>
            <a:spAutoFit/>
          </a:bodyPr>
          <a:lstStyle/>
          <a:p>
            <a:pPr defTabSz="762000" eaLnBrk="0" hangingPunct="0">
              <a:spcBef>
                <a:spcPct val="50000"/>
              </a:spcBef>
            </a:pPr>
            <a:r>
              <a:rPr lang="en-GB" sz="3200" b="1">
                <a:solidFill>
                  <a:schemeClr val="bg1"/>
                </a:solidFill>
              </a:rPr>
              <a:t>Various Infrastructure Sub-sectors</a:t>
            </a:r>
          </a:p>
        </p:txBody>
      </p:sp>
      <p:sp>
        <p:nvSpPr>
          <p:cNvPr id="104452" name="Text Box 4"/>
          <p:cNvSpPr txBox="1">
            <a:spLocks noChangeArrowheads="1"/>
          </p:cNvSpPr>
          <p:nvPr/>
        </p:nvSpPr>
        <p:spPr bwMode="auto">
          <a:xfrm>
            <a:off x="685800" y="5562600"/>
            <a:ext cx="8077200" cy="701675"/>
          </a:xfrm>
          <a:prstGeom prst="rect">
            <a:avLst/>
          </a:prstGeom>
          <a:noFill/>
          <a:ln w="12700">
            <a:noFill/>
            <a:miter lim="800000"/>
            <a:headEnd type="none" w="sm" len="sm"/>
            <a:tailEnd type="none" w="sm" len="sm"/>
          </a:ln>
        </p:spPr>
        <p:txBody>
          <a:bodyPr>
            <a:spAutoFit/>
          </a:bodyPr>
          <a:lstStyle/>
          <a:p>
            <a:pPr defTabSz="762000" eaLnBrk="0" hangingPunct="0">
              <a:spcBef>
                <a:spcPct val="50000"/>
              </a:spcBef>
              <a:tabLst>
                <a:tab pos="1333500" algn="l"/>
              </a:tabLst>
            </a:pPr>
            <a:r>
              <a:rPr lang="en-GB" sz="2000" b="1" dirty="0">
                <a:solidFill>
                  <a:schemeClr val="bg2"/>
                </a:solidFill>
              </a:rPr>
              <a:t>SOURCE: 	International Finance Corporation - Financing Private 	Infrastructure Projects, </a:t>
            </a:r>
            <a:r>
              <a:rPr lang="en-GB" sz="2000" b="1" dirty="0" smtClean="0">
                <a:solidFill>
                  <a:schemeClr val="bg2"/>
                </a:solidFill>
              </a:rPr>
              <a:t>again at </a:t>
            </a:r>
            <a:r>
              <a:rPr lang="en-GB" sz="2000" b="1" dirty="0">
                <a:solidFill>
                  <a:schemeClr val="bg2"/>
                </a:solidFill>
              </a:rPr>
              <a:t>the peak</a:t>
            </a:r>
          </a:p>
        </p:txBody>
      </p:sp>
      <p:grpSp>
        <p:nvGrpSpPr>
          <p:cNvPr id="2" name="Group 5"/>
          <p:cNvGrpSpPr>
            <a:grpSpLocks/>
          </p:cNvGrpSpPr>
          <p:nvPr/>
        </p:nvGrpSpPr>
        <p:grpSpPr bwMode="auto">
          <a:xfrm>
            <a:off x="609600" y="1981200"/>
            <a:ext cx="8534400" cy="3633788"/>
            <a:chOff x="384" y="1248"/>
            <a:chExt cx="5376" cy="2289"/>
          </a:xfrm>
        </p:grpSpPr>
        <p:sp>
          <p:nvSpPr>
            <p:cNvPr id="18440" name="Text Box 6"/>
            <p:cNvSpPr txBox="1">
              <a:spLocks noChangeArrowheads="1"/>
            </p:cNvSpPr>
            <p:nvPr/>
          </p:nvSpPr>
          <p:spPr bwMode="auto">
            <a:xfrm>
              <a:off x="384" y="1248"/>
              <a:ext cx="5376" cy="2289"/>
            </a:xfrm>
            <a:prstGeom prst="rect">
              <a:avLst/>
            </a:prstGeom>
            <a:noFill/>
            <a:ln w="12700">
              <a:noFill/>
              <a:miter lim="800000"/>
              <a:headEnd type="none" w="sm" len="sm"/>
              <a:tailEnd type="none" w="sm" len="sm"/>
            </a:ln>
          </p:spPr>
          <p:txBody>
            <a:bodyPr>
              <a:spAutoFit/>
            </a:bodyPr>
            <a:lstStyle/>
            <a:p>
              <a:pPr defTabSz="762000" eaLnBrk="0" hangingPunct="0">
                <a:spcBef>
                  <a:spcPct val="5000"/>
                </a:spcBef>
                <a:tabLst>
                  <a:tab pos="2952750" algn="l"/>
                  <a:tab pos="3524250" algn="l"/>
                  <a:tab pos="5334000" algn="l"/>
                  <a:tab pos="5429250" algn="l"/>
                  <a:tab pos="7143750" algn="l"/>
                  <a:tab pos="7334250" algn="l"/>
                </a:tabLst>
              </a:pPr>
              <a:r>
                <a:rPr lang="en-GB" sz="2000" b="1" dirty="0">
                  <a:solidFill>
                    <a:srgbClr val="003399"/>
                  </a:solidFill>
                </a:rPr>
                <a:t>SUB-SECTOR	    No OF 	COST		%</a:t>
              </a:r>
            </a:p>
            <a:p>
              <a:pPr defTabSz="762000" eaLnBrk="0" hangingPunct="0">
                <a:spcBef>
                  <a:spcPct val="5000"/>
                </a:spcBef>
                <a:tabLst>
                  <a:tab pos="2952750" algn="l"/>
                  <a:tab pos="3524250" algn="l"/>
                  <a:tab pos="5334000" algn="l"/>
                  <a:tab pos="5429250" algn="l"/>
                  <a:tab pos="7143750" algn="l"/>
                  <a:tab pos="7334250" algn="l"/>
                </a:tabLst>
              </a:pPr>
              <a:r>
                <a:rPr lang="en-GB" sz="2000" b="1" dirty="0">
                  <a:solidFill>
                    <a:srgbClr val="003399"/>
                  </a:solidFill>
                </a:rPr>
                <a:t>	PROJECTS	</a:t>
              </a:r>
              <a:r>
                <a:rPr lang="en-GB" sz="2000" b="1" dirty="0" err="1">
                  <a:solidFill>
                    <a:srgbClr val="003399"/>
                  </a:solidFill>
                </a:rPr>
                <a:t>US$m</a:t>
              </a:r>
              <a:endParaRPr lang="en-GB" sz="2000" b="1" dirty="0">
                <a:solidFill>
                  <a:srgbClr val="003399"/>
                </a:solidFill>
              </a:endParaRPr>
            </a:p>
            <a:p>
              <a:pPr defTabSz="762000" eaLnBrk="0" hangingPunct="0">
                <a:spcBef>
                  <a:spcPct val="5000"/>
                </a:spcBef>
                <a:tabLst>
                  <a:tab pos="2952750" algn="l"/>
                  <a:tab pos="3524250" algn="l"/>
                  <a:tab pos="5334000" algn="l"/>
                  <a:tab pos="5429250" algn="l"/>
                  <a:tab pos="7143750" algn="l"/>
                  <a:tab pos="7334250" algn="l"/>
                </a:tabLst>
              </a:pPr>
              <a:endParaRPr lang="en-GB" sz="2000" b="1" dirty="0">
                <a:solidFill>
                  <a:srgbClr val="003399"/>
                </a:solidFill>
              </a:endParaRPr>
            </a:p>
            <a:p>
              <a:pPr defTabSz="762000" eaLnBrk="0" hangingPunct="0">
                <a:spcBef>
                  <a:spcPct val="5000"/>
                </a:spcBef>
                <a:tabLst>
                  <a:tab pos="2952750" algn="l"/>
                  <a:tab pos="3524250" algn="l"/>
                  <a:tab pos="5334000" algn="l"/>
                  <a:tab pos="5429250" algn="l"/>
                  <a:tab pos="7143750" algn="l"/>
                  <a:tab pos="7334250" algn="l"/>
                </a:tabLst>
              </a:pPr>
              <a:r>
                <a:rPr lang="en-GB" sz="2000" b="1" dirty="0">
                  <a:solidFill>
                    <a:srgbClr val="003399"/>
                  </a:solidFill>
                </a:rPr>
                <a:t>Power		28		 5 706	  46%</a:t>
              </a:r>
            </a:p>
            <a:p>
              <a:pPr defTabSz="762000" eaLnBrk="0" hangingPunct="0">
                <a:spcBef>
                  <a:spcPct val="5000"/>
                </a:spcBef>
                <a:tabLst>
                  <a:tab pos="2952750" algn="l"/>
                  <a:tab pos="3524250" algn="l"/>
                  <a:tab pos="5334000" algn="l"/>
                  <a:tab pos="5429250" algn="l"/>
                  <a:tab pos="7143750" algn="l"/>
                  <a:tab pos="7334250" algn="l"/>
                </a:tabLst>
              </a:pPr>
              <a:r>
                <a:rPr lang="en-GB" sz="2000" b="1" dirty="0" smtClean="0">
                  <a:solidFill>
                    <a:srgbClr val="003399"/>
                  </a:solidFill>
                </a:rPr>
                <a:t>Telecoms (inc ICT)</a:t>
              </a:r>
              <a:r>
                <a:rPr lang="en-GB" sz="2000" b="1" dirty="0">
                  <a:solidFill>
                    <a:srgbClr val="003399"/>
                  </a:solidFill>
                </a:rPr>
                <a:t>		21	  4 861	  39%</a:t>
              </a:r>
            </a:p>
            <a:p>
              <a:pPr defTabSz="762000" eaLnBrk="0" hangingPunct="0">
                <a:spcBef>
                  <a:spcPct val="5000"/>
                </a:spcBef>
                <a:tabLst>
                  <a:tab pos="2952750" algn="l"/>
                  <a:tab pos="3524250" algn="l"/>
                  <a:tab pos="5334000" algn="l"/>
                  <a:tab pos="5429250" algn="l"/>
                  <a:tab pos="7143750" algn="l"/>
                  <a:tab pos="7334250" algn="l"/>
                </a:tabLst>
              </a:pPr>
              <a:r>
                <a:rPr lang="en-GB" sz="2000" b="1" dirty="0">
                  <a:solidFill>
                    <a:srgbClr val="003399"/>
                  </a:solidFill>
                </a:rPr>
                <a:t>Ports		  9	     222	    2%</a:t>
              </a:r>
            </a:p>
            <a:p>
              <a:pPr defTabSz="762000" eaLnBrk="0" hangingPunct="0">
                <a:spcBef>
                  <a:spcPct val="5000"/>
                </a:spcBef>
                <a:tabLst>
                  <a:tab pos="2952750" algn="l"/>
                  <a:tab pos="3524250" algn="l"/>
                  <a:tab pos="5334000" algn="l"/>
                  <a:tab pos="5429250" algn="l"/>
                  <a:tab pos="7143750" algn="l"/>
                  <a:tab pos="7334250" algn="l"/>
                </a:tabLst>
              </a:pPr>
              <a:r>
                <a:rPr lang="en-GB" sz="2000" b="1" dirty="0">
                  <a:solidFill>
                    <a:srgbClr val="003399"/>
                  </a:solidFill>
                </a:rPr>
                <a:t>Pipelines		  6	  1 092	    9%</a:t>
              </a:r>
            </a:p>
            <a:p>
              <a:pPr defTabSz="762000" eaLnBrk="0" hangingPunct="0">
                <a:spcBef>
                  <a:spcPct val="5000"/>
                </a:spcBef>
                <a:tabLst>
                  <a:tab pos="2952750" algn="l"/>
                  <a:tab pos="3524250" algn="l"/>
                  <a:tab pos="5334000" algn="l"/>
                  <a:tab pos="5429250" algn="l"/>
                  <a:tab pos="7143750" algn="l"/>
                  <a:tab pos="7334250" algn="l"/>
                </a:tabLst>
              </a:pPr>
              <a:r>
                <a:rPr lang="en-GB" sz="2000" b="1" dirty="0">
                  <a:solidFill>
                    <a:srgbClr val="003399"/>
                  </a:solidFill>
                </a:rPr>
                <a:t>Railroads		  3	     117	  &lt;1%</a:t>
              </a:r>
            </a:p>
            <a:p>
              <a:pPr defTabSz="762000" eaLnBrk="0" hangingPunct="0">
                <a:spcBef>
                  <a:spcPct val="5000"/>
                </a:spcBef>
                <a:tabLst>
                  <a:tab pos="2952750" algn="l"/>
                  <a:tab pos="3524250" algn="l"/>
                  <a:tab pos="5334000" algn="l"/>
                  <a:tab pos="5429250" algn="l"/>
                  <a:tab pos="7143750" algn="l"/>
                  <a:tab pos="7334250" algn="l"/>
                </a:tabLst>
              </a:pPr>
              <a:r>
                <a:rPr lang="en-GB" sz="2000" b="1" dirty="0">
                  <a:solidFill>
                    <a:srgbClr val="003399"/>
                  </a:solidFill>
                </a:rPr>
                <a:t>Water		  2	     362	    3%</a:t>
              </a:r>
            </a:p>
            <a:p>
              <a:pPr defTabSz="762000" eaLnBrk="0" hangingPunct="0">
                <a:spcBef>
                  <a:spcPct val="5000"/>
                </a:spcBef>
                <a:tabLst>
                  <a:tab pos="2952750" algn="l"/>
                  <a:tab pos="3524250" algn="l"/>
                  <a:tab pos="5334000" algn="l"/>
                  <a:tab pos="5429250" algn="l"/>
                  <a:tab pos="7143750" algn="l"/>
                  <a:tab pos="7334250" algn="l"/>
                </a:tabLst>
              </a:pPr>
              <a:r>
                <a:rPr lang="en-GB" sz="2000" b="1" dirty="0">
                  <a:solidFill>
                    <a:srgbClr val="003399"/>
                  </a:solidFill>
                </a:rPr>
                <a:t>Roads		  1	     313	    2%</a:t>
              </a:r>
            </a:p>
            <a:p>
              <a:pPr defTabSz="762000" eaLnBrk="0" hangingPunct="0">
                <a:spcBef>
                  <a:spcPct val="15000"/>
                </a:spcBef>
                <a:tabLst>
                  <a:tab pos="2952750" algn="l"/>
                  <a:tab pos="3524250" algn="l"/>
                  <a:tab pos="5334000" algn="l"/>
                  <a:tab pos="5429250" algn="l"/>
                  <a:tab pos="7143750" algn="l"/>
                  <a:tab pos="7334250" algn="l"/>
                </a:tabLst>
              </a:pPr>
              <a:r>
                <a:rPr lang="en-GB" sz="2000" b="1" dirty="0">
                  <a:solidFill>
                    <a:srgbClr val="003399"/>
                  </a:solidFill>
                </a:rPr>
                <a:t>			12 360	100%</a:t>
              </a:r>
            </a:p>
          </p:txBody>
        </p:sp>
        <p:sp>
          <p:nvSpPr>
            <p:cNvPr id="18441" name="Line 7"/>
            <p:cNvSpPr>
              <a:spLocks noChangeShapeType="1"/>
            </p:cNvSpPr>
            <p:nvPr/>
          </p:nvSpPr>
          <p:spPr bwMode="auto">
            <a:xfrm>
              <a:off x="3774" y="3291"/>
              <a:ext cx="576" cy="0"/>
            </a:xfrm>
            <a:prstGeom prst="line">
              <a:avLst/>
            </a:prstGeom>
            <a:noFill/>
            <a:ln w="12700">
              <a:solidFill>
                <a:schemeClr val="bg2"/>
              </a:solidFill>
              <a:round/>
              <a:headEnd type="none" w="sm" len="sm"/>
              <a:tailEnd type="none" w="sm" len="sm"/>
            </a:ln>
          </p:spPr>
          <p:txBody>
            <a:bodyPr wrap="none" anchor="ctr"/>
            <a:lstStyle/>
            <a:p>
              <a:endParaRPr lang="en-US"/>
            </a:p>
          </p:txBody>
        </p:sp>
        <p:sp>
          <p:nvSpPr>
            <p:cNvPr id="18442" name="Line 8"/>
            <p:cNvSpPr>
              <a:spLocks noChangeShapeType="1"/>
            </p:cNvSpPr>
            <p:nvPr/>
          </p:nvSpPr>
          <p:spPr bwMode="auto">
            <a:xfrm>
              <a:off x="4863" y="3282"/>
              <a:ext cx="537" cy="0"/>
            </a:xfrm>
            <a:prstGeom prst="line">
              <a:avLst/>
            </a:prstGeom>
            <a:noFill/>
            <a:ln w="12700">
              <a:solidFill>
                <a:schemeClr val="bg2"/>
              </a:solidFill>
              <a:round/>
              <a:headEnd type="none" w="sm" len="sm"/>
              <a:tailEnd type="none" w="sm" len="sm"/>
            </a:ln>
          </p:spPr>
          <p:txBody>
            <a:bodyPr wrap="none" anchor="ctr"/>
            <a:lstStyle/>
            <a:p>
              <a:endParaRPr lang="en-US"/>
            </a:p>
          </p:txBody>
        </p:sp>
        <p:sp>
          <p:nvSpPr>
            <p:cNvPr id="18443" name="Line 9"/>
            <p:cNvSpPr>
              <a:spLocks noChangeShapeType="1"/>
            </p:cNvSpPr>
            <p:nvPr/>
          </p:nvSpPr>
          <p:spPr bwMode="auto">
            <a:xfrm>
              <a:off x="432" y="1776"/>
              <a:ext cx="4896" cy="0"/>
            </a:xfrm>
            <a:prstGeom prst="line">
              <a:avLst/>
            </a:prstGeom>
            <a:noFill/>
            <a:ln w="12700">
              <a:solidFill>
                <a:schemeClr val="bg2"/>
              </a:solidFill>
              <a:round/>
              <a:headEnd type="none" w="sm" len="sm"/>
              <a:tailEnd type="none" w="sm" len="sm"/>
            </a:ln>
          </p:spPr>
          <p:txBody>
            <a:bodyPr wrap="none" anchor="ctr"/>
            <a:lstStyle/>
            <a:p>
              <a:endParaRPr lang="en-US"/>
            </a:p>
          </p:txBody>
        </p:sp>
      </p:grpSp>
      <p:sp>
        <p:nvSpPr>
          <p:cNvPr id="18438" name="Date Placeholder 9"/>
          <p:cNvSpPr>
            <a:spLocks noGrp="1"/>
          </p:cNvSpPr>
          <p:nvPr>
            <p:ph type="dt" sz="quarter" idx="10"/>
          </p:nvPr>
        </p:nvSpPr>
        <p:spPr>
          <a:noFill/>
        </p:spPr>
        <p:txBody>
          <a:bodyPr/>
          <a:lstStyle/>
          <a:p>
            <a:fld id="{634D0694-B56B-4803-9124-92436659C70D}" type="datetime1">
              <a:rPr lang="en-US" smtClean="0"/>
              <a:t>5/6/2012</a:t>
            </a:fld>
            <a:endParaRPr lang="en-GB" dirty="0"/>
          </a:p>
        </p:txBody>
      </p:sp>
      <p:sp>
        <p:nvSpPr>
          <p:cNvPr id="18439" name="Footer Placeholder 10"/>
          <p:cNvSpPr>
            <a:spLocks noGrp="1"/>
          </p:cNvSpPr>
          <p:nvPr>
            <p:ph type="ftr" sz="quarter" idx="11"/>
          </p:nvPr>
        </p:nvSpPr>
        <p:spPr>
          <a:noFill/>
        </p:spPr>
        <p:txBody>
          <a:bodyPr/>
          <a:lstStyle/>
          <a:p>
            <a:r>
              <a:rPr lang="en-ZA" smtClean="0"/>
              <a:t>SARF_RPF Conference, Fernhill: PMB/Msunduze</a:t>
            </a:r>
            <a:endParaRPr lang="en-GB" dirty="0"/>
          </a:p>
        </p:txBody>
      </p:sp>
      <p:sp>
        <p:nvSpPr>
          <p:cNvPr id="3" name="Slide Number Placeholder 2"/>
          <p:cNvSpPr>
            <a:spLocks noGrp="1"/>
          </p:cNvSpPr>
          <p:nvPr>
            <p:ph type="sldNum" sz="quarter" idx="12"/>
          </p:nvPr>
        </p:nvSpPr>
        <p:spPr/>
        <p:txBody>
          <a:bodyPr/>
          <a:lstStyle/>
          <a:p>
            <a:pPr>
              <a:defRPr/>
            </a:pPr>
            <a:fld id="{3BE908BC-582F-436D-9C1E-35A539DD9BC2}" type="slidenum">
              <a:rPr lang="en-GB" smtClean="0"/>
              <a:pPr>
                <a:defRPr/>
              </a:pPr>
              <a:t>97</a:t>
            </a:fld>
            <a:endParaRPr lang="en-GB"/>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10445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2" presetClass="entr" presetSubtype="1" fill="hold" nodeType="click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wipe(up)">
                                      <p:cBhvr>
                                        <p:cTn id="11" dur="500"/>
                                        <p:tgtEl>
                                          <p:spTgt spid="2"/>
                                        </p:tgtEl>
                                      </p:cBhvr>
                                    </p:animEffect>
                                  </p:childTnLst>
                                </p:cTn>
                              </p:par>
                            </p:childTnLst>
                          </p:cTn>
                        </p:par>
                      </p:childTnLst>
                    </p:cTn>
                  </p:par>
                  <p:par>
                    <p:cTn id="12" fill="hold">
                      <p:stCondLst>
                        <p:cond delay="indefinite"/>
                      </p:stCondLst>
                      <p:childTnLst>
                        <p:par>
                          <p:cTn id="13" fill="hold">
                            <p:stCondLst>
                              <p:cond delay="0"/>
                            </p:stCondLst>
                            <p:childTnLst>
                              <p:par>
                                <p:cTn id="14" presetID="2" presetClass="entr" presetSubtype="8" fill="hold" grpId="0" nodeType="clickEffect">
                                  <p:stCondLst>
                                    <p:cond delay="0"/>
                                  </p:stCondLst>
                                  <p:childTnLst>
                                    <p:set>
                                      <p:cBhvr>
                                        <p:cTn id="15" dur="1" fill="hold">
                                          <p:stCondLst>
                                            <p:cond delay="0"/>
                                          </p:stCondLst>
                                        </p:cTn>
                                        <p:tgtEl>
                                          <p:spTgt spid="104452"/>
                                        </p:tgtEl>
                                        <p:attrNameLst>
                                          <p:attrName>style.visibility</p:attrName>
                                        </p:attrNameLst>
                                      </p:cBhvr>
                                      <p:to>
                                        <p:strVal val="visible"/>
                                      </p:to>
                                    </p:set>
                                    <p:anim calcmode="lin" valueType="num">
                                      <p:cBhvr additive="base">
                                        <p:cTn id="16" dur="500" fill="hold"/>
                                        <p:tgtEl>
                                          <p:spTgt spid="104452"/>
                                        </p:tgtEl>
                                        <p:attrNameLst>
                                          <p:attrName>ppt_x</p:attrName>
                                        </p:attrNameLst>
                                      </p:cBhvr>
                                      <p:tavLst>
                                        <p:tav tm="0">
                                          <p:val>
                                            <p:strVal val="0-#ppt_w/2"/>
                                          </p:val>
                                        </p:tav>
                                        <p:tav tm="100000">
                                          <p:val>
                                            <p:strVal val="#ppt_x"/>
                                          </p:val>
                                        </p:tav>
                                      </p:tavLst>
                                    </p:anim>
                                    <p:anim calcmode="lin" valueType="num">
                                      <p:cBhvr additive="base">
                                        <p:cTn id="17" dur="500" fill="hold"/>
                                        <p:tgtEl>
                                          <p:spTgt spid="10445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4451" grpId="0" autoUpdateAnimBg="0"/>
      <p:bldP spid="104452" grpId="0" autoUpdateAnimBg="0"/>
    </p:bld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Lessons from World experience</a:t>
            </a:r>
            <a:endParaRPr lang="en-US" dirty="0"/>
          </a:p>
        </p:txBody>
      </p:sp>
      <p:sp>
        <p:nvSpPr>
          <p:cNvPr id="3" name="Date Placeholder 2"/>
          <p:cNvSpPr>
            <a:spLocks noGrp="1"/>
          </p:cNvSpPr>
          <p:nvPr>
            <p:ph type="dt" sz="half" idx="10"/>
          </p:nvPr>
        </p:nvSpPr>
        <p:spPr/>
        <p:txBody>
          <a:bodyPr/>
          <a:lstStyle/>
          <a:p>
            <a:pPr>
              <a:defRPr/>
            </a:pPr>
            <a:fld id="{51C7ED96-C02A-416D-8A32-003AC0313B55}" type="datetime1">
              <a:rPr lang="en-US" smtClean="0"/>
              <a:t>5/6/2012</a:t>
            </a:fld>
            <a:endParaRPr lang="en-GB" dirty="0"/>
          </a:p>
        </p:txBody>
      </p:sp>
      <p:sp>
        <p:nvSpPr>
          <p:cNvPr id="4" name="Footer Placeholder 3"/>
          <p:cNvSpPr>
            <a:spLocks noGrp="1"/>
          </p:cNvSpPr>
          <p:nvPr>
            <p:ph type="ftr" sz="quarter" idx="11"/>
          </p:nvPr>
        </p:nvSpPr>
        <p:spPr/>
        <p:txBody>
          <a:bodyPr/>
          <a:lstStyle/>
          <a:p>
            <a:pPr>
              <a:defRPr/>
            </a:pPr>
            <a:r>
              <a:rPr lang="en-ZA" smtClean="0"/>
              <a:t>SARF_RPF Conference, Fernhill: PMB/Msunduze</a:t>
            </a:r>
            <a:endParaRPr lang="en-GB" dirty="0"/>
          </a:p>
        </p:txBody>
      </p:sp>
      <p:sp>
        <p:nvSpPr>
          <p:cNvPr id="5" name="Rectangle 4"/>
          <p:cNvSpPr/>
          <p:nvPr/>
        </p:nvSpPr>
        <p:spPr>
          <a:xfrm>
            <a:off x="285720" y="1416142"/>
            <a:ext cx="8429684" cy="5004447"/>
          </a:xfrm>
          <a:prstGeom prst="rect">
            <a:avLst/>
          </a:prstGeom>
        </p:spPr>
        <p:txBody>
          <a:bodyPr wrap="square">
            <a:spAutoFit/>
          </a:bodyPr>
          <a:lstStyle/>
          <a:p>
            <a:pPr marL="342900" lvl="0" indent="-342900">
              <a:lnSpc>
                <a:spcPct val="90000"/>
              </a:lnSpc>
              <a:spcBef>
                <a:spcPct val="20000"/>
              </a:spcBef>
              <a:buFontTx/>
              <a:buChar char="•"/>
            </a:pPr>
            <a:r>
              <a:rPr kumimoji="0" lang="en-ZA" sz="2800" b="0" i="0" u="none" strike="noStrike" kern="0" cap="none" spc="0" normalizeH="0" baseline="0" noProof="0" dirty="0" smtClean="0">
                <a:ln>
                  <a:noFill/>
                </a:ln>
                <a:solidFill>
                  <a:srgbClr val="FFFFFF"/>
                </a:solidFill>
                <a:effectLst/>
                <a:uLnTx/>
                <a:uFillTx/>
                <a:latin typeface="Arial"/>
                <a:ea typeface="+mn-ea"/>
                <a:cs typeface="+mn-cs"/>
              </a:rPr>
              <a:t>Three general observations:</a:t>
            </a:r>
          </a:p>
          <a:p>
            <a:pPr marL="742950" lvl="1" indent="-285750">
              <a:lnSpc>
                <a:spcPct val="90000"/>
              </a:lnSpc>
              <a:spcBef>
                <a:spcPct val="20000"/>
              </a:spcBef>
              <a:buFontTx/>
              <a:buChar char="–"/>
            </a:pPr>
            <a:r>
              <a:rPr kumimoji="0" lang="en-ZA" sz="2800" b="0" i="0" u="none" strike="noStrike" kern="0" cap="none" spc="0" normalizeH="0" baseline="0" noProof="0" dirty="0" smtClean="0">
                <a:ln>
                  <a:noFill/>
                </a:ln>
                <a:solidFill>
                  <a:srgbClr val="FFFFFF"/>
                </a:solidFill>
                <a:effectLst/>
                <a:uLnTx/>
                <a:uFillTx/>
                <a:latin typeface="Arial"/>
              </a:rPr>
              <a:t>South America and the East led the way….by far</a:t>
            </a:r>
          </a:p>
          <a:p>
            <a:pPr marL="742950" lvl="1" indent="-285750">
              <a:lnSpc>
                <a:spcPct val="90000"/>
              </a:lnSpc>
              <a:spcBef>
                <a:spcPct val="20000"/>
              </a:spcBef>
              <a:buFontTx/>
              <a:buChar char="–"/>
            </a:pPr>
            <a:r>
              <a:rPr kumimoji="0" lang="en-ZA" sz="2800" b="0" i="0" u="none" strike="noStrike" kern="0" cap="none" spc="0" normalizeH="0" baseline="0" noProof="0" dirty="0" smtClean="0">
                <a:ln>
                  <a:noFill/>
                </a:ln>
                <a:solidFill>
                  <a:srgbClr val="FFFFFF"/>
                </a:solidFill>
                <a:effectLst/>
                <a:uLnTx/>
                <a:uFillTx/>
                <a:latin typeface="Arial"/>
              </a:rPr>
              <a:t>The Private Sector will invest in sectors which generate cash flows without fuss and as quickly as possible….energy and ICT..and which have readily developed billing systems...but can grow too quickly (Enron) if off balance sheet</a:t>
            </a:r>
          </a:p>
          <a:p>
            <a:pPr marL="742950" lvl="1" indent="-285750">
              <a:lnSpc>
                <a:spcPct val="90000"/>
              </a:lnSpc>
              <a:spcBef>
                <a:spcPct val="20000"/>
              </a:spcBef>
              <a:buFontTx/>
              <a:buChar char="–"/>
            </a:pPr>
            <a:r>
              <a:rPr kumimoji="0" lang="en-ZA" sz="2800" b="0" i="0" u="none" strike="noStrike" kern="0" cap="none" spc="0" normalizeH="0" baseline="0" noProof="0" dirty="0" smtClean="0">
                <a:ln>
                  <a:noFill/>
                </a:ln>
                <a:solidFill>
                  <a:srgbClr val="FFFFFF"/>
                </a:solidFill>
                <a:effectLst/>
                <a:uLnTx/>
                <a:uFillTx/>
                <a:latin typeface="Arial"/>
              </a:rPr>
              <a:t>Financial returns must be in line with international risk-reward benchmarks for different sectors and for different parts of the World</a:t>
            </a:r>
          </a:p>
        </p:txBody>
      </p:sp>
      <p:sp>
        <p:nvSpPr>
          <p:cNvPr id="6" name="Slide Number Placeholder 5"/>
          <p:cNvSpPr>
            <a:spLocks noGrp="1"/>
          </p:cNvSpPr>
          <p:nvPr>
            <p:ph type="sldNum" sz="quarter" idx="12"/>
          </p:nvPr>
        </p:nvSpPr>
        <p:spPr/>
        <p:txBody>
          <a:bodyPr/>
          <a:lstStyle/>
          <a:p>
            <a:pPr>
              <a:defRPr/>
            </a:pPr>
            <a:fld id="{3BE908BC-582F-436D-9C1E-35A539DD9BC2}" type="slidenum">
              <a:rPr lang="en-GB" smtClean="0"/>
              <a:pPr>
                <a:defRPr/>
              </a:pPr>
              <a:t>98</a:t>
            </a:fld>
            <a:endParaRPr lang="en-GB"/>
          </a:p>
        </p:txBody>
      </p:sp>
    </p:spTree>
  </p:cSld>
  <p:clrMapOvr>
    <a:masterClrMapping/>
  </p:clrMapOvr>
  <p:timing>
    <p:tnLst>
      <p:par>
        <p:cTn id="1" dur="indefinite" restart="never" nodeType="tmRoot"/>
      </p:par>
    </p:tn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p:txBody>
          <a:bodyPr/>
          <a:lstStyle/>
          <a:p>
            <a:pPr eaLnBrk="1" hangingPunct="1"/>
            <a:r>
              <a:rPr lang="en-US" dirty="0" smtClean="0"/>
              <a:t>Why did Africa not share in that boom?</a:t>
            </a:r>
          </a:p>
        </p:txBody>
      </p:sp>
      <p:sp>
        <p:nvSpPr>
          <p:cNvPr id="23555" name="Rectangle 3"/>
          <p:cNvSpPr>
            <a:spLocks noGrp="1" noChangeArrowheads="1"/>
          </p:cNvSpPr>
          <p:nvPr>
            <p:ph type="body" idx="1"/>
          </p:nvPr>
        </p:nvSpPr>
        <p:spPr/>
        <p:txBody>
          <a:bodyPr/>
          <a:lstStyle/>
          <a:p>
            <a:pPr eaLnBrk="1" hangingPunct="1">
              <a:lnSpc>
                <a:spcPct val="80000"/>
              </a:lnSpc>
            </a:pPr>
            <a:r>
              <a:rPr lang="en-US" sz="2400" dirty="0" smtClean="0"/>
              <a:t>There appears a reluctance to pay real prices for international commodities</a:t>
            </a:r>
          </a:p>
          <a:p>
            <a:pPr eaLnBrk="1" hangingPunct="1">
              <a:lnSpc>
                <a:spcPct val="80000"/>
              </a:lnSpc>
            </a:pPr>
            <a:endParaRPr lang="en-US" sz="2000" dirty="0" smtClean="0"/>
          </a:p>
          <a:p>
            <a:pPr eaLnBrk="1" hangingPunct="1">
              <a:lnSpc>
                <a:spcPct val="80000"/>
              </a:lnSpc>
            </a:pPr>
            <a:r>
              <a:rPr lang="en-US" sz="2400" dirty="0" smtClean="0"/>
              <a:t>As an example, to provide road space for trucks is US$20 per 100 km on the privately funded South African toll roads, </a:t>
            </a:r>
            <a:r>
              <a:rPr lang="en-US" sz="2400" dirty="0" err="1" smtClean="0"/>
              <a:t>vs</a:t>
            </a:r>
            <a:r>
              <a:rPr lang="en-US" sz="2400" dirty="0" smtClean="0"/>
              <a:t> the SADC agreed US$10 per 100 km</a:t>
            </a:r>
          </a:p>
          <a:p>
            <a:pPr eaLnBrk="1" hangingPunct="1">
              <a:lnSpc>
                <a:spcPct val="80000"/>
              </a:lnSpc>
            </a:pPr>
            <a:endParaRPr lang="en-US" sz="2400" dirty="0" smtClean="0"/>
          </a:p>
          <a:p>
            <a:pPr eaLnBrk="1" hangingPunct="1">
              <a:lnSpc>
                <a:spcPct val="80000"/>
              </a:lnSpc>
            </a:pPr>
            <a:r>
              <a:rPr lang="en-US" sz="2400" dirty="0" smtClean="0"/>
              <a:t>South Africa can boast that it has amongst the lowest electricity charges in the World. The consequences are readily apparent.</a:t>
            </a:r>
          </a:p>
          <a:p>
            <a:pPr eaLnBrk="1" hangingPunct="1">
              <a:lnSpc>
                <a:spcPct val="80000"/>
              </a:lnSpc>
              <a:buFontTx/>
              <a:buNone/>
            </a:pPr>
            <a:endParaRPr lang="en-US" sz="2000" dirty="0" smtClean="0"/>
          </a:p>
          <a:p>
            <a:pPr eaLnBrk="1" hangingPunct="1">
              <a:lnSpc>
                <a:spcPct val="80000"/>
              </a:lnSpc>
            </a:pPr>
            <a:r>
              <a:rPr lang="en-US" sz="2400" dirty="0" smtClean="0"/>
              <a:t>Denial of real costs </a:t>
            </a:r>
            <a:r>
              <a:rPr lang="en-US" sz="2400" dirty="0" err="1" smtClean="0"/>
              <a:t>vs</a:t>
            </a:r>
            <a:r>
              <a:rPr lang="en-US" sz="2400" dirty="0" smtClean="0"/>
              <a:t> revenues is ignored at  PPP development peril</a:t>
            </a:r>
            <a:r>
              <a:rPr lang="en-US" sz="1400" dirty="0" smtClean="0"/>
              <a:t> </a:t>
            </a:r>
            <a:r>
              <a:rPr lang="en-US" sz="2400" dirty="0" smtClean="0"/>
              <a:t>!</a:t>
            </a:r>
            <a:endParaRPr lang="en-US" sz="1400" dirty="0" smtClean="0"/>
          </a:p>
          <a:p>
            <a:pPr eaLnBrk="1" hangingPunct="1">
              <a:lnSpc>
                <a:spcPct val="80000"/>
              </a:lnSpc>
            </a:pPr>
            <a:endParaRPr lang="en-US" sz="1400" dirty="0" smtClean="0"/>
          </a:p>
        </p:txBody>
      </p:sp>
      <p:sp>
        <p:nvSpPr>
          <p:cNvPr id="23556" name="Date Placeholder 3"/>
          <p:cNvSpPr>
            <a:spLocks noGrp="1"/>
          </p:cNvSpPr>
          <p:nvPr>
            <p:ph type="dt" sz="quarter" idx="10"/>
          </p:nvPr>
        </p:nvSpPr>
        <p:spPr>
          <a:noFill/>
        </p:spPr>
        <p:txBody>
          <a:bodyPr/>
          <a:lstStyle/>
          <a:p>
            <a:fld id="{7EE16B6A-3F4E-44AD-8AC9-749BAB293374}" type="datetime1">
              <a:rPr lang="en-US" smtClean="0"/>
              <a:t>5/6/2012</a:t>
            </a:fld>
            <a:endParaRPr lang="en-GB" dirty="0"/>
          </a:p>
        </p:txBody>
      </p:sp>
      <p:sp>
        <p:nvSpPr>
          <p:cNvPr id="23557" name="Footer Placeholder 4"/>
          <p:cNvSpPr>
            <a:spLocks noGrp="1"/>
          </p:cNvSpPr>
          <p:nvPr>
            <p:ph type="ftr" sz="quarter" idx="11"/>
          </p:nvPr>
        </p:nvSpPr>
        <p:spPr>
          <a:noFill/>
        </p:spPr>
        <p:txBody>
          <a:bodyPr/>
          <a:lstStyle/>
          <a:p>
            <a:r>
              <a:rPr lang="en-ZA" smtClean="0"/>
              <a:t>SARF_RPF Conference, Fernhill: PMB/Msunduze</a:t>
            </a:r>
            <a:endParaRPr lang="en-GB" dirty="0"/>
          </a:p>
        </p:txBody>
      </p:sp>
      <p:sp>
        <p:nvSpPr>
          <p:cNvPr id="2" name="Slide Number Placeholder 1"/>
          <p:cNvSpPr>
            <a:spLocks noGrp="1"/>
          </p:cNvSpPr>
          <p:nvPr>
            <p:ph type="sldNum" sz="quarter" idx="12"/>
          </p:nvPr>
        </p:nvSpPr>
        <p:spPr/>
        <p:txBody>
          <a:bodyPr/>
          <a:lstStyle/>
          <a:p>
            <a:pPr>
              <a:defRPr/>
            </a:pPr>
            <a:fld id="{C614136F-C5A1-4653-8671-A0E6A56DA9FD}" type="slidenum">
              <a:rPr lang="en-GB" smtClean="0"/>
              <a:pPr>
                <a:defRPr/>
              </a:pPr>
              <a:t>99</a:t>
            </a:fld>
            <a:endParaRPr lang="en-GB"/>
          </a:p>
        </p:txBody>
      </p:sp>
    </p:spTree>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 name="THINKCELLSTATEDONOTDELETE" val="kO7rR8.13UCV3oYc6bma5w"/>
</p:tagLst>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10.xml><?xml version="1.0" encoding="utf-8"?>
<a:theme xmlns:a="http://schemas.openxmlformats.org/drawingml/2006/main" name="6_Custom Design">
  <a:themeElements>
    <a:clrScheme name="6_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6_Custom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6_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6_Custom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6_Custom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6_Custom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6_Custom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6_Custom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6_Custom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6_Custom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6_Custom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6_Custom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6_Custom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6_Custom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11.xml><?xml version="1.0" encoding="utf-8"?>
<a:theme xmlns:a="http://schemas.openxmlformats.org/drawingml/2006/main" name="7_Custom Design">
  <a:themeElements>
    <a:clrScheme name="7_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7_Custom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7_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7_Custom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7_Custom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7_Custom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7_Custom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7_Custom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7_Custom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7_Custom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7_Custom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7_Custom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7_Custom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7_Custom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12.xml><?xml version="1.0" encoding="utf-8"?>
<a:theme xmlns:a="http://schemas.openxmlformats.org/drawingml/2006/main" name="8_Custom Design">
  <a:themeElements>
    <a:clrScheme name="8_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8_Custom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8_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8_Custom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8_Custom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8_Custom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8_Custom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8_Custom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8_Custom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8_Custom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8_Custom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8_Custom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8_Custom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8_Custom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13.xml><?xml version="1.0" encoding="utf-8"?>
<a:theme xmlns:a="http://schemas.openxmlformats.org/drawingml/2006/main" name="9_Custom Design">
  <a:themeElements>
    <a:clrScheme name="7_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7_Custom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7_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7_Custom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7_Custom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7_Custom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7_Custom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7_Custom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7_Custom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7_Custom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7_Custom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7_Custom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7_Custom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7_Custom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14.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0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Custom Design">
  <a:themeElements>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Custom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Custom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Custom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Custom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Custom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Custom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Custom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Custom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Custom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Custom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Custom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Custom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1_Custom Design">
  <a:themeElements>
    <a:clrScheme name="1_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1_Custom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1_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Custom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Custom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Custom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Custom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Custom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Custom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Custom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Custom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Custom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Custom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Custom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2_Custom Design">
  <a:themeElements>
    <a:clrScheme name="2_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2_Custom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2_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2_Custom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2_Custom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2_Custom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2_Custom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2_Custom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2_Custom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2_Custom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2_Custom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2_Custom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2_Custom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2_Custom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11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3_Custom Design">
  <a:themeElements>
    <a:clrScheme name="3_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3_Custom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3_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3_Custom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3_Custom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3_Custom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3_Custom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3_Custom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3_Custom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3_Custom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3_Custom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3_Custom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3_Custom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3_Custom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8.xml><?xml version="1.0" encoding="utf-8"?>
<a:theme xmlns:a="http://schemas.openxmlformats.org/drawingml/2006/main" name="4_Custom Design">
  <a:themeElements>
    <a:clrScheme name="4_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4_Custom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4_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4_Custom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4_Custom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4_Custom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4_Custom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4_Custom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4_Custom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4_Custom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4_Custom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4_Custom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4_Custom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4_Custom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9.xml><?xml version="1.0" encoding="utf-8"?>
<a:theme xmlns:a="http://schemas.openxmlformats.org/drawingml/2006/main" name="5_Custom Design">
  <a:themeElements>
    <a:clrScheme name="5_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5_Custom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5_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5_Custom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5_Custom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5_Custom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5_Custom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5_Custom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5_Custom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5_Custom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5_Custom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5_Custom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5_Custom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5_Custom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otalTime>1551</TotalTime>
  <Words>10368</Words>
  <Application>Microsoft Office PowerPoint</Application>
  <PresentationFormat>On-screen Show (4:3)</PresentationFormat>
  <Paragraphs>1774</Paragraphs>
  <Slides>138</Slides>
  <Notes>131</Notes>
  <HiddenSlides>0</HiddenSlides>
  <MMClips>0</MMClips>
  <ScaleCrop>false</ScaleCrop>
  <HeadingPairs>
    <vt:vector size="6" baseType="variant">
      <vt:variant>
        <vt:lpstr>Theme</vt:lpstr>
      </vt:variant>
      <vt:variant>
        <vt:i4>13</vt:i4>
      </vt:variant>
      <vt:variant>
        <vt:lpstr>Embedded OLE Servers</vt:lpstr>
      </vt:variant>
      <vt:variant>
        <vt:i4>0</vt:i4>
      </vt:variant>
      <vt:variant>
        <vt:lpstr>Slide Titles</vt:lpstr>
      </vt:variant>
      <vt:variant>
        <vt:i4>138</vt:i4>
      </vt:variant>
    </vt:vector>
  </HeadingPairs>
  <TitlesOfParts>
    <vt:vector size="151" baseType="lpstr">
      <vt:lpstr>Default Design</vt:lpstr>
      <vt:lpstr>10_Custom Design</vt:lpstr>
      <vt:lpstr>Custom Design</vt:lpstr>
      <vt:lpstr>1_Custom Design</vt:lpstr>
      <vt:lpstr>2_Custom Design</vt:lpstr>
      <vt:lpstr>11_Custom Design</vt:lpstr>
      <vt:lpstr>3_Custom Design</vt:lpstr>
      <vt:lpstr>4_Custom Design</vt:lpstr>
      <vt:lpstr>5_Custom Design</vt:lpstr>
      <vt:lpstr>6_Custom Design</vt:lpstr>
      <vt:lpstr>7_Custom Design</vt:lpstr>
      <vt:lpstr>8_Custom Design</vt:lpstr>
      <vt:lpstr>9_Custom Design</vt:lpstr>
      <vt:lpstr>Road Needs in South Africa (and how to finance them)  </vt:lpstr>
      <vt:lpstr>What is sustainability?</vt:lpstr>
      <vt:lpstr>Real Gross Fixed Capital Formation by General Government and Public Corporations on Economic and Social Infrastructure, 1946 -2007 (Rm) </vt:lpstr>
      <vt:lpstr>Strategic road network of South Africa (SANRAL: 2005) </vt:lpstr>
      <vt:lpstr>Condition of Roads Serving an Economic &amp; Social purpose (generally provincial)</vt:lpstr>
      <vt:lpstr>A provincial response (PIG)</vt:lpstr>
      <vt:lpstr>The Municipal Infrastructure Grant (MIG) for Social Infrastructure in general (competing alternatives)</vt:lpstr>
      <vt:lpstr>Chasing Moving Targets </vt:lpstr>
      <vt:lpstr>Capital revenue source by municipal category (for South Africa)</vt:lpstr>
      <vt:lpstr>Budgeted vs. Modelled roads operating expenditure by municipal category (for South Africa)</vt:lpstr>
      <vt:lpstr>PPP Funding Options practiced in SADC</vt:lpstr>
      <vt:lpstr>World Oil Production Forecast</vt:lpstr>
      <vt:lpstr>Transport Energy Efficiency</vt:lpstr>
      <vt:lpstr>PowerPoint Presentation</vt:lpstr>
      <vt:lpstr>PowerPoint Presentation</vt:lpstr>
      <vt:lpstr>PowerPoint Presentation</vt:lpstr>
      <vt:lpstr>Indicators, baseline, targets, resources and funding </vt:lpstr>
      <vt:lpstr>Indicators, baseline, targets, resources and funding </vt:lpstr>
      <vt:lpstr>PowerPoint Presentation</vt:lpstr>
      <vt:lpstr>Current Seminal Documents for Africa</vt:lpstr>
      <vt:lpstr>Fundamental Findings: OECD</vt:lpstr>
      <vt:lpstr>PowerPoint Presentation</vt:lpstr>
      <vt:lpstr>Where does South Africa stand…..</vt:lpstr>
      <vt:lpstr>Generic observations</vt:lpstr>
      <vt:lpstr>Fundamental Closing Thoughts</vt:lpstr>
      <vt:lpstr>Takeaway</vt:lpstr>
      <vt:lpstr>Thank you</vt:lpstr>
      <vt:lpstr>Contact Details</vt:lpstr>
      <vt:lpstr>Drivers of Road Provision</vt:lpstr>
      <vt:lpstr>An indication of viability for self sustaining projects</vt:lpstr>
      <vt:lpstr>Finding ways for sustainable funding</vt:lpstr>
      <vt:lpstr>Which instrument for which aspect?</vt:lpstr>
      <vt:lpstr>What is sustainable? What is ‘sustainable’?</vt:lpstr>
      <vt:lpstr>Some personal views</vt:lpstr>
      <vt:lpstr>Structural weaknesses/flaws</vt:lpstr>
      <vt:lpstr>Fundamental</vt:lpstr>
      <vt:lpstr>The Global Village</vt:lpstr>
      <vt:lpstr>The Problem, internationally</vt:lpstr>
      <vt:lpstr>The European Deliverables</vt:lpstr>
      <vt:lpstr>Fundamental Findings: World Bank</vt:lpstr>
      <vt:lpstr>Fundamental Findings: OECD</vt:lpstr>
      <vt:lpstr>Fundamental Findings: OECD</vt:lpstr>
      <vt:lpstr>Dilemma - Justifying investments</vt:lpstr>
      <vt:lpstr>SADC Intra Regional Traffic movement</vt:lpstr>
      <vt:lpstr>The Problem, for Africa</vt:lpstr>
      <vt:lpstr>The African Deliverables</vt:lpstr>
      <vt:lpstr>Thank you for your attention….</vt:lpstr>
      <vt:lpstr>The State of South Africa’s Transport Networks</vt:lpstr>
      <vt:lpstr>Volume 3: Emerging Markets – New hubs, new spokes, new industry leaders?</vt:lpstr>
      <vt:lpstr>South Africa’s logistic competitors</vt:lpstr>
      <vt:lpstr>PowerPoint Presentation</vt:lpstr>
      <vt:lpstr> We (the IRF) have compiled data from different sources at international and intergovernmental levels in order to produce this year’s edition. Herewith is a shortlist: </vt:lpstr>
      <vt:lpstr>There the good news ends…..</vt:lpstr>
      <vt:lpstr>Generic observations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What is the commonality of these seven countries?</vt:lpstr>
      <vt:lpstr>The competing countries’ World logistics ratings</vt:lpstr>
      <vt:lpstr>Volume 3: Emerging Markets – New hubs, new spokes, new industry leaders?</vt:lpstr>
      <vt:lpstr>There the good news appears to end…..</vt:lpstr>
      <vt:lpstr>Current Seminal Documents for Africa</vt:lpstr>
      <vt:lpstr>Generic observations</vt:lpstr>
      <vt:lpstr>PowerPoint Presentation</vt:lpstr>
      <vt:lpstr>PowerPoint Presentation</vt:lpstr>
      <vt:lpstr>PowerPoint Presentation</vt:lpstr>
      <vt:lpstr>From the OECD….amongst 15 policy statements</vt:lpstr>
      <vt:lpstr>Fundamental Findings: World Bank</vt:lpstr>
      <vt:lpstr>PowerPoint Presentation</vt:lpstr>
      <vt:lpstr>Dilemma - Justifying investments</vt:lpstr>
      <vt:lpstr>The Theoretical Problem, for Africa</vt:lpstr>
      <vt:lpstr>The Practical Problem, for Africa</vt:lpstr>
      <vt:lpstr>Dilemma 1 - Justifying investments</vt:lpstr>
      <vt:lpstr>Dilemma 2 – Finding ways for sustainable funding</vt:lpstr>
      <vt:lpstr>Options practiced in SADC</vt:lpstr>
      <vt:lpstr>An indication of viability for self sustaining projects</vt:lpstr>
      <vt:lpstr>Dilemma 3 – Who is responsible?</vt:lpstr>
      <vt:lpstr>Dilemma 4 – How to tackle negative spill-overs</vt:lpstr>
      <vt:lpstr>Southern Africa still has the commodities! and other potential…particularly rail</vt:lpstr>
      <vt:lpstr>PowerPoint Presentation</vt:lpstr>
      <vt:lpstr>African Economic Outlook and Development Challenges … 1</vt:lpstr>
      <vt:lpstr>Dilemma 5 – How do we ensure political acceptance of the need for acceptable maintenance?</vt:lpstr>
      <vt:lpstr>Approaches for involving the private sector in the development of transportation projects, including:</vt:lpstr>
      <vt:lpstr>Which instrument for which aspect?</vt:lpstr>
      <vt:lpstr>Which instrument for which aspect?</vt:lpstr>
      <vt:lpstr>Which instrument for which aspect?</vt:lpstr>
      <vt:lpstr>Which instrument for which aspect?</vt:lpstr>
      <vt:lpstr>Which instrument for which aspect?</vt:lpstr>
      <vt:lpstr>Which instrument for which aspect?</vt:lpstr>
      <vt:lpstr>Which instrument for which aspect?</vt:lpstr>
      <vt:lpstr>Financial Partnerships, including PPP’s</vt:lpstr>
      <vt:lpstr>PRIVATE-SECTOR FUNDING - EMERGING MARKETS</vt:lpstr>
      <vt:lpstr>PRIVATE SECTOR FUNDING-EMERGING MARKETS</vt:lpstr>
      <vt:lpstr>Lessons from World experience</vt:lpstr>
      <vt:lpstr>Why did Africa not share in that boom?</vt:lpstr>
      <vt:lpstr>How do we get there?</vt:lpstr>
      <vt:lpstr>How do we get there?</vt:lpstr>
      <vt:lpstr>Thank you for your attention….</vt:lpstr>
      <vt:lpstr>Roads come in three’s</vt:lpstr>
      <vt:lpstr>Road financing</vt:lpstr>
      <vt:lpstr>What does transport do?</vt:lpstr>
      <vt:lpstr>Leading to one fundamental</vt:lpstr>
      <vt:lpstr>Main mode of travel to work (Source: National Household Travel Survey,DoT, 2005)</vt:lpstr>
      <vt:lpstr>How will these modes shift in a time of liquid energy scarcity?</vt:lpstr>
      <vt:lpstr>Fundamental #1</vt:lpstr>
      <vt:lpstr>Fundamental #2</vt:lpstr>
      <vt:lpstr>Fundamental #3 (from the OECD)</vt:lpstr>
      <vt:lpstr>Fundamental #4</vt:lpstr>
      <vt:lpstr>Fundamental #5</vt:lpstr>
      <vt:lpstr>Fundamental #6</vt:lpstr>
      <vt:lpstr>Fundamental #7</vt:lpstr>
      <vt:lpstr>Concluding Summary</vt:lpstr>
      <vt:lpstr>Funding flows</vt:lpstr>
      <vt:lpstr>Bus fleet</vt:lpstr>
      <vt:lpstr>Commuter rail</vt:lpstr>
      <vt:lpstr>Taxi recapitalisation</vt:lpstr>
      <vt:lpstr>An indication of viability for self sustaining projects</vt:lpstr>
      <vt:lpstr>Dilemma 3 – Who is responsible?</vt:lpstr>
      <vt:lpstr>Dilemma 4 – How to tackle negative spill-overs</vt:lpstr>
      <vt:lpstr>Dilemma 5 – How do we ensure political acceptance of the need for acceptable maintenance?</vt:lpstr>
      <vt:lpstr>Approaches for involving the private sector in the development of transportation projects, including:</vt:lpstr>
      <vt:lpstr>Which instrument for which aspect?</vt:lpstr>
      <vt:lpstr>Which instrument for which aspect?</vt:lpstr>
      <vt:lpstr>Which instrument for which aspect?</vt:lpstr>
      <vt:lpstr>Which instrument for which aspect?</vt:lpstr>
      <vt:lpstr>Which instrument for which aspect?</vt:lpstr>
      <vt:lpstr>Which instrument for which aspect?</vt:lpstr>
      <vt:lpstr>Which instrument for which aspect?</vt:lpstr>
      <vt:lpstr>Financial Partnerships, including PPP’s</vt:lpstr>
      <vt:lpstr>PRIVATE-SECTOR FUNDING - EMERGING MARKETS</vt:lpstr>
      <vt:lpstr>PRIVATE SECTOR FUNDING-EMERGING MARKETS</vt:lpstr>
      <vt:lpstr>Lessons from World experience</vt:lpstr>
      <vt:lpstr>Current Seminal Documents for Africa</vt:lpstr>
      <vt:lpstr>PowerPoint Presentation</vt:lpstr>
    </vt:vector>
  </TitlesOfParts>
  <Company>icandi interactive</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icandi interactive</dc:creator>
  <cp:lastModifiedBy>Peter Copley</cp:lastModifiedBy>
  <cp:revision>123</cp:revision>
  <dcterms:created xsi:type="dcterms:W3CDTF">2007-02-16T07:25:12Z</dcterms:created>
  <dcterms:modified xsi:type="dcterms:W3CDTF">2012-05-06T16:45:48Z</dcterms:modified>
</cp:coreProperties>
</file>