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3" r:id="rId4"/>
    <p:sldId id="264" r:id="rId5"/>
    <p:sldId id="265" r:id="rId6"/>
    <p:sldId id="26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819A"/>
    <a:srgbClr val="014167"/>
    <a:srgbClr val="D4AF37"/>
    <a:srgbClr val="A97142"/>
    <a:srgbClr val="AAA9AD"/>
    <a:srgbClr val="FFD700"/>
    <a:srgbClr val="008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8817D-E6D3-477F-973C-5C267AC909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3D6232-5095-4001-8FDD-B93F395909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4201F8-AF54-473C-9282-C6DE95151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401AC-DA64-4E65-BE54-D9835DE281BC}" type="datetimeFigureOut">
              <a:rPr lang="en-ZA" smtClean="0"/>
              <a:t>2021/08/14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BF7E13-A5B5-4D3C-BAAA-B58FEE180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737390-A6BF-4F75-AE86-1C9979B92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56E52-4DA0-441B-B266-4A8E14D3BC8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62193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35FCA-A8E9-4F75-AFAA-A7E2D6435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9D6C65-1B4C-44BD-9C28-458677F433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8452F-8287-4CBC-8412-EA56A6AFD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401AC-DA64-4E65-BE54-D9835DE281BC}" type="datetimeFigureOut">
              <a:rPr lang="en-ZA" smtClean="0"/>
              <a:t>2021/08/14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43B27E-C903-4FDA-AEB8-FC1432A90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7A030-391B-46E7-BA39-6773DADBC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56E52-4DA0-441B-B266-4A8E14D3BC8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42368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3BEFC9-D4D8-44FB-B1E4-FAB5712EC6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3BCC2A-4547-4709-9FE1-3D71E1696C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8314B-330E-4BDE-AD3C-EA0122CC8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401AC-DA64-4E65-BE54-D9835DE281BC}" type="datetimeFigureOut">
              <a:rPr lang="en-ZA" smtClean="0"/>
              <a:t>2021/08/14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2FD0B-3B55-4C31-AE96-367FDEB3C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41248-8603-4463-A2CF-35420248B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56E52-4DA0-441B-B266-4A8E14D3BC8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59411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BDD9D-D67A-49D4-BE2B-7432A669F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4E075-FFAF-498C-B70C-EA60DAE78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7492ED-A154-484F-93CB-5ACF71C94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401AC-DA64-4E65-BE54-D9835DE281BC}" type="datetimeFigureOut">
              <a:rPr lang="en-ZA" smtClean="0"/>
              <a:t>2021/08/14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9CE362-7B3E-47AB-ADE3-24452C88B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EAD348-3BF6-48D0-9A25-D728BDA39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56E52-4DA0-441B-B266-4A8E14D3BC8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3567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1E038-7AC7-4191-BC77-48A14A8BB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CBE7BE-367D-46D3-93DA-E0C16B7129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74C175-DDBC-40A5-B28A-2A47B5ECA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401AC-DA64-4E65-BE54-D9835DE281BC}" type="datetimeFigureOut">
              <a:rPr lang="en-ZA" smtClean="0"/>
              <a:t>2021/08/14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7FBBF-8FFC-4768-AEBC-ED0E9EA19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3C4CF-DE60-42EF-99EB-9328878A0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56E52-4DA0-441B-B266-4A8E14D3BC8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9558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12408-378B-4789-8DCA-8CBF9DB08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52428-F631-4952-9972-E9678AE723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70809A-7E8D-480A-AD9A-FC88D0F030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9C3000-78D6-4C4C-80F8-84DD3B5C9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401AC-DA64-4E65-BE54-D9835DE281BC}" type="datetimeFigureOut">
              <a:rPr lang="en-ZA" smtClean="0"/>
              <a:t>2021/08/14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B88947-D9FE-4831-BA92-DBDABDF9F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EA51F3-D7B1-4C8C-BB3D-AC3DAD935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56E52-4DA0-441B-B266-4A8E14D3BC8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84184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B0D63-C4A7-479D-B034-96FC9AA35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A518E1-8BF1-4C7D-9B44-5E70C952A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E49AEA-5BC6-4BBB-B0DE-93157B54C3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3E5A68-123B-43DE-A734-08A89DBE58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5E9999-9FF0-40D4-BF32-40614215BD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661707-D5C8-441E-A3FA-73A92A81E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401AC-DA64-4E65-BE54-D9835DE281BC}" type="datetimeFigureOut">
              <a:rPr lang="en-ZA" smtClean="0"/>
              <a:t>2021/08/14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B3B069-5C4B-4CBE-BBB1-10B73716C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EEDB9B-519C-4CE2-AAAD-FBB1A39B7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56E52-4DA0-441B-B266-4A8E14D3BC8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72613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A019B-0A14-4EDA-B2A4-B09FD9157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9148AD-0A10-4B72-B475-DC2E2AECD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401AC-DA64-4E65-BE54-D9835DE281BC}" type="datetimeFigureOut">
              <a:rPr lang="en-ZA" smtClean="0"/>
              <a:t>2021/08/14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C87ACD-3A88-44C9-8FF4-4141DCEDF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5F7D89-14AF-456B-A389-DA8101443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56E52-4DA0-441B-B266-4A8E14D3BC8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34517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CFB397-63DE-47C5-A049-FA8F049C9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401AC-DA64-4E65-BE54-D9835DE281BC}" type="datetimeFigureOut">
              <a:rPr lang="en-ZA" smtClean="0"/>
              <a:t>2021/08/14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ECA249-650B-4D1D-A014-C6BC607A3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1175CE-EE6B-4C03-8BBC-CEC54E6D5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56E52-4DA0-441B-B266-4A8E14D3BC8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03360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6784E-F217-41FB-A6CF-4C6085377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4C3E4-BB5B-4572-984B-603F72070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A2B6BD-165B-4BA3-AC43-73563BEB04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B60D29-5D6F-41FF-94E8-7ECD14E3E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401AC-DA64-4E65-BE54-D9835DE281BC}" type="datetimeFigureOut">
              <a:rPr lang="en-ZA" smtClean="0"/>
              <a:t>2021/08/14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FCC052-A8F3-4EC0-BCB9-63F369F42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8722FE-37D8-41BD-A77B-22421F9C2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56E52-4DA0-441B-B266-4A8E14D3BC8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7030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1F30A-4BE6-4CA2-AD28-92CA0A749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017073-8721-40AD-83BD-F32EE4096E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66FA7C-D3BB-49E4-89ED-E026778AAA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632645-E14D-4B9D-B30E-C0EC1F538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401AC-DA64-4E65-BE54-D9835DE281BC}" type="datetimeFigureOut">
              <a:rPr lang="en-ZA" smtClean="0"/>
              <a:t>2021/08/14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B6B74D-0770-4D73-B0AD-43F7926B4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FF4AFF-1A50-4660-ABD3-290A1F746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56E52-4DA0-441B-B266-4A8E14D3BC8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35415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36885E-9B6E-4AA7-A015-88B69FEAA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5204E4-ABD2-4747-AA5D-AB4B36BAB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1D38B-36A0-492C-9827-B905AB2EDD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401AC-DA64-4E65-BE54-D9835DE281BC}" type="datetimeFigureOut">
              <a:rPr lang="en-ZA" smtClean="0"/>
              <a:t>2021/08/14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65B9F-2B0F-41F7-9ED2-E5196B8FC8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D43A7D-1F70-4700-9560-4688514915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56E52-4DA0-441B-B266-4A8E14D3BC8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50160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3" Type="http://schemas.openxmlformats.org/officeDocument/2006/relationships/image" Target="../media/image5.svg"/><Relationship Id="rId21" Type="http://schemas.openxmlformats.org/officeDocument/2006/relationships/image" Target="../media/image23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23" Type="http://schemas.openxmlformats.org/officeDocument/2006/relationships/image" Target="../media/image25.svg"/><Relationship Id="rId10" Type="http://schemas.openxmlformats.org/officeDocument/2006/relationships/image" Target="../media/image12.png"/><Relationship Id="rId19" Type="http://schemas.openxmlformats.org/officeDocument/2006/relationships/image" Target="../media/image21.sv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A2EF79C2-1869-4DBB-AE23-4F41B39B9D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t="11044" r="2197" b="11246"/>
          <a:stretch/>
        </p:blipFill>
        <p:spPr>
          <a:xfrm>
            <a:off x="277090" y="757382"/>
            <a:ext cx="11647055" cy="532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023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3C82728-449A-4743-BA88-A4868120E5AF}"/>
              </a:ext>
            </a:extLst>
          </p:cNvPr>
          <p:cNvSpPr/>
          <p:nvPr/>
        </p:nvSpPr>
        <p:spPr>
          <a:xfrm>
            <a:off x="0" y="196757"/>
            <a:ext cx="12192000" cy="841615"/>
          </a:xfrm>
          <a:prstGeom prst="rect">
            <a:avLst/>
          </a:prstGeom>
          <a:solidFill>
            <a:srgbClr val="0141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92D061-C794-42DF-840A-BCB82FF35975}"/>
              </a:ext>
            </a:extLst>
          </p:cNvPr>
          <p:cNvSpPr txBox="1"/>
          <p:nvPr/>
        </p:nvSpPr>
        <p:spPr>
          <a:xfrm>
            <a:off x="539350" y="297425"/>
            <a:ext cx="11062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Call for Papers</a:t>
            </a:r>
            <a:endParaRPr lang="en-ZA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5E3DFD-174F-4B4B-8A5E-D497C20DA7F4}"/>
              </a:ext>
            </a:extLst>
          </p:cNvPr>
          <p:cNvSpPr txBox="1"/>
          <p:nvPr/>
        </p:nvSpPr>
        <p:spPr>
          <a:xfrm>
            <a:off x="539350" y="1172596"/>
            <a:ext cx="1106262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i="0" u="none" strike="noStrike" dirty="0">
                <a:solidFill>
                  <a:srgbClr val="014167"/>
                </a:solidFill>
                <a:effectLst/>
                <a:latin typeface="Century Gothic" panose="020B0502020202020204" pitchFamily="34" charset="0"/>
              </a:rPr>
              <a:t>Speaker Focus Areas</a:t>
            </a:r>
          </a:p>
          <a:p>
            <a:endParaRPr lang="en-GB" sz="1200" b="1" i="0" u="none" strike="noStrike" dirty="0">
              <a:solidFill>
                <a:srgbClr val="014167"/>
              </a:solidFill>
              <a:effectLst/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solidFill>
                  <a:srgbClr val="014167"/>
                </a:solidFill>
                <a:effectLst/>
                <a:latin typeface="Century Gothic" panose="020B0502020202020204" pitchFamily="34" charset="0"/>
              </a:rPr>
              <a:t>Determination of roads needs and financing mechanisms.</a:t>
            </a:r>
            <a:endParaRPr lang="en-GB" sz="2400" dirty="0">
              <a:solidFill>
                <a:srgbClr val="014167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solidFill>
                  <a:srgbClr val="014167"/>
                </a:solidFill>
                <a:effectLst/>
                <a:latin typeface="Century Gothic" panose="020B0502020202020204" pitchFamily="34" charset="0"/>
              </a:rPr>
              <a:t>Preserving Africa's road assets.</a:t>
            </a:r>
            <a:endParaRPr lang="en-GB" sz="2400" dirty="0">
              <a:solidFill>
                <a:srgbClr val="014167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solidFill>
                  <a:srgbClr val="014167"/>
                </a:solidFill>
                <a:effectLst/>
                <a:latin typeface="Century Gothic" panose="020B0502020202020204" pitchFamily="34" charset="0"/>
              </a:rPr>
              <a:t>Safe and efficient transport by road.</a:t>
            </a:r>
            <a:endParaRPr lang="en-GB" sz="2400" dirty="0">
              <a:solidFill>
                <a:srgbClr val="014167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solidFill>
                  <a:srgbClr val="014167"/>
                </a:solidFill>
                <a:effectLst/>
                <a:latin typeface="Century Gothic" panose="020B0502020202020204" pitchFamily="34" charset="0"/>
              </a:rPr>
              <a:t>Innovative practices to optimise road networks.</a:t>
            </a:r>
            <a:endParaRPr lang="en-GB" sz="2400" dirty="0">
              <a:solidFill>
                <a:srgbClr val="014167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solidFill>
                  <a:srgbClr val="014167"/>
                </a:solidFill>
                <a:effectLst/>
                <a:latin typeface="Century Gothic" panose="020B0502020202020204" pitchFamily="34" charset="0"/>
              </a:rPr>
              <a:t>Roads and the environment.</a:t>
            </a:r>
            <a:endParaRPr lang="en-GB" sz="2400" dirty="0">
              <a:solidFill>
                <a:srgbClr val="014167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solidFill>
                  <a:srgbClr val="014167"/>
                </a:solidFill>
                <a:effectLst/>
                <a:latin typeface="Century Gothic" panose="020B0502020202020204" pitchFamily="34" charset="0"/>
              </a:rPr>
              <a:t>The role of low volume roads in rural connectivity.</a:t>
            </a:r>
            <a:endParaRPr lang="en-GB" sz="2400" dirty="0">
              <a:solidFill>
                <a:srgbClr val="014167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solidFill>
                  <a:srgbClr val="014167"/>
                </a:solidFill>
                <a:effectLst/>
                <a:latin typeface="Century Gothic" panose="020B0502020202020204" pitchFamily="34" charset="0"/>
              </a:rPr>
              <a:t>Capacity development in the roads sector.</a:t>
            </a:r>
            <a:endParaRPr lang="en-GB" sz="2400" dirty="0">
              <a:solidFill>
                <a:srgbClr val="014167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solidFill>
                  <a:srgbClr val="014167"/>
                </a:solidFill>
                <a:effectLst/>
                <a:latin typeface="Century Gothic" panose="020B0502020202020204" pitchFamily="34" charset="0"/>
              </a:rPr>
              <a:t>Any other suitable papers that may not fit into the above sub-themes.</a:t>
            </a:r>
            <a:endParaRPr lang="en-GB" sz="2400" dirty="0">
              <a:solidFill>
                <a:srgbClr val="014167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CE2D59F-985B-419B-851B-67EC502CAA4A}"/>
              </a:ext>
            </a:extLst>
          </p:cNvPr>
          <p:cNvGrpSpPr/>
          <p:nvPr/>
        </p:nvGrpSpPr>
        <p:grpSpPr>
          <a:xfrm>
            <a:off x="8301321" y="240266"/>
            <a:ext cx="3535546" cy="754595"/>
            <a:chOff x="726061" y="5259897"/>
            <a:chExt cx="3535546" cy="754595"/>
          </a:xfrm>
        </p:grpSpPr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6733CBC0-BD27-4FCF-ADA4-0C5B7EA97A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061" y="5259897"/>
              <a:ext cx="856279" cy="754595"/>
            </a:xfrm>
            <a:prstGeom prst="rect">
              <a:avLst/>
            </a:prstGeom>
          </p:spPr>
        </p:pic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98D997A-1A7D-4651-B3C5-70F6501CD7D4}"/>
                </a:ext>
              </a:extLst>
            </p:cNvPr>
            <p:cNvSpPr/>
            <p:nvPr/>
          </p:nvSpPr>
          <p:spPr>
            <a:xfrm>
              <a:off x="1610687" y="5259897"/>
              <a:ext cx="2298584" cy="754595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E5102FC-4841-4D90-8521-54C5AAB6DEE7}"/>
                </a:ext>
              </a:extLst>
            </p:cNvPr>
            <p:cNvSpPr txBox="1"/>
            <p:nvPr/>
          </p:nvSpPr>
          <p:spPr>
            <a:xfrm>
              <a:off x="1291904" y="5317827"/>
              <a:ext cx="29697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DEADLINE:</a:t>
              </a:r>
            </a:p>
            <a:p>
              <a:pPr algn="ctr"/>
              <a:r>
                <a:rPr lang="en-GB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30 November 2021</a:t>
              </a:r>
              <a:endParaRPr lang="en-ZA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5845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3C82728-449A-4743-BA88-A4868120E5AF}"/>
              </a:ext>
            </a:extLst>
          </p:cNvPr>
          <p:cNvSpPr/>
          <p:nvPr/>
        </p:nvSpPr>
        <p:spPr>
          <a:xfrm>
            <a:off x="0" y="196757"/>
            <a:ext cx="12192000" cy="841615"/>
          </a:xfrm>
          <a:prstGeom prst="rect">
            <a:avLst/>
          </a:prstGeom>
          <a:solidFill>
            <a:srgbClr val="0141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92D061-C794-42DF-840A-BCB82FF35975}"/>
              </a:ext>
            </a:extLst>
          </p:cNvPr>
          <p:cNvSpPr txBox="1"/>
          <p:nvPr/>
        </p:nvSpPr>
        <p:spPr>
          <a:xfrm>
            <a:off x="539350" y="297425"/>
            <a:ext cx="11062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Call for Papers</a:t>
            </a:r>
            <a:endParaRPr lang="en-ZA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5E3DFD-174F-4B4B-8A5E-D497C20DA7F4}"/>
              </a:ext>
            </a:extLst>
          </p:cNvPr>
          <p:cNvSpPr txBox="1"/>
          <p:nvPr/>
        </p:nvSpPr>
        <p:spPr>
          <a:xfrm>
            <a:off x="539350" y="1172596"/>
            <a:ext cx="11062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i="0" u="none" strike="noStrike" dirty="0">
                <a:solidFill>
                  <a:srgbClr val="014167"/>
                </a:solidFill>
                <a:effectLst/>
                <a:latin typeface="Century Gothic" panose="020B0502020202020204" pitchFamily="34" charset="0"/>
              </a:rPr>
              <a:t>Important Dates</a:t>
            </a:r>
          </a:p>
          <a:p>
            <a:endParaRPr lang="en-GB" sz="1200" b="1" i="0" u="none" strike="noStrike" dirty="0">
              <a:solidFill>
                <a:srgbClr val="014167"/>
              </a:solidFill>
              <a:effectLst/>
              <a:latin typeface="Century Gothic" panose="020B0502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CE2D59F-985B-419B-851B-67EC502CAA4A}"/>
              </a:ext>
            </a:extLst>
          </p:cNvPr>
          <p:cNvGrpSpPr/>
          <p:nvPr/>
        </p:nvGrpSpPr>
        <p:grpSpPr>
          <a:xfrm>
            <a:off x="8301321" y="240266"/>
            <a:ext cx="3535546" cy="754595"/>
            <a:chOff x="726061" y="5259897"/>
            <a:chExt cx="3535546" cy="754595"/>
          </a:xfrm>
        </p:grpSpPr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6733CBC0-BD27-4FCF-ADA4-0C5B7EA97A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061" y="5259897"/>
              <a:ext cx="856279" cy="754595"/>
            </a:xfrm>
            <a:prstGeom prst="rect">
              <a:avLst/>
            </a:prstGeom>
          </p:spPr>
        </p:pic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98D997A-1A7D-4651-B3C5-70F6501CD7D4}"/>
                </a:ext>
              </a:extLst>
            </p:cNvPr>
            <p:cNvSpPr/>
            <p:nvPr/>
          </p:nvSpPr>
          <p:spPr>
            <a:xfrm>
              <a:off x="1610687" y="5259897"/>
              <a:ext cx="2298584" cy="754595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E5102FC-4841-4D90-8521-54C5AAB6DEE7}"/>
                </a:ext>
              </a:extLst>
            </p:cNvPr>
            <p:cNvSpPr txBox="1"/>
            <p:nvPr/>
          </p:nvSpPr>
          <p:spPr>
            <a:xfrm>
              <a:off x="1291904" y="5317827"/>
              <a:ext cx="29697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DEADLINE:</a:t>
              </a:r>
            </a:p>
            <a:p>
              <a:pPr algn="ctr"/>
              <a:r>
                <a:rPr lang="en-GB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30 November 2021</a:t>
              </a:r>
              <a:endParaRPr lang="en-ZA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122D3DE-B892-40FD-8C67-A045D70D73F5}"/>
              </a:ext>
            </a:extLst>
          </p:cNvPr>
          <p:cNvSpPr/>
          <p:nvPr/>
        </p:nvSpPr>
        <p:spPr>
          <a:xfrm>
            <a:off x="662730" y="1880482"/>
            <a:ext cx="2667699" cy="1140902"/>
          </a:xfrm>
          <a:prstGeom prst="roundRect">
            <a:avLst/>
          </a:prstGeom>
          <a:solidFill>
            <a:srgbClr val="008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ECD552A-CA50-4BB2-89C0-3A67D1FF9C21}"/>
              </a:ext>
            </a:extLst>
          </p:cNvPr>
          <p:cNvSpPr/>
          <p:nvPr/>
        </p:nvSpPr>
        <p:spPr>
          <a:xfrm>
            <a:off x="3419912" y="1880482"/>
            <a:ext cx="2667699" cy="1140902"/>
          </a:xfrm>
          <a:prstGeom prst="roundRect">
            <a:avLst/>
          </a:prstGeom>
          <a:solidFill>
            <a:srgbClr val="008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18B7528-DD11-477F-BDF0-7C9479E02FE6}"/>
              </a:ext>
            </a:extLst>
          </p:cNvPr>
          <p:cNvSpPr/>
          <p:nvPr/>
        </p:nvSpPr>
        <p:spPr>
          <a:xfrm>
            <a:off x="6177094" y="1880482"/>
            <a:ext cx="2667699" cy="1140902"/>
          </a:xfrm>
          <a:prstGeom prst="roundRect">
            <a:avLst/>
          </a:prstGeom>
          <a:solidFill>
            <a:srgbClr val="008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76F1F56-0DC1-4ABD-9EEA-421588474406}"/>
              </a:ext>
            </a:extLst>
          </p:cNvPr>
          <p:cNvSpPr/>
          <p:nvPr/>
        </p:nvSpPr>
        <p:spPr>
          <a:xfrm>
            <a:off x="8934275" y="1880482"/>
            <a:ext cx="2667699" cy="1140902"/>
          </a:xfrm>
          <a:prstGeom prst="roundRect">
            <a:avLst/>
          </a:prstGeom>
          <a:solidFill>
            <a:srgbClr val="008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3FC2EC-DEF3-4927-B99F-869CED4FCFBE}"/>
              </a:ext>
            </a:extLst>
          </p:cNvPr>
          <p:cNvSpPr txBox="1"/>
          <p:nvPr/>
        </p:nvSpPr>
        <p:spPr>
          <a:xfrm>
            <a:off x="746620" y="1921079"/>
            <a:ext cx="249991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Century Gothic" panose="020B0502020202020204" pitchFamily="34" charset="0"/>
              </a:rPr>
              <a:t>30 November 2021</a:t>
            </a:r>
          </a:p>
          <a:p>
            <a:pPr algn="ctr"/>
            <a:endParaRPr lang="en-GB" sz="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Call for Papers Deadline</a:t>
            </a:r>
            <a:endParaRPr lang="en-ZA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C6464E-CA4C-43D8-B251-37F72D6D5FA8}"/>
              </a:ext>
            </a:extLst>
          </p:cNvPr>
          <p:cNvSpPr txBox="1"/>
          <p:nvPr/>
        </p:nvSpPr>
        <p:spPr>
          <a:xfrm>
            <a:off x="3516388" y="1922477"/>
            <a:ext cx="249991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Century Gothic" panose="020B0502020202020204" pitchFamily="34" charset="0"/>
              </a:rPr>
              <a:t>31 January 2022</a:t>
            </a:r>
          </a:p>
          <a:p>
            <a:pPr algn="ctr"/>
            <a:endParaRPr lang="en-GB" sz="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Notification of Acceptance</a:t>
            </a:r>
            <a:endParaRPr lang="en-ZA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53464E-7B67-4A0B-8D0C-45E384A6EC9C}"/>
              </a:ext>
            </a:extLst>
          </p:cNvPr>
          <p:cNvSpPr txBox="1"/>
          <p:nvPr/>
        </p:nvSpPr>
        <p:spPr>
          <a:xfrm>
            <a:off x="6260989" y="1923875"/>
            <a:ext cx="249991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Century Gothic" panose="020B0502020202020204" pitchFamily="34" charset="0"/>
              </a:rPr>
              <a:t>31 July 2022</a:t>
            </a:r>
          </a:p>
          <a:p>
            <a:pPr algn="ctr"/>
            <a:endParaRPr lang="en-GB" sz="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Formal Paper Submission Deadline</a:t>
            </a:r>
            <a:endParaRPr lang="en-ZA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8DDDA00-BB0C-4A56-8183-5FF953357710}"/>
              </a:ext>
            </a:extLst>
          </p:cNvPr>
          <p:cNvSpPr txBox="1"/>
          <p:nvPr/>
        </p:nvSpPr>
        <p:spPr>
          <a:xfrm>
            <a:off x="8979025" y="1923875"/>
            <a:ext cx="25810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Century Gothic" panose="020B0502020202020204" pitchFamily="34" charset="0"/>
              </a:rPr>
              <a:t>25 – 27 October 2022</a:t>
            </a:r>
          </a:p>
          <a:p>
            <a:pPr algn="ctr"/>
            <a:endParaRPr lang="en-GB" sz="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Conference</a:t>
            </a:r>
            <a:endParaRPr lang="en-ZA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5813148-7F56-4624-B755-50AF5B54784A}"/>
              </a:ext>
            </a:extLst>
          </p:cNvPr>
          <p:cNvCxnSpPr>
            <a:cxnSpLocks/>
          </p:cNvCxnSpPr>
          <p:nvPr/>
        </p:nvCxnSpPr>
        <p:spPr>
          <a:xfrm>
            <a:off x="3330429" y="2442753"/>
            <a:ext cx="89483" cy="0"/>
          </a:xfrm>
          <a:prstGeom prst="line">
            <a:avLst/>
          </a:prstGeom>
          <a:ln w="38100">
            <a:solidFill>
              <a:srgbClr val="0141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5D4CC0D-8377-4B0A-9F51-B87B6E43646D}"/>
              </a:ext>
            </a:extLst>
          </p:cNvPr>
          <p:cNvCxnSpPr>
            <a:cxnSpLocks/>
          </p:cNvCxnSpPr>
          <p:nvPr/>
        </p:nvCxnSpPr>
        <p:spPr>
          <a:xfrm>
            <a:off x="6085909" y="2442753"/>
            <a:ext cx="89483" cy="0"/>
          </a:xfrm>
          <a:prstGeom prst="line">
            <a:avLst/>
          </a:prstGeom>
          <a:ln w="38100">
            <a:solidFill>
              <a:srgbClr val="0141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DD3D966-1284-44D8-9064-5830FAD8EAF6}"/>
              </a:ext>
            </a:extLst>
          </p:cNvPr>
          <p:cNvCxnSpPr>
            <a:cxnSpLocks/>
          </p:cNvCxnSpPr>
          <p:nvPr/>
        </p:nvCxnSpPr>
        <p:spPr>
          <a:xfrm>
            <a:off x="8841820" y="2442753"/>
            <a:ext cx="89483" cy="0"/>
          </a:xfrm>
          <a:prstGeom prst="line">
            <a:avLst/>
          </a:prstGeom>
          <a:ln w="38100">
            <a:solidFill>
              <a:srgbClr val="0141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7E40BB2-BD70-4C1B-B681-F71C2B101744}"/>
              </a:ext>
            </a:extLst>
          </p:cNvPr>
          <p:cNvSpPr txBox="1"/>
          <p:nvPr/>
        </p:nvSpPr>
        <p:spPr>
          <a:xfrm>
            <a:off x="539350" y="3268096"/>
            <a:ext cx="110626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i="0" u="none" strike="noStrike" dirty="0">
                <a:solidFill>
                  <a:srgbClr val="014167"/>
                </a:solidFill>
                <a:effectLst/>
                <a:latin typeface="Century Gothic" panose="020B0502020202020204" pitchFamily="34" charset="0"/>
              </a:rPr>
              <a:t>Important Information</a:t>
            </a:r>
          </a:p>
          <a:p>
            <a:endParaRPr lang="en-GB" sz="1200" b="1" i="0" u="none" strike="noStrike" dirty="0">
              <a:solidFill>
                <a:srgbClr val="014167"/>
              </a:solidFill>
              <a:effectLst/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solidFill>
                  <a:srgbClr val="014167"/>
                </a:solidFill>
                <a:effectLst/>
                <a:latin typeface="Century Gothic" panose="020B0502020202020204" pitchFamily="34" charset="0"/>
              </a:rPr>
              <a:t>Presentation time is 20 minutes + 10 minutes for introductions and questions.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14167"/>
                </a:solidFill>
                <a:latin typeface="Century Gothic" panose="020B0502020202020204" pitchFamily="34" charset="0"/>
              </a:rPr>
              <a:t>Papers should be submitted in English online at </a:t>
            </a:r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sbs.co.za/sarf2022</a:t>
            </a:r>
          </a:p>
        </p:txBody>
      </p:sp>
    </p:spTree>
    <p:extLst>
      <p:ext uri="{BB962C8B-B14F-4D97-AF65-F5344CB8AC3E}">
        <p14:creationId xmlns:p14="http://schemas.microsoft.com/office/powerpoint/2010/main" val="1622421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3C82728-449A-4743-BA88-A4868120E5AF}"/>
              </a:ext>
            </a:extLst>
          </p:cNvPr>
          <p:cNvSpPr/>
          <p:nvPr/>
        </p:nvSpPr>
        <p:spPr>
          <a:xfrm>
            <a:off x="0" y="196757"/>
            <a:ext cx="12192000" cy="841615"/>
          </a:xfrm>
          <a:prstGeom prst="rect">
            <a:avLst/>
          </a:prstGeom>
          <a:solidFill>
            <a:srgbClr val="0141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92D061-C794-42DF-840A-BCB82FF35975}"/>
              </a:ext>
            </a:extLst>
          </p:cNvPr>
          <p:cNvSpPr txBox="1"/>
          <p:nvPr/>
        </p:nvSpPr>
        <p:spPr>
          <a:xfrm>
            <a:off x="539350" y="297425"/>
            <a:ext cx="11062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Call for Exhibitors</a:t>
            </a:r>
            <a:endParaRPr lang="en-ZA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CAC464-C30D-41C8-BAFA-1573599254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092"/>
          <a:stretch/>
        </p:blipFill>
        <p:spPr>
          <a:xfrm>
            <a:off x="4371975" y="1139039"/>
            <a:ext cx="7652151" cy="5538416"/>
          </a:xfrm>
          <a:prstGeom prst="rect">
            <a:avLst/>
          </a:prstGeom>
          <a:ln>
            <a:solidFill>
              <a:srgbClr val="014167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435CB22-DA5E-4934-B672-5AEB5791D22D}"/>
              </a:ext>
            </a:extLst>
          </p:cNvPr>
          <p:cNvSpPr txBox="1"/>
          <p:nvPr/>
        </p:nvSpPr>
        <p:spPr>
          <a:xfrm>
            <a:off x="539350" y="1172596"/>
            <a:ext cx="36992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i="0" u="none" strike="noStrike" dirty="0">
                <a:solidFill>
                  <a:srgbClr val="014167"/>
                </a:solidFill>
                <a:effectLst/>
                <a:latin typeface="Century Gothic" panose="020B0502020202020204" pitchFamily="34" charset="0"/>
              </a:rPr>
              <a:t>Exhibition Options</a:t>
            </a:r>
          </a:p>
          <a:p>
            <a:endParaRPr lang="en-GB" sz="1200" b="1" i="0" u="none" strike="noStrike" dirty="0">
              <a:solidFill>
                <a:srgbClr val="014167"/>
              </a:solidFill>
              <a:effectLst/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14167"/>
                </a:solidFill>
                <a:latin typeface="Century Gothic" panose="020B0502020202020204" pitchFamily="34" charset="0"/>
              </a:rPr>
              <a:t>Stands range from 9m² - 24m².</a:t>
            </a:r>
          </a:p>
          <a:p>
            <a:endParaRPr lang="en-GB" sz="1200" dirty="0">
              <a:solidFill>
                <a:srgbClr val="014167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14167"/>
                </a:solidFill>
                <a:latin typeface="Century Gothic" panose="020B0502020202020204" pitchFamily="34" charset="0"/>
              </a:rPr>
              <a:t>Space only stands </a:t>
            </a:r>
            <a:r>
              <a:rPr lang="en-GB" sz="1600" i="1" dirty="0">
                <a:solidFill>
                  <a:srgbClr val="014167"/>
                </a:solidFill>
                <a:latin typeface="Century Gothic" panose="020B0502020202020204" pitchFamily="34" charset="0"/>
              </a:rPr>
              <a:t>(for vehicles or large equipment/machinery) </a:t>
            </a:r>
            <a:r>
              <a:rPr lang="en-GB" sz="1600" dirty="0">
                <a:solidFill>
                  <a:srgbClr val="014167"/>
                </a:solidFill>
                <a:latin typeface="Century Gothic" panose="020B0502020202020204" pitchFamily="34" charset="0"/>
              </a:rPr>
              <a:t>range from 24m² - 36m².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8B6630-AA38-41FB-8207-FA7ED797E334}"/>
              </a:ext>
            </a:extLst>
          </p:cNvPr>
          <p:cNvSpPr txBox="1"/>
          <p:nvPr/>
        </p:nvSpPr>
        <p:spPr>
          <a:xfrm>
            <a:off x="539350" y="3306196"/>
            <a:ext cx="36992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i="0" u="none" strike="noStrike" dirty="0">
                <a:solidFill>
                  <a:srgbClr val="014167"/>
                </a:solidFill>
                <a:effectLst/>
                <a:latin typeface="Century Gothic" panose="020B0502020202020204" pitchFamily="34" charset="0"/>
              </a:rPr>
              <a:t>Costs</a:t>
            </a:r>
          </a:p>
          <a:p>
            <a:endParaRPr lang="en-GB" sz="1200" b="1" i="0" u="none" strike="noStrike" dirty="0">
              <a:solidFill>
                <a:srgbClr val="014167"/>
              </a:solidFill>
              <a:effectLst/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14167"/>
                </a:solidFill>
                <a:latin typeface="Century Gothic" panose="020B0502020202020204" pitchFamily="34" charset="0"/>
              </a:rPr>
              <a:t>Stand packages: R2 800 per square metre + VAT.</a:t>
            </a:r>
          </a:p>
          <a:p>
            <a:endParaRPr lang="en-GB" sz="1200" dirty="0">
              <a:solidFill>
                <a:srgbClr val="014167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14167"/>
                </a:solidFill>
                <a:latin typeface="Century Gothic" panose="020B0502020202020204" pitchFamily="34" charset="0"/>
              </a:rPr>
              <a:t>Space only stand packages:    R2 400 per square metre + VAT.</a:t>
            </a:r>
          </a:p>
        </p:txBody>
      </p:sp>
    </p:spTree>
    <p:extLst>
      <p:ext uri="{BB962C8B-B14F-4D97-AF65-F5344CB8AC3E}">
        <p14:creationId xmlns:p14="http://schemas.microsoft.com/office/powerpoint/2010/main" val="2059336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3C82728-449A-4743-BA88-A4868120E5AF}"/>
              </a:ext>
            </a:extLst>
          </p:cNvPr>
          <p:cNvSpPr/>
          <p:nvPr/>
        </p:nvSpPr>
        <p:spPr>
          <a:xfrm>
            <a:off x="0" y="196757"/>
            <a:ext cx="12192000" cy="841615"/>
          </a:xfrm>
          <a:prstGeom prst="rect">
            <a:avLst/>
          </a:prstGeom>
          <a:solidFill>
            <a:srgbClr val="0141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92D061-C794-42DF-840A-BCB82FF35975}"/>
              </a:ext>
            </a:extLst>
          </p:cNvPr>
          <p:cNvSpPr txBox="1"/>
          <p:nvPr/>
        </p:nvSpPr>
        <p:spPr>
          <a:xfrm>
            <a:off x="539350" y="297425"/>
            <a:ext cx="11062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Call for Sponsors</a:t>
            </a:r>
            <a:endParaRPr lang="en-ZA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5E3DFD-174F-4B4B-8A5E-D497C20DA7F4}"/>
              </a:ext>
            </a:extLst>
          </p:cNvPr>
          <p:cNvSpPr txBox="1"/>
          <p:nvPr/>
        </p:nvSpPr>
        <p:spPr>
          <a:xfrm>
            <a:off x="539350" y="1172596"/>
            <a:ext cx="11062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i="0" u="none" strike="noStrike" dirty="0">
                <a:solidFill>
                  <a:srgbClr val="014167"/>
                </a:solidFill>
                <a:effectLst/>
                <a:latin typeface="Century Gothic" panose="020B0502020202020204" pitchFamily="34" charset="0"/>
              </a:rPr>
              <a:t>Sponsorship Options</a:t>
            </a:r>
          </a:p>
          <a:p>
            <a:endParaRPr lang="en-GB" sz="1200" b="1" i="0" u="none" strike="noStrike" dirty="0">
              <a:solidFill>
                <a:srgbClr val="014167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122D3DE-B892-40FD-8C67-A045D70D73F5}"/>
              </a:ext>
            </a:extLst>
          </p:cNvPr>
          <p:cNvSpPr/>
          <p:nvPr/>
        </p:nvSpPr>
        <p:spPr>
          <a:xfrm>
            <a:off x="1881930" y="1823331"/>
            <a:ext cx="2667699" cy="1519943"/>
          </a:xfrm>
          <a:prstGeom prst="roundRect">
            <a:avLst/>
          </a:prstGeom>
          <a:solidFill>
            <a:srgbClr val="D4A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ECD552A-CA50-4BB2-89C0-3A67D1FF9C21}"/>
              </a:ext>
            </a:extLst>
          </p:cNvPr>
          <p:cNvSpPr/>
          <p:nvPr/>
        </p:nvSpPr>
        <p:spPr>
          <a:xfrm>
            <a:off x="4639112" y="1823331"/>
            <a:ext cx="2667699" cy="1519943"/>
          </a:xfrm>
          <a:prstGeom prst="roundRect">
            <a:avLst/>
          </a:prstGeom>
          <a:solidFill>
            <a:srgbClr val="AAA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18B7528-DD11-477F-BDF0-7C9479E02FE6}"/>
              </a:ext>
            </a:extLst>
          </p:cNvPr>
          <p:cNvSpPr/>
          <p:nvPr/>
        </p:nvSpPr>
        <p:spPr>
          <a:xfrm>
            <a:off x="7396294" y="1823331"/>
            <a:ext cx="2667699" cy="1519943"/>
          </a:xfrm>
          <a:prstGeom prst="roundRect">
            <a:avLst/>
          </a:prstGeom>
          <a:solidFill>
            <a:srgbClr val="A97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3FC2EC-DEF3-4927-B99F-869CED4FCFBE}"/>
              </a:ext>
            </a:extLst>
          </p:cNvPr>
          <p:cNvSpPr txBox="1"/>
          <p:nvPr/>
        </p:nvSpPr>
        <p:spPr>
          <a:xfrm>
            <a:off x="1965820" y="2330654"/>
            <a:ext cx="2499919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Century Gothic" panose="020B0502020202020204" pitchFamily="34" charset="0"/>
              </a:rPr>
              <a:t>GOLD</a:t>
            </a:r>
          </a:p>
          <a:p>
            <a:pPr algn="ctr"/>
            <a:endParaRPr lang="en-GB" sz="5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R100 000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+ VAT</a:t>
            </a:r>
            <a:endParaRPr lang="en-ZA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C6464E-CA4C-43D8-B251-37F72D6D5FA8}"/>
              </a:ext>
            </a:extLst>
          </p:cNvPr>
          <p:cNvSpPr txBox="1"/>
          <p:nvPr/>
        </p:nvSpPr>
        <p:spPr>
          <a:xfrm>
            <a:off x="4735588" y="2332052"/>
            <a:ext cx="2499919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Century Gothic" panose="020B0502020202020204" pitchFamily="34" charset="0"/>
              </a:rPr>
              <a:t>SILVER</a:t>
            </a:r>
          </a:p>
          <a:p>
            <a:pPr algn="ctr"/>
            <a:endParaRPr lang="en-GB" sz="5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R75 000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+ VAT</a:t>
            </a:r>
            <a:endParaRPr lang="en-ZA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53464E-7B67-4A0B-8D0C-45E384A6EC9C}"/>
              </a:ext>
            </a:extLst>
          </p:cNvPr>
          <p:cNvSpPr txBox="1"/>
          <p:nvPr/>
        </p:nvSpPr>
        <p:spPr>
          <a:xfrm>
            <a:off x="7480189" y="2333450"/>
            <a:ext cx="2499919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Century Gothic" panose="020B0502020202020204" pitchFamily="34" charset="0"/>
              </a:rPr>
              <a:t>BRONZE</a:t>
            </a:r>
          </a:p>
          <a:p>
            <a:pPr algn="ctr"/>
            <a:endParaRPr lang="en-GB" sz="5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R50 000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+ VAT</a:t>
            </a:r>
            <a:endParaRPr lang="en-ZA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5813148-7F56-4624-B755-50AF5B54784A}"/>
              </a:ext>
            </a:extLst>
          </p:cNvPr>
          <p:cNvCxnSpPr>
            <a:cxnSpLocks/>
          </p:cNvCxnSpPr>
          <p:nvPr/>
        </p:nvCxnSpPr>
        <p:spPr>
          <a:xfrm>
            <a:off x="4549629" y="2576103"/>
            <a:ext cx="89483" cy="0"/>
          </a:xfrm>
          <a:prstGeom prst="line">
            <a:avLst/>
          </a:prstGeom>
          <a:ln w="38100">
            <a:solidFill>
              <a:srgbClr val="0141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5D4CC0D-8377-4B0A-9F51-B87B6E43646D}"/>
              </a:ext>
            </a:extLst>
          </p:cNvPr>
          <p:cNvCxnSpPr>
            <a:cxnSpLocks/>
          </p:cNvCxnSpPr>
          <p:nvPr/>
        </p:nvCxnSpPr>
        <p:spPr>
          <a:xfrm>
            <a:off x="7305109" y="2576103"/>
            <a:ext cx="89483" cy="0"/>
          </a:xfrm>
          <a:prstGeom prst="line">
            <a:avLst/>
          </a:prstGeom>
          <a:ln w="38100">
            <a:solidFill>
              <a:srgbClr val="0141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DE6F61D-8A2C-4202-BE44-CE1C4D999048}"/>
              </a:ext>
            </a:extLst>
          </p:cNvPr>
          <p:cNvSpPr/>
          <p:nvPr/>
        </p:nvSpPr>
        <p:spPr>
          <a:xfrm>
            <a:off x="662730" y="3480681"/>
            <a:ext cx="2667699" cy="1519943"/>
          </a:xfrm>
          <a:prstGeom prst="roundRect">
            <a:avLst/>
          </a:prstGeom>
          <a:solidFill>
            <a:srgbClr val="D4A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43E39B4-286E-4696-8830-D3F576FAE2D6}"/>
              </a:ext>
            </a:extLst>
          </p:cNvPr>
          <p:cNvSpPr/>
          <p:nvPr/>
        </p:nvSpPr>
        <p:spPr>
          <a:xfrm>
            <a:off x="3419912" y="3480681"/>
            <a:ext cx="2667699" cy="1519943"/>
          </a:xfrm>
          <a:prstGeom prst="roundRect">
            <a:avLst/>
          </a:prstGeom>
          <a:solidFill>
            <a:srgbClr val="D4A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FBFA861-3FC5-412D-8F36-1C2F3434F4CE}"/>
              </a:ext>
            </a:extLst>
          </p:cNvPr>
          <p:cNvSpPr/>
          <p:nvPr/>
        </p:nvSpPr>
        <p:spPr>
          <a:xfrm>
            <a:off x="6177094" y="3480681"/>
            <a:ext cx="2667699" cy="1519943"/>
          </a:xfrm>
          <a:prstGeom prst="roundRect">
            <a:avLst/>
          </a:prstGeom>
          <a:solidFill>
            <a:srgbClr val="D4A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EEEE5F2-5572-4799-B520-4D4FEEEFCFE8}"/>
              </a:ext>
            </a:extLst>
          </p:cNvPr>
          <p:cNvSpPr/>
          <p:nvPr/>
        </p:nvSpPr>
        <p:spPr>
          <a:xfrm>
            <a:off x="8934275" y="3480681"/>
            <a:ext cx="2667699" cy="1519943"/>
          </a:xfrm>
          <a:prstGeom prst="roundRect">
            <a:avLst/>
          </a:prstGeom>
          <a:solidFill>
            <a:srgbClr val="008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AF401FF-72AA-4376-AC3B-0177BA70957A}"/>
              </a:ext>
            </a:extLst>
          </p:cNvPr>
          <p:cNvSpPr txBox="1"/>
          <p:nvPr/>
        </p:nvSpPr>
        <p:spPr>
          <a:xfrm>
            <a:off x="659758" y="3988004"/>
            <a:ext cx="2667699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Century Gothic" panose="020B0502020202020204" pitchFamily="34" charset="0"/>
              </a:rPr>
              <a:t>GOLD </a:t>
            </a:r>
            <a:r>
              <a:rPr lang="en-GB" b="1" dirty="0">
                <a:solidFill>
                  <a:srgbClr val="014167"/>
                </a:solidFill>
                <a:latin typeface="Century Gothic" panose="020B0502020202020204" pitchFamily="34" charset="0"/>
              </a:rPr>
              <a:t>+ PLENARY VENUE</a:t>
            </a:r>
          </a:p>
          <a:p>
            <a:pPr algn="ctr"/>
            <a:endParaRPr lang="en-GB" sz="5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R200 000 + VAT</a:t>
            </a:r>
            <a:endParaRPr lang="en-ZA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28935F1-FEEC-4FA5-AC4C-EC6BFCD75BC0}"/>
              </a:ext>
            </a:extLst>
          </p:cNvPr>
          <p:cNvSpPr txBox="1"/>
          <p:nvPr/>
        </p:nvSpPr>
        <p:spPr>
          <a:xfrm>
            <a:off x="3516388" y="3989402"/>
            <a:ext cx="2499919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Century Gothic" panose="020B0502020202020204" pitchFamily="34" charset="0"/>
              </a:rPr>
              <a:t>GOLD </a:t>
            </a:r>
            <a:r>
              <a:rPr lang="en-GB" b="1" dirty="0">
                <a:solidFill>
                  <a:srgbClr val="014167"/>
                </a:solidFill>
                <a:latin typeface="Century Gothic" panose="020B0502020202020204" pitchFamily="34" charset="0"/>
              </a:rPr>
              <a:t>+ GALA DINNER</a:t>
            </a:r>
          </a:p>
          <a:p>
            <a:pPr algn="ctr"/>
            <a:endParaRPr lang="en-GB" sz="5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R200 000 + VAT</a:t>
            </a:r>
            <a:endParaRPr lang="en-ZA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DB35F5D-8A8E-42BF-8A77-7596604DE00F}"/>
              </a:ext>
            </a:extLst>
          </p:cNvPr>
          <p:cNvSpPr txBox="1"/>
          <p:nvPr/>
        </p:nvSpPr>
        <p:spPr>
          <a:xfrm>
            <a:off x="6260989" y="3990800"/>
            <a:ext cx="2499919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Century Gothic" panose="020B0502020202020204" pitchFamily="34" charset="0"/>
              </a:rPr>
              <a:t>GOLD </a:t>
            </a:r>
            <a:r>
              <a:rPr lang="en-GB" b="1" dirty="0">
                <a:solidFill>
                  <a:srgbClr val="014167"/>
                </a:solidFill>
                <a:latin typeface="Century Gothic" panose="020B0502020202020204" pitchFamily="34" charset="0"/>
              </a:rPr>
              <a:t>+ WELCOME COCKTAIL PARTY</a:t>
            </a:r>
          </a:p>
          <a:p>
            <a:pPr algn="ctr"/>
            <a:endParaRPr lang="en-GB" sz="5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R160 000 + VAT</a:t>
            </a:r>
            <a:endParaRPr lang="en-ZA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DBC322E-B5D6-4396-8A06-38BD3321B82C}"/>
              </a:ext>
            </a:extLst>
          </p:cNvPr>
          <p:cNvSpPr txBox="1"/>
          <p:nvPr/>
        </p:nvSpPr>
        <p:spPr>
          <a:xfrm>
            <a:off x="8979025" y="3990800"/>
            <a:ext cx="2581004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Century Gothic" panose="020B0502020202020204" pitchFamily="34" charset="0"/>
              </a:rPr>
              <a:t>LUNCHES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Century Gothic" panose="020B0502020202020204" pitchFamily="34" charset="0"/>
              </a:rPr>
              <a:t>(3 days available)</a:t>
            </a:r>
          </a:p>
          <a:p>
            <a:pPr algn="ctr"/>
            <a:endParaRPr lang="en-GB" sz="5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R75 000 + VAT</a:t>
            </a:r>
            <a:endParaRPr lang="en-ZA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0ADBEC7-746F-45D8-BA63-8CC602AC4D9F}"/>
              </a:ext>
            </a:extLst>
          </p:cNvPr>
          <p:cNvCxnSpPr>
            <a:cxnSpLocks/>
          </p:cNvCxnSpPr>
          <p:nvPr/>
        </p:nvCxnSpPr>
        <p:spPr>
          <a:xfrm>
            <a:off x="3330429" y="4214403"/>
            <a:ext cx="89483" cy="0"/>
          </a:xfrm>
          <a:prstGeom prst="line">
            <a:avLst/>
          </a:prstGeom>
          <a:ln w="38100">
            <a:solidFill>
              <a:srgbClr val="0141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6C96FF7-BBFA-4D6A-ACEA-6EBCD3147ADD}"/>
              </a:ext>
            </a:extLst>
          </p:cNvPr>
          <p:cNvCxnSpPr>
            <a:cxnSpLocks/>
          </p:cNvCxnSpPr>
          <p:nvPr/>
        </p:nvCxnSpPr>
        <p:spPr>
          <a:xfrm>
            <a:off x="6085909" y="4214403"/>
            <a:ext cx="89483" cy="0"/>
          </a:xfrm>
          <a:prstGeom prst="line">
            <a:avLst/>
          </a:prstGeom>
          <a:ln w="38100">
            <a:solidFill>
              <a:srgbClr val="0141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AF7E789-C07A-49DF-B375-049B038399B7}"/>
              </a:ext>
            </a:extLst>
          </p:cNvPr>
          <p:cNvCxnSpPr>
            <a:cxnSpLocks/>
          </p:cNvCxnSpPr>
          <p:nvPr/>
        </p:nvCxnSpPr>
        <p:spPr>
          <a:xfrm>
            <a:off x="8841820" y="4214403"/>
            <a:ext cx="89483" cy="0"/>
          </a:xfrm>
          <a:prstGeom prst="line">
            <a:avLst/>
          </a:prstGeom>
          <a:ln w="38100">
            <a:solidFill>
              <a:srgbClr val="0141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24CA1F60-F8E4-412F-8E1A-BC7F8CA72389}"/>
              </a:ext>
            </a:extLst>
          </p:cNvPr>
          <p:cNvSpPr/>
          <p:nvPr/>
        </p:nvSpPr>
        <p:spPr>
          <a:xfrm>
            <a:off x="672255" y="5138031"/>
            <a:ext cx="2667699" cy="1519943"/>
          </a:xfrm>
          <a:prstGeom prst="roundRect">
            <a:avLst/>
          </a:prstGeom>
          <a:solidFill>
            <a:srgbClr val="6681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E59BAA6-CDB9-4A85-92ED-724FE63E0458}"/>
              </a:ext>
            </a:extLst>
          </p:cNvPr>
          <p:cNvSpPr/>
          <p:nvPr/>
        </p:nvSpPr>
        <p:spPr>
          <a:xfrm>
            <a:off x="3429437" y="5138031"/>
            <a:ext cx="2667699" cy="1519943"/>
          </a:xfrm>
          <a:prstGeom prst="roundRect">
            <a:avLst/>
          </a:prstGeom>
          <a:solidFill>
            <a:srgbClr val="6681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D03E777-9355-4CCE-8E2D-F84D6DBCF3E6}"/>
              </a:ext>
            </a:extLst>
          </p:cNvPr>
          <p:cNvSpPr/>
          <p:nvPr/>
        </p:nvSpPr>
        <p:spPr>
          <a:xfrm>
            <a:off x="6186619" y="5138031"/>
            <a:ext cx="2667699" cy="1519943"/>
          </a:xfrm>
          <a:prstGeom prst="roundRect">
            <a:avLst/>
          </a:prstGeom>
          <a:solidFill>
            <a:srgbClr val="6681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CF6897E8-3640-48F5-9A8C-033C7573A4DA}"/>
              </a:ext>
            </a:extLst>
          </p:cNvPr>
          <p:cNvSpPr/>
          <p:nvPr/>
        </p:nvSpPr>
        <p:spPr>
          <a:xfrm>
            <a:off x="8943800" y="5138031"/>
            <a:ext cx="2667699" cy="1519943"/>
          </a:xfrm>
          <a:prstGeom prst="roundRect">
            <a:avLst/>
          </a:prstGeom>
          <a:solidFill>
            <a:srgbClr val="6681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9672A57-F40B-4642-BE0B-730F60CD8162}"/>
              </a:ext>
            </a:extLst>
          </p:cNvPr>
          <p:cNvSpPr txBox="1"/>
          <p:nvPr/>
        </p:nvSpPr>
        <p:spPr>
          <a:xfrm>
            <a:off x="669283" y="5645354"/>
            <a:ext cx="2667699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Century Gothic" panose="020B0502020202020204" pitchFamily="34" charset="0"/>
              </a:rPr>
              <a:t>BRANDED CONFERENCE BAGS</a:t>
            </a:r>
            <a:endParaRPr lang="en-GB" b="1" dirty="0">
              <a:solidFill>
                <a:srgbClr val="014167"/>
              </a:solidFill>
              <a:latin typeface="Century Gothic" panose="020B0502020202020204" pitchFamily="34" charset="0"/>
            </a:endParaRPr>
          </a:p>
          <a:p>
            <a:pPr algn="ctr"/>
            <a:endParaRPr lang="en-GB" sz="5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R60 000 + VAT</a:t>
            </a:r>
            <a:endParaRPr lang="en-ZA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56925A3-D56E-421E-A255-B631BF8C8DAF}"/>
              </a:ext>
            </a:extLst>
          </p:cNvPr>
          <p:cNvSpPr txBox="1"/>
          <p:nvPr/>
        </p:nvSpPr>
        <p:spPr>
          <a:xfrm>
            <a:off x="3525913" y="5646752"/>
            <a:ext cx="2499919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CONFERENCE PROGRAMME</a:t>
            </a:r>
            <a:endParaRPr lang="en-GB" b="1" dirty="0">
              <a:solidFill>
                <a:srgbClr val="014167"/>
              </a:solidFill>
              <a:latin typeface="Century Gothic" panose="020B0502020202020204" pitchFamily="34" charset="0"/>
            </a:endParaRPr>
          </a:p>
          <a:p>
            <a:pPr algn="ctr"/>
            <a:endParaRPr lang="en-GB" sz="5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R60 000 + VAT</a:t>
            </a:r>
            <a:endParaRPr lang="en-ZA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4FD5977-6B48-44F6-B632-1C74BAB457B0}"/>
              </a:ext>
            </a:extLst>
          </p:cNvPr>
          <p:cNvSpPr txBox="1"/>
          <p:nvPr/>
        </p:nvSpPr>
        <p:spPr>
          <a:xfrm>
            <a:off x="6270514" y="5648150"/>
            <a:ext cx="2499919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Century Gothic" panose="020B0502020202020204" pitchFamily="34" charset="0"/>
              </a:rPr>
              <a:t>MOBILE APPLICATION</a:t>
            </a:r>
            <a:endParaRPr lang="en-GB" b="1" dirty="0">
              <a:solidFill>
                <a:srgbClr val="014167"/>
              </a:solidFill>
              <a:latin typeface="Century Gothic" panose="020B0502020202020204" pitchFamily="34" charset="0"/>
            </a:endParaRPr>
          </a:p>
          <a:p>
            <a:pPr algn="ctr"/>
            <a:endParaRPr lang="en-GB" sz="5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R60 000 + VAT</a:t>
            </a:r>
            <a:endParaRPr lang="en-ZA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3E716FF-F693-47B9-91AA-9D1EB1228389}"/>
              </a:ext>
            </a:extLst>
          </p:cNvPr>
          <p:cNvSpPr txBox="1"/>
          <p:nvPr/>
        </p:nvSpPr>
        <p:spPr>
          <a:xfrm>
            <a:off x="8988550" y="5648150"/>
            <a:ext cx="2581004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Century Gothic" panose="020B0502020202020204" pitchFamily="34" charset="0"/>
              </a:rPr>
              <a:t>ONE-PAGE ADVERT IN PROGRAMME</a:t>
            </a:r>
          </a:p>
          <a:p>
            <a:pPr algn="ctr"/>
            <a:endParaRPr lang="en-GB" sz="5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R15 000 + VAT</a:t>
            </a:r>
            <a:endParaRPr lang="en-ZA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C50CEA3-DB46-4A81-9665-3C3F8DC59219}"/>
              </a:ext>
            </a:extLst>
          </p:cNvPr>
          <p:cNvCxnSpPr>
            <a:cxnSpLocks/>
          </p:cNvCxnSpPr>
          <p:nvPr/>
        </p:nvCxnSpPr>
        <p:spPr>
          <a:xfrm>
            <a:off x="3339954" y="5862228"/>
            <a:ext cx="89483" cy="0"/>
          </a:xfrm>
          <a:prstGeom prst="line">
            <a:avLst/>
          </a:prstGeom>
          <a:ln w="38100">
            <a:solidFill>
              <a:srgbClr val="0141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938CB8A-33CC-44BA-B5E1-36E9336F96B1}"/>
              </a:ext>
            </a:extLst>
          </p:cNvPr>
          <p:cNvCxnSpPr>
            <a:cxnSpLocks/>
          </p:cNvCxnSpPr>
          <p:nvPr/>
        </p:nvCxnSpPr>
        <p:spPr>
          <a:xfrm>
            <a:off x="6095434" y="5862228"/>
            <a:ext cx="89483" cy="0"/>
          </a:xfrm>
          <a:prstGeom prst="line">
            <a:avLst/>
          </a:prstGeom>
          <a:ln w="38100">
            <a:solidFill>
              <a:srgbClr val="0141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22185AD-771E-4872-9C36-69B1374C8719}"/>
              </a:ext>
            </a:extLst>
          </p:cNvPr>
          <p:cNvCxnSpPr>
            <a:cxnSpLocks/>
          </p:cNvCxnSpPr>
          <p:nvPr/>
        </p:nvCxnSpPr>
        <p:spPr>
          <a:xfrm>
            <a:off x="8851345" y="5862228"/>
            <a:ext cx="89483" cy="0"/>
          </a:xfrm>
          <a:prstGeom prst="line">
            <a:avLst/>
          </a:prstGeom>
          <a:ln w="38100">
            <a:solidFill>
              <a:srgbClr val="0141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Graphic 70" descr="Handbag with solid fill">
            <a:extLst>
              <a:ext uri="{FF2B5EF4-FFF2-40B4-BE49-F238E27FC236}">
                <a16:creationId xmlns:a16="http://schemas.microsoft.com/office/drawing/2014/main" id="{F7623F22-A1DB-49EB-B155-1266A0F56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70373" y="5082235"/>
            <a:ext cx="433892" cy="578044"/>
          </a:xfrm>
          <a:prstGeom prst="rect">
            <a:avLst/>
          </a:prstGeom>
        </p:spPr>
      </p:pic>
      <p:pic>
        <p:nvPicPr>
          <p:cNvPr id="72" name="Graphic 71" descr="Storytelling with solid fill">
            <a:extLst>
              <a:ext uri="{FF2B5EF4-FFF2-40B4-BE49-F238E27FC236}">
                <a16:creationId xmlns:a16="http://schemas.microsoft.com/office/drawing/2014/main" id="{0815AE25-FFFD-42FA-8507-78EA990651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17154" y="5158468"/>
            <a:ext cx="351168" cy="467836"/>
          </a:xfrm>
          <a:prstGeom prst="rect">
            <a:avLst/>
          </a:prstGeom>
        </p:spPr>
      </p:pic>
      <p:pic>
        <p:nvPicPr>
          <p:cNvPr id="73" name="Graphic 72" descr="Megaphone with solid fill">
            <a:extLst>
              <a:ext uri="{FF2B5EF4-FFF2-40B4-BE49-F238E27FC236}">
                <a16:creationId xmlns:a16="http://schemas.microsoft.com/office/drawing/2014/main" id="{39B70D0B-B716-4640-9720-E41BA13C11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90070" y="5074225"/>
            <a:ext cx="435688" cy="580436"/>
          </a:xfrm>
          <a:prstGeom prst="rect">
            <a:avLst/>
          </a:prstGeom>
        </p:spPr>
      </p:pic>
      <p:pic>
        <p:nvPicPr>
          <p:cNvPr id="75" name="Graphic 74" descr="Gold bars with solid fill">
            <a:extLst>
              <a:ext uri="{FF2B5EF4-FFF2-40B4-BE49-F238E27FC236}">
                <a16:creationId xmlns:a16="http://schemas.microsoft.com/office/drawing/2014/main" id="{20FF15D9-C5AF-489F-87B6-F7CE14537E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045261" y="1764441"/>
            <a:ext cx="435689" cy="580438"/>
          </a:xfrm>
          <a:prstGeom prst="rect">
            <a:avLst/>
          </a:prstGeom>
        </p:spPr>
      </p:pic>
      <p:pic>
        <p:nvPicPr>
          <p:cNvPr id="76" name="Graphic 75" descr="Treasure chest with solid fill">
            <a:extLst>
              <a:ext uri="{FF2B5EF4-FFF2-40B4-BE49-F238E27FC236}">
                <a16:creationId xmlns:a16="http://schemas.microsoft.com/office/drawing/2014/main" id="{85F41177-5588-4C96-AF19-4C5866DD8E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807987" y="1776658"/>
            <a:ext cx="435689" cy="580438"/>
          </a:xfrm>
          <a:prstGeom prst="rect">
            <a:avLst/>
          </a:prstGeom>
        </p:spPr>
      </p:pic>
      <p:pic>
        <p:nvPicPr>
          <p:cNvPr id="77" name="Graphic 76" descr="Coins with solid fill">
            <a:extLst>
              <a:ext uri="{FF2B5EF4-FFF2-40B4-BE49-F238E27FC236}">
                <a16:creationId xmlns:a16="http://schemas.microsoft.com/office/drawing/2014/main" id="{58C5426D-76FC-422D-8590-DD484E83726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493865" y="1791183"/>
            <a:ext cx="419005" cy="558211"/>
          </a:xfrm>
          <a:prstGeom prst="rect">
            <a:avLst/>
          </a:prstGeom>
        </p:spPr>
      </p:pic>
      <p:pic>
        <p:nvPicPr>
          <p:cNvPr id="80" name="Graphic 79" descr="Catering with solid fill">
            <a:extLst>
              <a:ext uri="{FF2B5EF4-FFF2-40B4-BE49-F238E27FC236}">
                <a16:creationId xmlns:a16="http://schemas.microsoft.com/office/drawing/2014/main" id="{68878B0C-197F-4770-B173-A7FACF4A7C6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063993" y="3475753"/>
            <a:ext cx="364042" cy="484988"/>
          </a:xfrm>
          <a:prstGeom prst="rect">
            <a:avLst/>
          </a:prstGeom>
        </p:spPr>
      </p:pic>
      <p:pic>
        <p:nvPicPr>
          <p:cNvPr id="81" name="Graphic 80" descr="Smart Phone with solid fill">
            <a:extLst>
              <a:ext uri="{FF2B5EF4-FFF2-40B4-BE49-F238E27FC236}">
                <a16:creationId xmlns:a16="http://schemas.microsoft.com/office/drawing/2014/main" id="{29B895C5-1311-4A5E-B43A-03DB5711FD1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300445" y="5146073"/>
            <a:ext cx="433892" cy="480231"/>
          </a:xfrm>
          <a:prstGeom prst="rect">
            <a:avLst/>
          </a:prstGeom>
        </p:spPr>
      </p:pic>
      <p:grpSp>
        <p:nvGrpSpPr>
          <p:cNvPr id="95" name="Group 94">
            <a:extLst>
              <a:ext uri="{FF2B5EF4-FFF2-40B4-BE49-F238E27FC236}">
                <a16:creationId xmlns:a16="http://schemas.microsoft.com/office/drawing/2014/main" id="{7BB7DDAB-71FC-4000-88D8-DCFBC85BF754}"/>
              </a:ext>
            </a:extLst>
          </p:cNvPr>
          <p:cNvGrpSpPr/>
          <p:nvPr/>
        </p:nvGrpSpPr>
        <p:grpSpPr>
          <a:xfrm>
            <a:off x="1672052" y="3427021"/>
            <a:ext cx="742483" cy="580438"/>
            <a:chOff x="1633952" y="3484171"/>
            <a:chExt cx="742483" cy="580438"/>
          </a:xfrm>
        </p:grpSpPr>
        <p:pic>
          <p:nvPicPr>
            <p:cNvPr id="78" name="Graphic 77" descr="Lecturer with solid fill">
              <a:extLst>
                <a:ext uri="{FF2B5EF4-FFF2-40B4-BE49-F238E27FC236}">
                  <a16:creationId xmlns:a16="http://schemas.microsoft.com/office/drawing/2014/main" id="{9119F405-9ED3-40A3-8265-B81BB64782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2049219" y="3557322"/>
              <a:ext cx="327216" cy="435928"/>
            </a:xfrm>
            <a:prstGeom prst="rect">
              <a:avLst/>
            </a:prstGeom>
          </p:spPr>
        </p:pic>
        <p:pic>
          <p:nvPicPr>
            <p:cNvPr id="82" name="Graphic 81" descr="Gold bars with solid fill">
              <a:extLst>
                <a:ext uri="{FF2B5EF4-FFF2-40B4-BE49-F238E27FC236}">
                  <a16:creationId xmlns:a16="http://schemas.microsoft.com/office/drawing/2014/main" id="{10A9F878-8BE5-4700-8B42-82DDE58073D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633952" y="3484171"/>
              <a:ext cx="435689" cy="580438"/>
            </a:xfrm>
            <a:prstGeom prst="rect">
              <a:avLst/>
            </a:prstGeom>
          </p:spPr>
        </p:pic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71E611CB-1F52-4D44-AE44-4E3D2065A037}"/>
              </a:ext>
            </a:extLst>
          </p:cNvPr>
          <p:cNvGrpSpPr/>
          <p:nvPr/>
        </p:nvGrpSpPr>
        <p:grpSpPr>
          <a:xfrm>
            <a:off x="4348493" y="3436640"/>
            <a:ext cx="852857" cy="580438"/>
            <a:chOff x="4253243" y="3493790"/>
            <a:chExt cx="852857" cy="580438"/>
          </a:xfrm>
        </p:grpSpPr>
        <p:pic>
          <p:nvPicPr>
            <p:cNvPr id="79" name="Graphic 78" descr="Waiter male with solid fill">
              <a:extLst>
                <a:ext uri="{FF2B5EF4-FFF2-40B4-BE49-F238E27FC236}">
                  <a16:creationId xmlns:a16="http://schemas.microsoft.com/office/drawing/2014/main" id="{C662A581-630E-4DD7-A10B-08E61A7CA2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4743677" y="3521957"/>
              <a:ext cx="362423" cy="482831"/>
            </a:xfrm>
            <a:prstGeom prst="rect">
              <a:avLst/>
            </a:prstGeom>
          </p:spPr>
        </p:pic>
        <p:pic>
          <p:nvPicPr>
            <p:cNvPr id="83" name="Graphic 82" descr="Gold bars with solid fill">
              <a:extLst>
                <a:ext uri="{FF2B5EF4-FFF2-40B4-BE49-F238E27FC236}">
                  <a16:creationId xmlns:a16="http://schemas.microsoft.com/office/drawing/2014/main" id="{F25DCC25-7F51-47CD-81C6-4A713E86F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253243" y="3493790"/>
              <a:ext cx="435689" cy="580438"/>
            </a:xfrm>
            <a:prstGeom prst="rect">
              <a:avLst/>
            </a:prstGeom>
          </p:spPr>
        </p:pic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5D90A745-5673-4D0A-ABAC-199D01BA9A3D}"/>
              </a:ext>
            </a:extLst>
          </p:cNvPr>
          <p:cNvGrpSpPr/>
          <p:nvPr/>
        </p:nvGrpSpPr>
        <p:grpSpPr>
          <a:xfrm>
            <a:off x="7088988" y="3413143"/>
            <a:ext cx="797989" cy="580438"/>
            <a:chOff x="7060413" y="3470293"/>
            <a:chExt cx="797989" cy="580438"/>
          </a:xfrm>
        </p:grpSpPr>
        <p:pic>
          <p:nvPicPr>
            <p:cNvPr id="74" name="Graphic 73" descr="Martini with solid fill">
              <a:extLst>
                <a:ext uri="{FF2B5EF4-FFF2-40B4-BE49-F238E27FC236}">
                  <a16:creationId xmlns:a16="http://schemas.microsoft.com/office/drawing/2014/main" id="{424C1632-875A-4873-82C9-902BBE1BA7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7453793" y="3478859"/>
              <a:ext cx="404609" cy="539032"/>
            </a:xfrm>
            <a:prstGeom prst="rect">
              <a:avLst/>
            </a:prstGeom>
          </p:spPr>
        </p:pic>
        <p:pic>
          <p:nvPicPr>
            <p:cNvPr id="84" name="Graphic 83" descr="Gold bars with solid fill">
              <a:extLst>
                <a:ext uri="{FF2B5EF4-FFF2-40B4-BE49-F238E27FC236}">
                  <a16:creationId xmlns:a16="http://schemas.microsoft.com/office/drawing/2014/main" id="{49983190-02E3-4A65-88F5-FAB2DBD0942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060413" y="3470293"/>
              <a:ext cx="435689" cy="5804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015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3C82728-449A-4743-BA88-A4868120E5AF}"/>
              </a:ext>
            </a:extLst>
          </p:cNvPr>
          <p:cNvSpPr/>
          <p:nvPr/>
        </p:nvSpPr>
        <p:spPr>
          <a:xfrm>
            <a:off x="0" y="196757"/>
            <a:ext cx="12192000" cy="841615"/>
          </a:xfrm>
          <a:prstGeom prst="rect">
            <a:avLst/>
          </a:prstGeom>
          <a:solidFill>
            <a:srgbClr val="0141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92D061-C794-42DF-840A-BCB82FF35975}"/>
              </a:ext>
            </a:extLst>
          </p:cNvPr>
          <p:cNvSpPr txBox="1"/>
          <p:nvPr/>
        </p:nvSpPr>
        <p:spPr>
          <a:xfrm>
            <a:off x="539350" y="297425"/>
            <a:ext cx="11062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More Information</a:t>
            </a:r>
            <a:endParaRPr lang="en-ZA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5E3DFD-174F-4B4B-8A5E-D497C20DA7F4}"/>
              </a:ext>
            </a:extLst>
          </p:cNvPr>
          <p:cNvSpPr txBox="1"/>
          <p:nvPr/>
        </p:nvSpPr>
        <p:spPr>
          <a:xfrm>
            <a:off x="539350" y="1172596"/>
            <a:ext cx="1106262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0" i="0" u="none" strike="noStrike" dirty="0">
                <a:solidFill>
                  <a:srgbClr val="014167"/>
                </a:solidFill>
                <a:effectLst/>
                <a:latin typeface="Century Gothic" panose="020B0502020202020204" pitchFamily="34" charset="0"/>
              </a:rPr>
              <a:t>The 2022 SARF / IRF / PIARC 7</a:t>
            </a:r>
            <a:r>
              <a:rPr lang="en-GB" sz="2400" b="0" i="0" u="none" strike="noStrike" baseline="30000" dirty="0">
                <a:solidFill>
                  <a:srgbClr val="014167"/>
                </a:solidFill>
                <a:effectLst/>
                <a:latin typeface="Century Gothic" panose="020B0502020202020204" pitchFamily="34" charset="0"/>
              </a:rPr>
              <a:t>th</a:t>
            </a:r>
            <a:r>
              <a:rPr lang="en-GB" sz="2400" b="0" i="0" u="none" strike="noStrike" dirty="0">
                <a:solidFill>
                  <a:srgbClr val="014167"/>
                </a:solidFill>
                <a:effectLst/>
                <a:latin typeface="Century Gothic" panose="020B0502020202020204" pitchFamily="34" charset="0"/>
              </a:rPr>
              <a:t> Regional Conference for Afric</a:t>
            </a:r>
            <a:r>
              <a:rPr lang="en-GB" sz="2400" dirty="0">
                <a:solidFill>
                  <a:srgbClr val="014167"/>
                </a:solidFill>
                <a:latin typeface="Century Gothic" panose="020B0502020202020204" pitchFamily="34" charset="0"/>
              </a:rPr>
              <a:t>a &amp; PIARC International Seminar on Rural Roads and Road Safety is being presented in association with </a:t>
            </a:r>
            <a:r>
              <a:rPr lang="en-GB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SBS Conferences &amp; Exhibitions</a:t>
            </a:r>
            <a:r>
              <a:rPr lang="en-GB" sz="2400" dirty="0">
                <a:solidFill>
                  <a:srgbClr val="014167"/>
                </a:solidFill>
                <a:latin typeface="Century Gothic" panose="020B0502020202020204" pitchFamily="34" charset="0"/>
              </a:rPr>
              <a:t>.</a:t>
            </a:r>
          </a:p>
          <a:p>
            <a:pPr algn="ctr"/>
            <a:endParaRPr lang="en-GB" sz="1200" dirty="0">
              <a:solidFill>
                <a:srgbClr val="014167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dirty="0">
                <a:solidFill>
                  <a:srgbClr val="014167"/>
                </a:solidFill>
                <a:latin typeface="Century Gothic" panose="020B0502020202020204" pitchFamily="34" charset="0"/>
              </a:rPr>
              <a:t>Website: </a:t>
            </a:r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sbs.co.za/sarf2022</a:t>
            </a:r>
          </a:p>
          <a:p>
            <a:pPr algn="ctr"/>
            <a:endParaRPr lang="en-GB" sz="1200" dirty="0">
              <a:solidFill>
                <a:srgbClr val="014167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dirty="0">
                <a:solidFill>
                  <a:srgbClr val="014167"/>
                </a:solidFill>
                <a:latin typeface="Century Gothic" panose="020B0502020202020204" pitchFamily="34" charset="0"/>
              </a:rPr>
              <a:t>Email: </a:t>
            </a:r>
            <a:r>
              <a:rPr lang="en-GB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info@sbs.co.za</a:t>
            </a:r>
          </a:p>
          <a:p>
            <a:pPr algn="ctr"/>
            <a:endParaRPr lang="en-GB" sz="1200" dirty="0">
              <a:solidFill>
                <a:srgbClr val="014167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dirty="0">
                <a:solidFill>
                  <a:srgbClr val="014167"/>
                </a:solidFill>
                <a:latin typeface="Century Gothic" panose="020B0502020202020204" pitchFamily="34" charset="0"/>
              </a:rPr>
              <a:t>Telephone: </a:t>
            </a:r>
            <a:r>
              <a:rPr lang="en-GB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071 348 1780</a:t>
            </a:r>
          </a:p>
          <a:p>
            <a:pPr algn="ctr"/>
            <a:endParaRPr lang="en-GB" sz="24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7BD04730-02D8-4BF0-A615-596FAA16AE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617" y="4090931"/>
            <a:ext cx="1574766" cy="253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538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334</Words>
  <Application>Microsoft Office PowerPoint</Application>
  <PresentationFormat>Widescreen</PresentationFormat>
  <Paragraphs>91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Kilpatrick</dc:creator>
  <cp:lastModifiedBy>Basil Jonsson</cp:lastModifiedBy>
  <cp:revision>2</cp:revision>
  <dcterms:created xsi:type="dcterms:W3CDTF">2021-07-28T09:42:54Z</dcterms:created>
  <dcterms:modified xsi:type="dcterms:W3CDTF">2021-08-14T13:51:32Z</dcterms:modified>
</cp:coreProperties>
</file>