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9" r:id="rId7"/>
    <p:sldId id="271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C876B-2373-4FC5-8226-CDF3DF8FAB9A}" v="1" dt="2022-10-30T04:59:27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Simonsen" userId="f4b01a61-5043-4511-b7aa-b1a9d27ee981" providerId="ADAL" clId="{73EC876B-2373-4FC5-8226-CDF3DF8FAB9A}"/>
    <pc:docChg chg="undo custSel addSld delSld modSld">
      <pc:chgData name="Mark Simonsen" userId="f4b01a61-5043-4511-b7aa-b1a9d27ee981" providerId="ADAL" clId="{73EC876B-2373-4FC5-8226-CDF3DF8FAB9A}" dt="2022-11-09T06:51:35.795" v="5164" actId="20577"/>
      <pc:docMkLst>
        <pc:docMk/>
      </pc:docMkLst>
      <pc:sldChg chg="modSp mod">
        <pc:chgData name="Mark Simonsen" userId="f4b01a61-5043-4511-b7aa-b1a9d27ee981" providerId="ADAL" clId="{73EC876B-2373-4FC5-8226-CDF3DF8FAB9A}" dt="2022-11-08T11:37:21.410" v="3137" actId="20577"/>
        <pc:sldMkLst>
          <pc:docMk/>
          <pc:sldMk cId="1905602586" sldId="263"/>
        </pc:sldMkLst>
        <pc:spChg chg="mod">
          <ac:chgData name="Mark Simonsen" userId="f4b01a61-5043-4511-b7aa-b1a9d27ee981" providerId="ADAL" clId="{73EC876B-2373-4FC5-8226-CDF3DF8FAB9A}" dt="2022-11-08T11:37:21.410" v="3137" actId="20577"/>
          <ac:spMkLst>
            <pc:docMk/>
            <pc:sldMk cId="1905602586" sldId="263"/>
            <ac:spMk id="3" creationId="{0493717E-612A-64F0-0E00-CAC9C89A2E19}"/>
          </ac:spMkLst>
        </pc:spChg>
      </pc:sldChg>
      <pc:sldChg chg="modSp mod">
        <pc:chgData name="Mark Simonsen" userId="f4b01a61-5043-4511-b7aa-b1a9d27ee981" providerId="ADAL" clId="{73EC876B-2373-4FC5-8226-CDF3DF8FAB9A}" dt="2022-10-30T05:18:47.073" v="539" actId="20577"/>
        <pc:sldMkLst>
          <pc:docMk/>
          <pc:sldMk cId="1949921246" sldId="264"/>
        </pc:sldMkLst>
        <pc:spChg chg="mod">
          <ac:chgData name="Mark Simonsen" userId="f4b01a61-5043-4511-b7aa-b1a9d27ee981" providerId="ADAL" clId="{73EC876B-2373-4FC5-8226-CDF3DF8FAB9A}" dt="2022-10-30T05:18:47.073" v="539" actId="20577"/>
          <ac:spMkLst>
            <pc:docMk/>
            <pc:sldMk cId="1949921246" sldId="264"/>
            <ac:spMk id="3" creationId="{0493717E-612A-64F0-0E00-CAC9C89A2E19}"/>
          </ac:spMkLst>
        </pc:spChg>
      </pc:sldChg>
      <pc:sldChg chg="modSp mod">
        <pc:chgData name="Mark Simonsen" userId="f4b01a61-5043-4511-b7aa-b1a9d27ee981" providerId="ADAL" clId="{73EC876B-2373-4FC5-8226-CDF3DF8FAB9A}" dt="2022-10-30T05:34:21.230" v="1422" actId="20577"/>
        <pc:sldMkLst>
          <pc:docMk/>
          <pc:sldMk cId="2955076493" sldId="265"/>
        </pc:sldMkLst>
        <pc:spChg chg="mod">
          <ac:chgData name="Mark Simonsen" userId="f4b01a61-5043-4511-b7aa-b1a9d27ee981" providerId="ADAL" clId="{73EC876B-2373-4FC5-8226-CDF3DF8FAB9A}" dt="2022-10-30T05:34:21.230" v="1422" actId="20577"/>
          <ac:spMkLst>
            <pc:docMk/>
            <pc:sldMk cId="2955076493" sldId="265"/>
            <ac:spMk id="3" creationId="{0493717E-612A-64F0-0E00-CAC9C89A2E19}"/>
          </ac:spMkLst>
        </pc:spChg>
      </pc:sldChg>
      <pc:sldChg chg="modSp mod">
        <pc:chgData name="Mark Simonsen" userId="f4b01a61-5043-4511-b7aa-b1a9d27ee981" providerId="ADAL" clId="{73EC876B-2373-4FC5-8226-CDF3DF8FAB9A}" dt="2022-11-08T09:50:59.463" v="2558" actId="20577"/>
        <pc:sldMkLst>
          <pc:docMk/>
          <pc:sldMk cId="3473370288" sldId="266"/>
        </pc:sldMkLst>
        <pc:spChg chg="mod">
          <ac:chgData name="Mark Simonsen" userId="f4b01a61-5043-4511-b7aa-b1a9d27ee981" providerId="ADAL" clId="{73EC876B-2373-4FC5-8226-CDF3DF8FAB9A}" dt="2022-11-08T09:50:59.463" v="2558" actId="20577"/>
          <ac:spMkLst>
            <pc:docMk/>
            <pc:sldMk cId="3473370288" sldId="266"/>
            <ac:spMk id="3" creationId="{0493717E-612A-64F0-0E00-CAC9C89A2E19}"/>
          </ac:spMkLst>
        </pc:spChg>
      </pc:sldChg>
      <pc:sldChg chg="modSp mod">
        <pc:chgData name="Mark Simonsen" userId="f4b01a61-5043-4511-b7aa-b1a9d27ee981" providerId="ADAL" clId="{73EC876B-2373-4FC5-8226-CDF3DF8FAB9A}" dt="2022-11-08T12:21:16.322" v="4371" actId="20577"/>
        <pc:sldMkLst>
          <pc:docMk/>
          <pc:sldMk cId="2640315706" sldId="267"/>
        </pc:sldMkLst>
        <pc:spChg chg="mod">
          <ac:chgData name="Mark Simonsen" userId="f4b01a61-5043-4511-b7aa-b1a9d27ee981" providerId="ADAL" clId="{73EC876B-2373-4FC5-8226-CDF3DF8FAB9A}" dt="2022-11-08T12:21:16.322" v="4371" actId="20577"/>
          <ac:spMkLst>
            <pc:docMk/>
            <pc:sldMk cId="2640315706" sldId="267"/>
            <ac:spMk id="3" creationId="{0493717E-612A-64F0-0E00-CAC9C89A2E19}"/>
          </ac:spMkLst>
        </pc:spChg>
      </pc:sldChg>
      <pc:sldChg chg="modSp add del mod">
        <pc:chgData name="Mark Simonsen" userId="f4b01a61-5043-4511-b7aa-b1a9d27ee981" providerId="ADAL" clId="{73EC876B-2373-4FC5-8226-CDF3DF8FAB9A}" dt="2022-11-08T11:42:34.297" v="3896" actId="20577"/>
        <pc:sldMkLst>
          <pc:docMk/>
          <pc:sldMk cId="2907778826" sldId="268"/>
        </pc:sldMkLst>
        <pc:spChg chg="mod">
          <ac:chgData name="Mark Simonsen" userId="f4b01a61-5043-4511-b7aa-b1a9d27ee981" providerId="ADAL" clId="{73EC876B-2373-4FC5-8226-CDF3DF8FAB9A}" dt="2022-11-08T11:37:13.825" v="3135" actId="20577"/>
          <ac:spMkLst>
            <pc:docMk/>
            <pc:sldMk cId="2907778826" sldId="268"/>
            <ac:spMk id="2" creationId="{7B6E3C23-CC05-B5D8-D99E-19266384F515}"/>
          </ac:spMkLst>
        </pc:spChg>
        <pc:spChg chg="mod">
          <ac:chgData name="Mark Simonsen" userId="f4b01a61-5043-4511-b7aa-b1a9d27ee981" providerId="ADAL" clId="{73EC876B-2373-4FC5-8226-CDF3DF8FAB9A}" dt="2022-11-08T11:42:34.297" v="3896" actId="20577"/>
          <ac:spMkLst>
            <pc:docMk/>
            <pc:sldMk cId="2907778826" sldId="268"/>
            <ac:spMk id="3" creationId="{0493717E-612A-64F0-0E00-CAC9C89A2E19}"/>
          </ac:spMkLst>
        </pc:spChg>
      </pc:sldChg>
      <pc:sldChg chg="modSp add mod">
        <pc:chgData name="Mark Simonsen" userId="f4b01a61-5043-4511-b7aa-b1a9d27ee981" providerId="ADAL" clId="{73EC876B-2373-4FC5-8226-CDF3DF8FAB9A}" dt="2022-11-08T11:36:55.342" v="3133" actId="313"/>
        <pc:sldMkLst>
          <pc:docMk/>
          <pc:sldMk cId="3791549133" sldId="269"/>
        </pc:sldMkLst>
        <pc:spChg chg="mod">
          <ac:chgData name="Mark Simonsen" userId="f4b01a61-5043-4511-b7aa-b1a9d27ee981" providerId="ADAL" clId="{73EC876B-2373-4FC5-8226-CDF3DF8FAB9A}" dt="2022-11-08T11:36:55.342" v="3133" actId="313"/>
          <ac:spMkLst>
            <pc:docMk/>
            <pc:sldMk cId="3791549133" sldId="269"/>
            <ac:spMk id="3" creationId="{0493717E-612A-64F0-0E00-CAC9C89A2E19}"/>
          </ac:spMkLst>
        </pc:spChg>
      </pc:sldChg>
      <pc:sldChg chg="modSp add mod">
        <pc:chgData name="Mark Simonsen" userId="f4b01a61-5043-4511-b7aa-b1a9d27ee981" providerId="ADAL" clId="{73EC876B-2373-4FC5-8226-CDF3DF8FAB9A}" dt="2022-11-08T11:57:31.251" v="4358" actId="12"/>
        <pc:sldMkLst>
          <pc:docMk/>
          <pc:sldMk cId="827899903" sldId="270"/>
        </pc:sldMkLst>
        <pc:spChg chg="mod">
          <ac:chgData name="Mark Simonsen" userId="f4b01a61-5043-4511-b7aa-b1a9d27ee981" providerId="ADAL" clId="{73EC876B-2373-4FC5-8226-CDF3DF8FAB9A}" dt="2022-11-08T11:43:16.842" v="3924" actId="20577"/>
          <ac:spMkLst>
            <pc:docMk/>
            <pc:sldMk cId="827899903" sldId="270"/>
            <ac:spMk id="2" creationId="{7B6E3C23-CC05-B5D8-D99E-19266384F515}"/>
          </ac:spMkLst>
        </pc:spChg>
        <pc:spChg chg="mod">
          <ac:chgData name="Mark Simonsen" userId="f4b01a61-5043-4511-b7aa-b1a9d27ee981" providerId="ADAL" clId="{73EC876B-2373-4FC5-8226-CDF3DF8FAB9A}" dt="2022-11-08T11:57:31.251" v="4358" actId="12"/>
          <ac:spMkLst>
            <pc:docMk/>
            <pc:sldMk cId="827899903" sldId="270"/>
            <ac:spMk id="3" creationId="{0493717E-612A-64F0-0E00-CAC9C89A2E19}"/>
          </ac:spMkLst>
        </pc:spChg>
      </pc:sldChg>
      <pc:sldChg chg="modSp add mod">
        <pc:chgData name="Mark Simonsen" userId="f4b01a61-5043-4511-b7aa-b1a9d27ee981" providerId="ADAL" clId="{73EC876B-2373-4FC5-8226-CDF3DF8FAB9A}" dt="2022-11-09T06:51:35.795" v="5164" actId="20577"/>
        <pc:sldMkLst>
          <pc:docMk/>
          <pc:sldMk cId="3039573452" sldId="271"/>
        </pc:sldMkLst>
        <pc:spChg chg="mod">
          <ac:chgData name="Mark Simonsen" userId="f4b01a61-5043-4511-b7aa-b1a9d27ee981" providerId="ADAL" clId="{73EC876B-2373-4FC5-8226-CDF3DF8FAB9A}" dt="2022-11-09T06:51:35.795" v="5164" actId="20577"/>
          <ac:spMkLst>
            <pc:docMk/>
            <pc:sldMk cId="3039573452" sldId="271"/>
            <ac:spMk id="3" creationId="{0493717E-612A-64F0-0E00-CAC9C89A2E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47B8-AC85-8398-DD41-4B13F9099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F1B30-F07E-6D53-0022-396C364DC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44768-6857-6010-5B99-A17717CC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420D-1277-23C9-1396-D695AFEEA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FD494-6E70-6E4C-3EA9-77F2D6C9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494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B3DA6-260B-3172-12A4-FBD647CF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0A624-A314-7B20-CA69-FA2002F47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90577-91FD-DFE4-E35F-22F47E8B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28059-4E17-7252-3611-80B20417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CFC3E-E6A1-327C-9CE0-DD198D87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30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7C731-8CCD-3E91-ADE8-CEB6821E2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66AA3-FD51-8FB2-6C4D-6DBA438FD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7FF46-A422-6D5A-1598-3DEA73AF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7AE8C-5664-6050-3DDF-507C410F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EFA44-0851-885D-A5F3-01BDEB6D1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196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A4D1D-D56E-7A4E-D3D5-FE658EA4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C2C29-21F7-FFB2-6DB5-CD976283F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DE300-57E4-DF05-02DF-93191CEC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94BFB-8F75-1117-ED5B-F2E79C98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80638-B0D2-4CC1-1D64-AA810EF6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885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93BF-7DA4-3DB5-C370-F349CAD49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8AA7D-03E3-BA34-CC87-31B6443E1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BD669-6A4D-ADB9-D388-2FB8213E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7F61A-A9A1-F52E-F1D5-8FD15312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F2927-3F24-D77F-E2A5-B91120C03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217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21D73-B461-F331-1B04-16A75C729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F895D-91E1-BD38-5395-3EDF74777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30D1C-A1E5-F22D-3A62-272B818BC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23967-A49E-86F4-5440-B1540843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DCE4D-DCC7-A599-AA6D-50A343A1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C34E8-01C6-E3C6-1A84-A3754698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7992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5440-47FD-79A2-29A1-66213F9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B39CC-3672-DD14-84D6-6EAC39CFF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36E4C-32A2-C23F-EA76-DAC2659B6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2C2E20-AAD7-9CC9-4768-8242EC22C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2661A-126C-5360-2E3E-34CE9C930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8F22A7-0847-5CF4-251A-3A96EBC3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5FE07-301D-D731-FC48-93FA4BD5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735DC-6E5A-9136-D829-5CA820E8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211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F819-45C6-0049-9631-9211DBF26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A35D81-1492-2A7E-DE1C-4FF67223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DBD31-1D56-E42D-0981-0693321B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91FA95-3FBB-2B30-F74A-96BE1FCC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853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D1CE1-6BF2-88CD-4C62-1B89AA4D4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DD908A-A520-CDAC-647A-9B51FE8E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88EEA5-5AB2-C634-FE52-DD0655F33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511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2A717-C225-B0D6-DC03-A6044B8E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72039-4117-8680-4E57-F2FDA513F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80B80-A99E-A714-4FF1-37AFEEA71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DB7EB-03F1-62C7-6999-A03ED61E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4D86-85AF-1556-3C8E-87DF32ACB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62AB1E-F0AF-8095-149E-20F1DB14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87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BABAF-A0EE-5186-5A80-36189FBB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704CE-46F6-0C1C-366A-6927AA9BC1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EF92A-C030-B879-44BC-EC24E9FF2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D42632-0217-8B79-5B42-B9AD1A36D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B4F75-D2EE-704D-CC54-D3A5B539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04CCD-7DB5-72FB-996A-AE5FBFC19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5218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A9B3D-B741-B412-7894-7231B165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67860-6B4D-B1B6-C9AD-88DC69EE6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A5FD1-4D0F-3E35-4584-BCC1A73F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424FB-928D-4100-A186-180E166C779E}" type="datetimeFigureOut">
              <a:rPr lang="en-ZA" smtClean="0"/>
              <a:t>2022/11/09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3F575-1DE2-3F3D-ED31-04F26180D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E030C-39E4-8FE2-98EC-CCC949A69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E891-4520-4BED-91CF-B17E5A65984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959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4400" b="1" dirty="0"/>
              <a:t>Importation of Bitumen into </a:t>
            </a:r>
            <a:br>
              <a:rPr lang="en-ZA" sz="4400" b="1" dirty="0"/>
            </a:br>
            <a:r>
              <a:rPr lang="en-ZA" sz="4400" b="1" dirty="0"/>
              <a:t>South Africa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Rubis Asphalt South Africa</a:t>
            </a: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34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Contact Info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400" dirty="0"/>
              <a:t>Mark Simonsen</a:t>
            </a:r>
          </a:p>
          <a:p>
            <a:pPr marL="0" indent="0">
              <a:buNone/>
            </a:pPr>
            <a:endParaRPr lang="en-ZA" sz="1000" dirty="0"/>
          </a:p>
          <a:p>
            <a:pPr marL="0" indent="0">
              <a:buNone/>
            </a:pPr>
            <a:r>
              <a:rPr lang="en-ZA" sz="2400" dirty="0"/>
              <a:t>082 465 9461</a:t>
            </a:r>
          </a:p>
          <a:p>
            <a:pPr marL="0" indent="0">
              <a:buNone/>
            </a:pPr>
            <a:endParaRPr lang="en-ZA" sz="1000" dirty="0"/>
          </a:p>
          <a:p>
            <a:pPr marL="0" indent="0">
              <a:buNone/>
            </a:pPr>
            <a:r>
              <a:rPr lang="en-ZA" sz="2400" dirty="0"/>
              <a:t>m.simonsen@rubisasphalt.co.za</a:t>
            </a:r>
          </a:p>
          <a:p>
            <a:pPr marL="0" indent="0">
              <a:buNone/>
            </a:pPr>
            <a:endParaRPr lang="en-ZA" sz="1000" dirty="0"/>
          </a:p>
          <a:p>
            <a:pPr marL="0" indent="0">
              <a:buNone/>
            </a:pPr>
            <a:r>
              <a:rPr lang="en-ZA" sz="2400" dirty="0"/>
              <a:t>Thank You</a:t>
            </a:r>
          </a:p>
          <a:p>
            <a:endParaRPr lang="en-ZA" sz="1000" dirty="0"/>
          </a:p>
          <a:p>
            <a:pPr marL="0" indent="0">
              <a:buNone/>
            </a:pPr>
            <a:endParaRPr lang="en-ZA" sz="2400" dirty="0"/>
          </a:p>
          <a:p>
            <a:endParaRPr lang="en-ZA" sz="1000" dirty="0"/>
          </a:p>
          <a:p>
            <a:pPr marL="0" indent="0">
              <a:buNone/>
            </a:pPr>
            <a:endParaRPr lang="en-ZA" sz="2400" dirty="0"/>
          </a:p>
          <a:p>
            <a:endParaRPr lang="en-ZA" sz="1000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Contents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Rubis Asphalt - Overview</a:t>
            </a:r>
          </a:p>
          <a:p>
            <a:endParaRPr lang="en-ZA" sz="1000" dirty="0"/>
          </a:p>
          <a:p>
            <a:r>
              <a:rPr lang="en-ZA" sz="2400" dirty="0"/>
              <a:t>South African Operations</a:t>
            </a:r>
          </a:p>
          <a:p>
            <a:endParaRPr lang="en-ZA" sz="1000" dirty="0"/>
          </a:p>
          <a:p>
            <a:r>
              <a:rPr lang="en-ZA" sz="2400" dirty="0"/>
              <a:t>Sourcing and Importation of Bitumen</a:t>
            </a:r>
          </a:p>
          <a:p>
            <a:endParaRPr lang="en-ZA" sz="1000" dirty="0"/>
          </a:p>
          <a:p>
            <a:r>
              <a:rPr lang="en-ZA" sz="2400" dirty="0"/>
              <a:t>Current SA Landscape</a:t>
            </a:r>
          </a:p>
          <a:p>
            <a:endParaRPr lang="en-ZA" sz="1000" dirty="0"/>
          </a:p>
          <a:p>
            <a:r>
              <a:rPr lang="en-ZA" sz="2400" dirty="0"/>
              <a:t>2023 and beyond</a:t>
            </a:r>
          </a:p>
          <a:p>
            <a:endParaRPr lang="en-ZA" sz="1000" dirty="0"/>
          </a:p>
          <a:p>
            <a:endParaRPr lang="en-ZA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60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Rubis Asphalt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Part of Rubis </a:t>
            </a:r>
            <a:r>
              <a:rPr lang="en-ZA" sz="2400" dirty="0" err="1"/>
              <a:t>Energie</a:t>
            </a:r>
            <a:r>
              <a:rPr lang="en-ZA" sz="2400" dirty="0"/>
              <a:t> – Listed on Paris Stock Exchange</a:t>
            </a:r>
          </a:p>
          <a:p>
            <a:endParaRPr lang="en-ZA" sz="1000" dirty="0"/>
          </a:p>
          <a:p>
            <a:r>
              <a:rPr lang="en-ZA" sz="2400" dirty="0"/>
              <a:t>Over 20 years experience of distributing bituminous products in Africa</a:t>
            </a:r>
          </a:p>
          <a:p>
            <a:endParaRPr lang="en-ZA" sz="1000" dirty="0"/>
          </a:p>
          <a:p>
            <a:r>
              <a:rPr lang="en-ZA" sz="2400" dirty="0"/>
              <a:t>Head Office in Dubai with 8 dedicated operations in Africa supplying into 20 countries – directly and indirectly.</a:t>
            </a:r>
          </a:p>
          <a:p>
            <a:endParaRPr lang="en-ZA" sz="1000" dirty="0"/>
          </a:p>
          <a:p>
            <a:r>
              <a:rPr lang="en-ZA" sz="2400" dirty="0"/>
              <a:t>We own our own fleet of vessels including 2 largest bitumen carriers in the world</a:t>
            </a:r>
          </a:p>
          <a:p>
            <a:endParaRPr lang="en-ZA" sz="1000" dirty="0"/>
          </a:p>
          <a:p>
            <a:r>
              <a:rPr lang="en-ZA" sz="2400" dirty="0"/>
              <a:t>We are Your Trusted Bitumen Partner</a:t>
            </a: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2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South African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400" dirty="0"/>
              <a:t>Able to offer terminal and ship to truck operations in Cape Town and Durban</a:t>
            </a:r>
          </a:p>
          <a:p>
            <a:endParaRPr lang="en-ZA" sz="1000" dirty="0"/>
          </a:p>
          <a:p>
            <a:r>
              <a:rPr lang="en-ZA" sz="2400" dirty="0"/>
              <a:t>Terminal in Port  Cape Town via FFS – 2 tanks – 4789m3</a:t>
            </a:r>
          </a:p>
          <a:p>
            <a:endParaRPr lang="en-ZA" sz="1000" dirty="0"/>
          </a:p>
          <a:p>
            <a:r>
              <a:rPr lang="en-ZA" sz="2400" dirty="0"/>
              <a:t>Ship to truck offering in Durban. Own dedicated gantry.</a:t>
            </a:r>
          </a:p>
          <a:p>
            <a:endParaRPr lang="en-ZA" sz="1000" dirty="0"/>
          </a:p>
          <a:p>
            <a:r>
              <a:rPr lang="en-ZA" sz="2400" dirty="0"/>
              <a:t>Recent signing of long term lease with FFS Tank Terminals for 7500m3 terminal development in Durban. Ready in Q4 2023.</a:t>
            </a:r>
          </a:p>
          <a:p>
            <a:endParaRPr lang="en-ZA" sz="1000" dirty="0"/>
          </a:p>
          <a:p>
            <a:r>
              <a:rPr lang="en-ZA" sz="2400" dirty="0"/>
              <a:t>Can supply various grades of SANS spec product.</a:t>
            </a:r>
          </a:p>
          <a:p>
            <a:endParaRPr lang="en-ZA" sz="1000" dirty="0"/>
          </a:p>
          <a:p>
            <a:r>
              <a:rPr lang="en-ZA" sz="2400" dirty="0"/>
              <a:t>Able to supply SA every 45 – 60 days subject to demand.</a:t>
            </a:r>
          </a:p>
          <a:p>
            <a:endParaRPr lang="en-ZA" sz="1000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7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Sourcing and Importation of Bitumen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Able to source bitumen in Europe, Asia and USA.</a:t>
            </a:r>
          </a:p>
          <a:p>
            <a:endParaRPr lang="en-ZA" sz="1000" dirty="0"/>
          </a:p>
          <a:p>
            <a:r>
              <a:rPr lang="en-ZA" sz="2400" dirty="0"/>
              <a:t>Supply agreements with reputable refineries.</a:t>
            </a:r>
          </a:p>
          <a:p>
            <a:endParaRPr lang="en-ZA" sz="1000" dirty="0"/>
          </a:p>
          <a:p>
            <a:r>
              <a:rPr lang="en-ZA" sz="2400" dirty="0"/>
              <a:t>Pen Grade bitumen meets all international specs including SANS 4001:BT1</a:t>
            </a:r>
          </a:p>
          <a:p>
            <a:endParaRPr lang="en-ZA" sz="1000" dirty="0"/>
          </a:p>
          <a:p>
            <a:r>
              <a:rPr lang="en-ZA" sz="2400" dirty="0"/>
              <a:t>Product for SA from European sources – Greece, Turkey, Italy and Spain.</a:t>
            </a:r>
          </a:p>
          <a:p>
            <a:endParaRPr lang="en-ZA" sz="1000" dirty="0"/>
          </a:p>
          <a:p>
            <a:r>
              <a:rPr lang="en-ZA" sz="2400" dirty="0"/>
              <a:t>Access to Performance Grade spec product when implemented in SA</a:t>
            </a:r>
          </a:p>
          <a:p>
            <a:endParaRPr lang="en-ZA" sz="1000" dirty="0"/>
          </a:p>
          <a:p>
            <a:endParaRPr lang="en-ZA" sz="2400" dirty="0"/>
          </a:p>
          <a:p>
            <a:endParaRPr lang="en-ZA" sz="1000" dirty="0"/>
          </a:p>
          <a:p>
            <a:endParaRPr lang="en-ZA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7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Sourcing and Importation of Bitumen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Min of 2 months lead time required to import cargo to SA.</a:t>
            </a:r>
          </a:p>
          <a:p>
            <a:endParaRPr lang="en-ZA" sz="1000" dirty="0"/>
          </a:p>
          <a:p>
            <a:r>
              <a:rPr lang="en-ZA" sz="2400" dirty="0"/>
              <a:t>Quantities and grades need to be nominated to supply refinery 1 month prior to loading. 1 month to move from break bulk terminal to SA.</a:t>
            </a:r>
          </a:p>
          <a:p>
            <a:endParaRPr lang="en-ZA" sz="1000" dirty="0"/>
          </a:p>
          <a:p>
            <a:r>
              <a:rPr lang="en-ZA" sz="2400" dirty="0"/>
              <a:t>Planning and accurate forecasting needed for both customers and supplier.</a:t>
            </a:r>
          </a:p>
          <a:p>
            <a:endParaRPr lang="en-ZA" sz="1000" dirty="0"/>
          </a:p>
          <a:p>
            <a:r>
              <a:rPr lang="en-ZA" sz="2400" dirty="0"/>
              <a:t>Challenge – Uncertainty of future demand – Local, Provincial and National</a:t>
            </a:r>
          </a:p>
          <a:p>
            <a:endParaRPr lang="en-ZA" sz="1000" dirty="0"/>
          </a:p>
          <a:p>
            <a:endParaRPr lang="en-ZA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4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Sourcing and Importation of Bitumen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400" dirty="0" err="1"/>
              <a:t>Sabita</a:t>
            </a:r>
            <a:r>
              <a:rPr lang="en-ZA" sz="2400" dirty="0"/>
              <a:t> have importation guidelines. </a:t>
            </a:r>
          </a:p>
          <a:p>
            <a:endParaRPr lang="en-ZA" sz="1000" dirty="0"/>
          </a:p>
          <a:p>
            <a:r>
              <a:rPr lang="en-ZA" sz="2400" dirty="0"/>
              <a:t>Essential that all importers adhere to these protocols</a:t>
            </a:r>
          </a:p>
          <a:p>
            <a:endParaRPr lang="en-ZA" sz="1000" dirty="0"/>
          </a:p>
          <a:p>
            <a:r>
              <a:rPr lang="en-ZA" sz="2400" dirty="0"/>
              <a:t>Rubis ensure we get load port samples as well as samples at offloading point.</a:t>
            </a:r>
          </a:p>
          <a:p>
            <a:endParaRPr lang="en-ZA" sz="1000" dirty="0"/>
          </a:p>
          <a:p>
            <a:r>
              <a:rPr lang="en-ZA" sz="2400" dirty="0"/>
              <a:t>Rubis committed to SA bitumen market and what requirements.</a:t>
            </a:r>
          </a:p>
          <a:p>
            <a:endParaRPr lang="en-ZA" sz="1000" dirty="0"/>
          </a:p>
          <a:p>
            <a:r>
              <a:rPr lang="en-ZA" sz="2400"/>
              <a:t>We want </a:t>
            </a:r>
            <a:r>
              <a:rPr lang="en-ZA" sz="2400" dirty="0"/>
              <a:t>to work with </a:t>
            </a:r>
            <a:r>
              <a:rPr lang="en-ZA" sz="2400" dirty="0" err="1"/>
              <a:t>Sabita</a:t>
            </a:r>
            <a:r>
              <a:rPr lang="en-ZA" sz="2400" dirty="0"/>
              <a:t>, market players as well as all local, provincial and national bodies.</a:t>
            </a:r>
          </a:p>
          <a:p>
            <a:endParaRPr lang="en-ZA" sz="1000" dirty="0"/>
          </a:p>
          <a:p>
            <a:r>
              <a:rPr lang="en-ZA" sz="2400" dirty="0"/>
              <a:t>Market will need to become more reliant on imported bitumen.</a:t>
            </a:r>
          </a:p>
          <a:p>
            <a:endParaRPr lang="en-ZA" sz="1000" dirty="0"/>
          </a:p>
          <a:p>
            <a:endParaRPr lang="en-ZA" sz="2400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73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Current SA Landscape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2022 Bitumen Consumption estimate to be approx. 260 000MT</a:t>
            </a:r>
          </a:p>
          <a:p>
            <a:endParaRPr lang="en-ZA" sz="1000" dirty="0"/>
          </a:p>
          <a:p>
            <a:r>
              <a:rPr lang="en-ZA" sz="2400" dirty="0"/>
              <a:t>Made up of local supply ex Natref and various import sources</a:t>
            </a:r>
          </a:p>
          <a:p>
            <a:endParaRPr lang="en-ZA" sz="1000" dirty="0"/>
          </a:p>
          <a:p>
            <a:r>
              <a:rPr lang="en-ZA" sz="2400" dirty="0"/>
              <a:t>Majority of imports through </a:t>
            </a:r>
            <a:r>
              <a:rPr lang="en-ZA" sz="2400"/>
              <a:t>Durban – 56KT of 84KT</a:t>
            </a:r>
            <a:endParaRPr lang="en-ZA" sz="2400" dirty="0"/>
          </a:p>
          <a:p>
            <a:endParaRPr lang="en-ZA" sz="1000" dirty="0"/>
          </a:p>
          <a:p>
            <a:r>
              <a:rPr lang="en-ZA" sz="2400" dirty="0"/>
              <a:t>SA market still adapting to import process and sensitive to changes of supplier sources.</a:t>
            </a:r>
          </a:p>
          <a:p>
            <a:endParaRPr lang="en-ZA" sz="1000" dirty="0"/>
          </a:p>
          <a:p>
            <a:r>
              <a:rPr lang="en-ZA" sz="2400" dirty="0"/>
              <a:t>Market requires samples to be sent in advance for sign off before committing to volumes off vessel.</a:t>
            </a:r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31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E3C23-CC05-B5D8-D99E-19266384F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u="sng" dirty="0"/>
              <a:t>2023 and Beyond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93717E-612A-64F0-0E00-CAC9C89A2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/>
              <a:t>Conservative outlook for 2023. Not yet back to pre Covid levels</a:t>
            </a:r>
          </a:p>
          <a:p>
            <a:endParaRPr lang="en-ZA" sz="1000" dirty="0"/>
          </a:p>
          <a:p>
            <a:r>
              <a:rPr lang="en-ZA" sz="2400" dirty="0"/>
              <a:t>2023 Volume projection 270 000MT to 274 000MT</a:t>
            </a:r>
          </a:p>
          <a:p>
            <a:endParaRPr lang="en-ZA" sz="1000" dirty="0"/>
          </a:p>
          <a:p>
            <a:r>
              <a:rPr lang="en-ZA" sz="2400" dirty="0"/>
              <a:t>Local supply still ex Natref only. Astron due to restart but no bitumen</a:t>
            </a:r>
          </a:p>
          <a:p>
            <a:endParaRPr lang="en-ZA" sz="1000" dirty="0"/>
          </a:p>
          <a:p>
            <a:r>
              <a:rPr lang="en-ZA" sz="2400" dirty="0"/>
              <a:t>Rubis committed to SA bitumen market via long term FFS lease.</a:t>
            </a:r>
          </a:p>
          <a:p>
            <a:endParaRPr lang="en-ZA" sz="1000" dirty="0"/>
          </a:p>
          <a:p>
            <a:r>
              <a:rPr lang="en-ZA" sz="2400" dirty="0"/>
              <a:t>Commission of phase 1 at FFS in Durban due Q4 2023.</a:t>
            </a:r>
          </a:p>
          <a:p>
            <a:endParaRPr lang="en-ZA" sz="1000" dirty="0"/>
          </a:p>
          <a:p>
            <a:r>
              <a:rPr lang="en-ZA" sz="2400" dirty="0"/>
              <a:t>Opportunities available in phase 2</a:t>
            </a:r>
          </a:p>
          <a:p>
            <a:endParaRPr lang="en-ZA" sz="1000" dirty="0"/>
          </a:p>
          <a:p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551CDE86-BF04-46DE-841F-A11319A1B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129" y="5598234"/>
            <a:ext cx="1011671" cy="57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77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528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Importation of Bitumen into  South Africa</vt:lpstr>
      <vt:lpstr>Contents</vt:lpstr>
      <vt:lpstr>Rubis Asphalt Overview</vt:lpstr>
      <vt:lpstr>South African Operations</vt:lpstr>
      <vt:lpstr>Sourcing and Importation of Bitumen</vt:lpstr>
      <vt:lpstr>Sourcing and Importation of Bitumen</vt:lpstr>
      <vt:lpstr>Sourcing and Importation of Bitumen</vt:lpstr>
      <vt:lpstr>Current SA Landscape</vt:lpstr>
      <vt:lpstr>2023 and Beyond</vt:lpstr>
      <vt:lpstr>Contact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Rubis Asphalt South Africa</dc:title>
  <dc:creator>Mark Simonsen</dc:creator>
  <cp:lastModifiedBy>Mark Simonsen</cp:lastModifiedBy>
  <cp:revision>2</cp:revision>
  <dcterms:created xsi:type="dcterms:W3CDTF">2022-10-24T11:14:37Z</dcterms:created>
  <dcterms:modified xsi:type="dcterms:W3CDTF">2022-11-09T06:51:43Z</dcterms:modified>
</cp:coreProperties>
</file>